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0;&#1086;&#1088;&#1080;&#1089;&#1090;&#1091;&#1074;&#1072;&#1095;\Desktop\&#1047;&#1053;&#1054;2018\&#1047;&#1053;&#1054;%202018_&#1088;&#1077;&#1079;&#1091;&#1083;&#1100;&#1090;&#1072;&#1090;&#1080;_1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50;&#1086;&#1088;&#1080;&#1089;&#1090;&#1091;&#1074;&#1072;&#1095;\Desktop\&#1047;&#1053;&#1054;2018\&#1047;&#1053;&#1054;%202018_&#1088;&#1077;&#1079;&#1091;&#1083;&#1100;&#1090;&#1072;&#1090;&#1080;_1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50;&#1086;&#1088;&#1080;&#1089;&#1090;&#1091;&#1074;&#1072;&#1095;\Desktop\&#1047;&#1053;&#1054;2018\&#1047;&#1053;&#1054;%202018_&#1088;&#1077;&#1079;&#1091;&#1083;&#1100;&#1090;&#1072;&#1090;&#1080;_1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&#1050;&#1086;&#1088;&#1080;&#1089;&#1090;&#1091;&#1074;&#1072;&#1095;\Desktop\&#1047;&#1053;&#1054;2018\&#1047;&#1053;&#1054;%202018_&#1088;&#1077;&#1079;&#1091;&#1083;&#1100;&#1090;&#1072;&#1090;&#1080;_1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&#1050;&#1086;&#1088;&#1080;&#1089;&#1090;&#1091;&#1074;&#1072;&#1095;\Desktop\&#1047;&#1053;&#1054;2018\&#1047;&#1053;&#1054;%202018_&#1088;&#1077;&#1079;&#1091;&#1083;&#1100;&#1090;&#1072;&#1090;&#1080;_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1.7305680251976666E-2"/>
          <c:y val="1.2698323821255596E-2"/>
          <c:w val="0.9653886394960467"/>
          <c:h val="0.70683969715997597"/>
        </c:manualLayout>
      </c:layout>
      <c:barChart>
        <c:barDir val="col"/>
        <c:grouping val="clustered"/>
        <c:ser>
          <c:idx val="0"/>
          <c:order val="0"/>
          <c:tx>
            <c:strRef>
              <c:f>'Укр мова'!$C$2</c:f>
              <c:strCache>
                <c:ptCount val="1"/>
                <c:pt idx="0">
                  <c:v>не подолали поріг</c:v>
                </c:pt>
              </c:strCache>
            </c:strRef>
          </c:tx>
          <c:cat>
            <c:strRef>
              <c:f>'Укр мова'!$A$3:$A$11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'Укр мова'!$C$3:$C$11</c:f>
              <c:numCache>
                <c:formatCode>General</c:formatCode>
                <c:ptCount val="9"/>
                <c:pt idx="0" formatCode="0.00">
                  <c:v>29.939999999999987</c:v>
                </c:pt>
                <c:pt idx="4" formatCode="0.00">
                  <c:v>11.11</c:v>
                </c:pt>
                <c:pt idx="5" formatCode="0.00">
                  <c:v>6.25</c:v>
                </c:pt>
                <c:pt idx="6" formatCode="0.00">
                  <c:v>8.33</c:v>
                </c:pt>
                <c:pt idx="7" formatCode="0.00">
                  <c:v>5.56</c:v>
                </c:pt>
                <c:pt idx="8" formatCode="0.00">
                  <c:v>5.3599999999999985</c:v>
                </c:pt>
              </c:numCache>
            </c:numRef>
          </c:val>
        </c:ser>
        <c:ser>
          <c:idx val="1"/>
          <c:order val="1"/>
          <c:tx>
            <c:strRef>
              <c:f>'Укр мова'!$I$2</c:f>
              <c:strCache>
                <c:ptCount val="1"/>
                <c:pt idx="0">
                  <c:v>160-200</c:v>
                </c:pt>
              </c:strCache>
            </c:strRef>
          </c:tx>
          <c:cat>
            <c:strRef>
              <c:f>'Укр мова'!$A$3:$A$11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'Укр мова'!$I$3:$I$11</c:f>
              <c:numCache>
                <c:formatCode>0.00</c:formatCode>
                <c:ptCount val="9"/>
                <c:pt idx="0">
                  <c:v>3.8200000000000003</c:v>
                </c:pt>
                <c:pt idx="1">
                  <c:v>30</c:v>
                </c:pt>
                <c:pt idx="2">
                  <c:v>66.669999999999987</c:v>
                </c:pt>
                <c:pt idx="3">
                  <c:v>37.5</c:v>
                </c:pt>
                <c:pt idx="4">
                  <c:v>27.779999999999987</c:v>
                </c:pt>
                <c:pt idx="5">
                  <c:v>12.5</c:v>
                </c:pt>
                <c:pt idx="6">
                  <c:v>33.340000000000003</c:v>
                </c:pt>
                <c:pt idx="7">
                  <c:v>55.56</c:v>
                </c:pt>
                <c:pt idx="8">
                  <c:v>58.93</c:v>
                </c:pt>
              </c:numCache>
            </c:numRef>
          </c:val>
        </c:ser>
        <c:ser>
          <c:idx val="2"/>
          <c:order val="2"/>
          <c:tx>
            <c:strRef>
              <c:f>'Укр мова'!$J$2</c:f>
              <c:strCache>
                <c:ptCount val="1"/>
                <c:pt idx="0">
                  <c:v>180-200</c:v>
                </c:pt>
              </c:strCache>
            </c:strRef>
          </c:tx>
          <c:cat>
            <c:strRef>
              <c:f>'Укр мова'!$A$3:$A$11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'Укр мова'!$J$3:$J$11</c:f>
              <c:numCache>
                <c:formatCode>0.00</c:formatCode>
                <c:ptCount val="9"/>
                <c:pt idx="0">
                  <c:v>0.64000000000000079</c:v>
                </c:pt>
                <c:pt idx="1">
                  <c:v>0</c:v>
                </c:pt>
                <c:pt idx="2">
                  <c:v>50</c:v>
                </c:pt>
                <c:pt idx="3">
                  <c:v>6.25</c:v>
                </c:pt>
                <c:pt idx="4">
                  <c:v>11.11</c:v>
                </c:pt>
                <c:pt idx="5">
                  <c:v>6.25</c:v>
                </c:pt>
                <c:pt idx="6">
                  <c:v>16.670000000000005</c:v>
                </c:pt>
                <c:pt idx="7">
                  <c:v>5.56</c:v>
                </c:pt>
                <c:pt idx="8">
                  <c:v>19.64</c:v>
                </c:pt>
              </c:numCache>
            </c:numRef>
          </c:val>
        </c:ser>
        <c:axId val="82363904"/>
        <c:axId val="82365440"/>
      </c:barChart>
      <c:catAx>
        <c:axId val="82363904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>
                <a:solidFill>
                  <a:schemeClr val="tx1"/>
                </a:solidFill>
              </a:defRPr>
            </a:pPr>
            <a:endParaRPr lang="uk-UA"/>
          </a:p>
        </c:txPr>
        <c:crossAx val="82365440"/>
        <c:crosses val="autoZero"/>
        <c:auto val="1"/>
        <c:lblAlgn val="ctr"/>
        <c:lblOffset val="100"/>
      </c:catAx>
      <c:valAx>
        <c:axId val="82365440"/>
        <c:scaling>
          <c:orientation val="minMax"/>
        </c:scaling>
        <c:delete val="1"/>
        <c:axPos val="l"/>
        <c:numFmt formatCode="0.00" sourceLinked="1"/>
        <c:tickLblPos val="nextTo"/>
        <c:crossAx val="82363904"/>
        <c:crosses val="autoZero"/>
        <c:crossBetween val="between"/>
      </c:valAx>
      <c:spPr>
        <a:noFill/>
      </c:spPr>
    </c:plotArea>
    <c:legend>
      <c:legendPos val="b"/>
      <c:layout/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uk-UA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2.6256100861352986E-2"/>
          <c:y val="0.19738524351122802"/>
          <c:w val="0.95744771690136887"/>
          <c:h val="0.57954024496937895"/>
        </c:manualLayout>
      </c:layout>
      <c:barChart>
        <c:barDir val="col"/>
        <c:grouping val="clustered"/>
        <c:ser>
          <c:idx val="0"/>
          <c:order val="0"/>
          <c:tx>
            <c:strRef>
              <c:f>'Іст Укр'!$C$2</c:f>
              <c:strCache>
                <c:ptCount val="1"/>
                <c:pt idx="0">
                  <c:v>не подолали поріг</c:v>
                </c:pt>
              </c:strCache>
            </c:strRef>
          </c:tx>
          <c:cat>
            <c:strRef>
              <c:f>'Іст Укр'!$A$3:$A$11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'Іст Укр'!$C$3:$C$12</c:f>
              <c:numCache>
                <c:formatCode>General</c:formatCode>
                <c:ptCount val="10"/>
                <c:pt idx="0" formatCode="0.00">
                  <c:v>25.610000000000021</c:v>
                </c:pt>
                <c:pt idx="4" formatCode="0.00">
                  <c:v>23.53</c:v>
                </c:pt>
                <c:pt idx="5" formatCode="0.00">
                  <c:v>0</c:v>
                </c:pt>
                <c:pt idx="6" formatCode="0.00">
                  <c:v>16.670000000000005</c:v>
                </c:pt>
                <c:pt idx="7" formatCode="0.00">
                  <c:v>0</c:v>
                </c:pt>
                <c:pt idx="8">
                  <c:v>10.42</c:v>
                </c:pt>
                <c:pt idx="9" formatCode="0.00">
                  <c:v>14.81</c:v>
                </c:pt>
              </c:numCache>
            </c:numRef>
          </c:val>
        </c:ser>
        <c:ser>
          <c:idx val="1"/>
          <c:order val="1"/>
          <c:tx>
            <c:strRef>
              <c:f>'Іст Укр'!$I$2</c:f>
              <c:strCache>
                <c:ptCount val="1"/>
                <c:pt idx="0">
                  <c:v>160-200</c:v>
                </c:pt>
              </c:strCache>
            </c:strRef>
          </c:tx>
          <c:cat>
            <c:strRef>
              <c:f>'Іст Укр'!$A$3:$A$11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'Іст Укр'!$I$3:$I$12</c:f>
              <c:numCache>
                <c:formatCode>0.00</c:formatCode>
                <c:ptCount val="10"/>
                <c:pt idx="0">
                  <c:v>2.44</c:v>
                </c:pt>
                <c:pt idx="1">
                  <c:v>6.25</c:v>
                </c:pt>
                <c:pt idx="2">
                  <c:v>27.27</c:v>
                </c:pt>
                <c:pt idx="3">
                  <c:v>14.29</c:v>
                </c:pt>
                <c:pt idx="4">
                  <c:v>5.88</c:v>
                </c:pt>
                <c:pt idx="5">
                  <c:v>6.67</c:v>
                </c:pt>
                <c:pt idx="6">
                  <c:v>8.33</c:v>
                </c:pt>
                <c:pt idx="7">
                  <c:v>21.43</c:v>
                </c:pt>
                <c:pt idx="8">
                  <c:v>8.33</c:v>
                </c:pt>
                <c:pt idx="9">
                  <c:v>7.4</c:v>
                </c:pt>
              </c:numCache>
            </c:numRef>
          </c:val>
        </c:ser>
        <c:ser>
          <c:idx val="2"/>
          <c:order val="2"/>
          <c:tx>
            <c:strRef>
              <c:f>'Іст Укр'!$J$2</c:f>
              <c:strCache>
                <c:ptCount val="1"/>
                <c:pt idx="0">
                  <c:v>180-200</c:v>
                </c:pt>
              </c:strCache>
            </c:strRef>
          </c:tx>
          <c:cat>
            <c:strRef>
              <c:f>'Іст Укр'!$A$3:$A$11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'Іст Укр'!$J$3:$J$12</c:f>
              <c:numCache>
                <c:formatCode>General</c:formatCode>
                <c:ptCount val="10"/>
                <c:pt idx="2" formatCode="0.00">
                  <c:v>9.09</c:v>
                </c:pt>
                <c:pt idx="8" formatCode="0.00">
                  <c:v>2.08</c:v>
                </c:pt>
                <c:pt idx="9" formatCode="0.00">
                  <c:v>0.82000000000000062</c:v>
                </c:pt>
              </c:numCache>
            </c:numRef>
          </c:val>
        </c:ser>
        <c:axId val="82526592"/>
        <c:axId val="82528128"/>
      </c:barChart>
      <c:catAx>
        <c:axId val="82526592"/>
        <c:scaling>
          <c:orientation val="minMax"/>
        </c:scaling>
        <c:axPos val="b"/>
        <c:tickLblPos val="nextTo"/>
        <c:crossAx val="82528128"/>
        <c:crosses val="autoZero"/>
        <c:auto val="1"/>
        <c:lblAlgn val="ctr"/>
        <c:lblOffset val="100"/>
      </c:catAx>
      <c:valAx>
        <c:axId val="82528128"/>
        <c:scaling>
          <c:orientation val="minMax"/>
        </c:scaling>
        <c:delete val="1"/>
        <c:axPos val="l"/>
        <c:numFmt formatCode="0.00" sourceLinked="1"/>
        <c:tickLblPos val="nextTo"/>
        <c:crossAx val="8252659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 b="1" i="0" baseline="0"/>
      </a:pPr>
      <a:endParaRPr lang="uk-UA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1.6714033063874884E-2"/>
          <c:y val="2.3006374923216041E-2"/>
          <c:w val="0.96657193387225027"/>
          <c:h val="0.7178417617413827"/>
        </c:manualLayout>
      </c:layout>
      <c:barChart>
        <c:barDir val="col"/>
        <c:grouping val="clustered"/>
        <c:ser>
          <c:idx val="0"/>
          <c:order val="0"/>
          <c:tx>
            <c:strRef>
              <c:f>Матем!$C$2</c:f>
              <c:strCache>
                <c:ptCount val="1"/>
                <c:pt idx="0">
                  <c:v>не подолали поріг</c:v>
                </c:pt>
              </c:strCache>
            </c:strRef>
          </c:tx>
          <c:cat>
            <c:strRef>
              <c:f>Матем!$A$3:$A$11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Матем!$C$3:$C$11</c:f>
              <c:numCache>
                <c:formatCode>0.00</c:formatCode>
                <c:ptCount val="9"/>
                <c:pt idx="0">
                  <c:v>26.67</c:v>
                </c:pt>
                <c:pt idx="1">
                  <c:v>33.33</c:v>
                </c:pt>
                <c:pt idx="4">
                  <c:v>25</c:v>
                </c:pt>
                <c:pt idx="6">
                  <c:v>50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Матем!$I$2</c:f>
              <c:strCache>
                <c:ptCount val="1"/>
                <c:pt idx="0">
                  <c:v>160-200</c:v>
                </c:pt>
              </c:strCache>
            </c:strRef>
          </c:tx>
          <c:cat>
            <c:strRef>
              <c:f>Матем!$A$3:$A$11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Матем!$I$3:$I$11</c:f>
              <c:numCache>
                <c:formatCode>0.00</c:formatCode>
                <c:ptCount val="9"/>
                <c:pt idx="1">
                  <c:v>5.56</c:v>
                </c:pt>
                <c:pt idx="2">
                  <c:v>55.55</c:v>
                </c:pt>
                <c:pt idx="3">
                  <c:v>50</c:v>
                </c:pt>
                <c:pt idx="7">
                  <c:v>20</c:v>
                </c:pt>
                <c:pt idx="8">
                  <c:v>11.540000000000001</c:v>
                </c:pt>
              </c:numCache>
            </c:numRef>
          </c:val>
        </c:ser>
        <c:ser>
          <c:idx val="2"/>
          <c:order val="2"/>
          <c:tx>
            <c:strRef>
              <c:f>Матем!$J$2</c:f>
              <c:strCache>
                <c:ptCount val="1"/>
                <c:pt idx="0">
                  <c:v>180-200</c:v>
                </c:pt>
              </c:strCache>
            </c:strRef>
          </c:tx>
          <c:cat>
            <c:strRef>
              <c:f>Матем!$A$3:$A$11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Матем!$J$3:$J$11</c:f>
              <c:numCache>
                <c:formatCode>General</c:formatCode>
                <c:ptCount val="9"/>
                <c:pt idx="2" formatCode="0.00">
                  <c:v>22.22</c:v>
                </c:pt>
                <c:pt idx="8" formatCode="0.00">
                  <c:v>0</c:v>
                </c:pt>
              </c:numCache>
            </c:numRef>
          </c:val>
        </c:ser>
        <c:axId val="82648064"/>
        <c:axId val="82641664"/>
      </c:barChart>
      <c:catAx>
        <c:axId val="82648064"/>
        <c:scaling>
          <c:orientation val="minMax"/>
        </c:scaling>
        <c:axPos val="b"/>
        <c:tickLblPos val="nextTo"/>
        <c:crossAx val="82641664"/>
        <c:crosses val="autoZero"/>
        <c:auto val="1"/>
        <c:lblAlgn val="ctr"/>
        <c:lblOffset val="100"/>
      </c:catAx>
      <c:valAx>
        <c:axId val="82641664"/>
        <c:scaling>
          <c:orientation val="minMax"/>
        </c:scaling>
        <c:delete val="1"/>
        <c:axPos val="l"/>
        <c:numFmt formatCode="0.00" sourceLinked="1"/>
        <c:tickLblPos val="nextTo"/>
        <c:crossAx val="82648064"/>
        <c:crosses val="autoZero"/>
        <c:crossBetween val="between"/>
      </c:valAx>
    </c:plotArea>
    <c:legend>
      <c:legendPos val="b"/>
      <c:layout/>
      <c:overlay val="1"/>
    </c:legend>
    <c:plotVisOnly val="1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1.1833114610673684E-2"/>
          <c:y val="5.0925925925925923E-2"/>
          <c:w val="0.93888888888888966"/>
          <c:h val="0.61228382910469525"/>
        </c:manualLayout>
      </c:layout>
      <c:barChart>
        <c:barDir val="col"/>
        <c:grouping val="clustered"/>
        <c:ser>
          <c:idx val="0"/>
          <c:order val="0"/>
          <c:tx>
            <c:strRef>
              <c:f>'Англ мова'!$C$2</c:f>
              <c:strCache>
                <c:ptCount val="1"/>
                <c:pt idx="0">
                  <c:v>не подолали поріг</c:v>
                </c:pt>
              </c:strCache>
            </c:strRef>
          </c:tx>
          <c:cat>
            <c:strRef>
              <c:f>'Англ мова'!$A$3:$A$11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'Англ мова'!$C$3:$C$11</c:f>
              <c:numCache>
                <c:formatCode>General</c:formatCode>
                <c:ptCount val="9"/>
                <c:pt idx="0">
                  <c:v>51.849999999999994</c:v>
                </c:pt>
                <c:pt idx="1">
                  <c:v>50</c:v>
                </c:pt>
                <c:pt idx="3">
                  <c:v>16.670000000000005</c:v>
                </c:pt>
                <c:pt idx="4">
                  <c:v>16.670000000000005</c:v>
                </c:pt>
                <c:pt idx="8" formatCode="0.00">
                  <c:v>12</c:v>
                </c:pt>
              </c:numCache>
            </c:numRef>
          </c:val>
        </c:ser>
        <c:ser>
          <c:idx val="1"/>
          <c:order val="1"/>
          <c:tx>
            <c:strRef>
              <c:f>'Англ мова'!$J$2</c:f>
              <c:strCache>
                <c:ptCount val="1"/>
                <c:pt idx="0">
                  <c:v>160-200</c:v>
                </c:pt>
              </c:strCache>
            </c:strRef>
          </c:tx>
          <c:cat>
            <c:strRef>
              <c:f>'Англ мова'!$A$3:$A$11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'Англ мова'!$J$3:$J$11</c:f>
              <c:numCache>
                <c:formatCode>General</c:formatCode>
                <c:ptCount val="9"/>
                <c:pt idx="2" formatCode="0.00">
                  <c:v>30.759999999999987</c:v>
                </c:pt>
                <c:pt idx="3" formatCode="0.00">
                  <c:v>25</c:v>
                </c:pt>
                <c:pt idx="4" formatCode="0.00">
                  <c:v>16.670000000000005</c:v>
                </c:pt>
                <c:pt idx="8" formatCode="0.00">
                  <c:v>20</c:v>
                </c:pt>
              </c:numCache>
            </c:numRef>
          </c:val>
        </c:ser>
        <c:ser>
          <c:idx val="2"/>
          <c:order val="2"/>
          <c:tx>
            <c:strRef>
              <c:f>'Англ мова'!$K$2</c:f>
              <c:strCache>
                <c:ptCount val="1"/>
                <c:pt idx="0">
                  <c:v>180-200</c:v>
                </c:pt>
              </c:strCache>
            </c:strRef>
          </c:tx>
          <c:cat>
            <c:strRef>
              <c:f>'Англ мова'!$A$3:$A$11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'Англ мова'!$K$3:$K$11</c:f>
              <c:numCache>
                <c:formatCode>General</c:formatCode>
                <c:ptCount val="9"/>
                <c:pt idx="2" formatCode="0.00">
                  <c:v>15.38</c:v>
                </c:pt>
                <c:pt idx="3" formatCode="0.00">
                  <c:v>8.33</c:v>
                </c:pt>
                <c:pt idx="8" formatCode="0.00">
                  <c:v>4</c:v>
                </c:pt>
              </c:numCache>
            </c:numRef>
          </c:val>
        </c:ser>
        <c:axId val="82691968"/>
        <c:axId val="82693504"/>
      </c:barChart>
      <c:catAx>
        <c:axId val="82691968"/>
        <c:scaling>
          <c:orientation val="minMax"/>
        </c:scaling>
        <c:axPos val="b"/>
        <c:tickLblPos val="nextTo"/>
        <c:crossAx val="82693504"/>
        <c:crosses val="autoZero"/>
        <c:auto val="1"/>
        <c:lblAlgn val="ctr"/>
        <c:lblOffset val="100"/>
      </c:catAx>
      <c:valAx>
        <c:axId val="82693504"/>
        <c:scaling>
          <c:orientation val="minMax"/>
        </c:scaling>
        <c:delete val="1"/>
        <c:axPos val="l"/>
        <c:numFmt formatCode="General" sourceLinked="1"/>
        <c:tickLblPos val="nextTo"/>
        <c:crossAx val="82691968"/>
        <c:crosses val="autoZero"/>
        <c:crossBetween val="between"/>
      </c:valAx>
    </c:plotArea>
    <c:legend>
      <c:legendPos val="b"/>
      <c:layout/>
      <c:overlay val="1"/>
    </c:legend>
    <c:plotVisOnly val="1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1.6029031708798061E-2"/>
          <c:y val="2.1972380544644544E-2"/>
          <c:w val="0.96794193658240513"/>
          <c:h val="0.76533324567449301"/>
        </c:manualLayout>
      </c:layout>
      <c:barChart>
        <c:barDir val="col"/>
        <c:grouping val="clustered"/>
        <c:ser>
          <c:idx val="0"/>
          <c:order val="0"/>
          <c:tx>
            <c:strRef>
              <c:f>Географія!$C$2</c:f>
              <c:strCache>
                <c:ptCount val="1"/>
                <c:pt idx="0">
                  <c:v>не подолали поріг</c:v>
                </c:pt>
              </c:strCache>
            </c:strRef>
          </c:tx>
          <c:cat>
            <c:strRef>
              <c:f>Географія!$A$3:$A$11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Географія!$C$3:$C$11</c:f>
              <c:numCache>
                <c:formatCode>0.00</c:formatCode>
                <c:ptCount val="9"/>
                <c:pt idx="0">
                  <c:v>14.29</c:v>
                </c:pt>
                <c:pt idx="1">
                  <c:v>0</c:v>
                </c:pt>
                <c:pt idx="5">
                  <c:v>14.29</c:v>
                </c:pt>
                <c:pt idx="6">
                  <c:v>50</c:v>
                </c:pt>
                <c:pt idx="8">
                  <c:v>3.03</c:v>
                </c:pt>
              </c:numCache>
            </c:numRef>
          </c:val>
        </c:ser>
        <c:ser>
          <c:idx val="1"/>
          <c:order val="1"/>
          <c:tx>
            <c:strRef>
              <c:f>Географія!$I$2</c:f>
              <c:strCache>
                <c:ptCount val="1"/>
                <c:pt idx="0">
                  <c:v>160-200</c:v>
                </c:pt>
              </c:strCache>
            </c:strRef>
          </c:tx>
          <c:cat>
            <c:strRef>
              <c:f>Географія!$A$3:$A$11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Географія!$I$3:$I$11</c:f>
              <c:numCache>
                <c:formatCode>0.00</c:formatCode>
                <c:ptCount val="9"/>
                <c:pt idx="0">
                  <c:v>6.1199999999999966</c:v>
                </c:pt>
                <c:pt idx="1">
                  <c:v>7.6899999999999995</c:v>
                </c:pt>
                <c:pt idx="2">
                  <c:v>30</c:v>
                </c:pt>
                <c:pt idx="3">
                  <c:v>35.71</c:v>
                </c:pt>
                <c:pt idx="5">
                  <c:v>7.14</c:v>
                </c:pt>
                <c:pt idx="8">
                  <c:v>27.27</c:v>
                </c:pt>
              </c:numCache>
            </c:numRef>
          </c:val>
        </c:ser>
        <c:ser>
          <c:idx val="2"/>
          <c:order val="2"/>
          <c:tx>
            <c:strRef>
              <c:f>Географія!$J$2</c:f>
              <c:strCache>
                <c:ptCount val="1"/>
                <c:pt idx="0">
                  <c:v>180-200</c:v>
                </c:pt>
              </c:strCache>
            </c:strRef>
          </c:tx>
          <c:cat>
            <c:strRef>
              <c:f>Географія!$A$3:$A$11</c:f>
              <c:strCache>
                <c:ptCount val="9"/>
                <c:pt idx="0">
                  <c:v>ЦПТО</c:v>
                </c:pt>
                <c:pt idx="1">
                  <c:v>ліцей-інтернат</c:v>
                </c:pt>
                <c:pt idx="2">
                  <c:v>гімназія</c:v>
                </c:pt>
                <c:pt idx="3">
                  <c:v>ЗОШ № 1</c:v>
                </c:pt>
                <c:pt idx="4">
                  <c:v>ЗОШ № 2</c:v>
                </c:pt>
                <c:pt idx="5">
                  <c:v>ЗОШ № 3</c:v>
                </c:pt>
                <c:pt idx="6">
                  <c:v>ЗОШ № 4</c:v>
                </c:pt>
                <c:pt idx="7">
                  <c:v>ЗОШ № 5</c:v>
                </c:pt>
                <c:pt idx="8">
                  <c:v>ЗОШ № 7</c:v>
                </c:pt>
              </c:strCache>
            </c:strRef>
          </c:cat>
          <c:val>
            <c:numRef>
              <c:f>Географія!$J$3:$J$11</c:f>
              <c:numCache>
                <c:formatCode>General</c:formatCode>
                <c:ptCount val="9"/>
                <c:pt idx="3" formatCode="0.00">
                  <c:v>7.14</c:v>
                </c:pt>
              </c:numCache>
            </c:numRef>
          </c:val>
        </c:ser>
        <c:axId val="83026688"/>
        <c:axId val="83028224"/>
      </c:barChart>
      <c:catAx>
        <c:axId val="83026688"/>
        <c:scaling>
          <c:orientation val="minMax"/>
        </c:scaling>
        <c:axPos val="b"/>
        <c:tickLblPos val="nextTo"/>
        <c:crossAx val="83028224"/>
        <c:crosses val="autoZero"/>
        <c:auto val="1"/>
        <c:lblAlgn val="ctr"/>
        <c:lblOffset val="100"/>
      </c:catAx>
      <c:valAx>
        <c:axId val="83028224"/>
        <c:scaling>
          <c:orientation val="minMax"/>
        </c:scaling>
        <c:delete val="1"/>
        <c:axPos val="l"/>
        <c:numFmt formatCode="0.00" sourceLinked="1"/>
        <c:tickLblPos val="nextTo"/>
        <c:crossAx val="83026688"/>
        <c:crosses val="autoZero"/>
        <c:crossBetween val="between"/>
      </c:valAx>
    </c:plotArea>
    <c:legend>
      <c:legendPos val="b"/>
      <c:layout/>
      <c:overlay val="1"/>
    </c:legend>
    <c:plotVisOnly val="1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0.37478</cdr:x>
      <cdr:y>0.09524</cdr:y>
    </cdr:from>
    <cdr:to>
      <cdr:x>0.7582</cdr:x>
      <cdr:y>0.18634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66926" y="438151"/>
          <a:ext cx="2114550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uk-UA" sz="1400" b="1" dirty="0">
              <a:latin typeface="Times New Roman" pitchFamily="18" charset="0"/>
              <a:cs typeface="Times New Roman" pitchFamily="18" charset="0"/>
            </a:rPr>
            <a:t>ЗНО </a:t>
          </a:r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- 2018</a:t>
          </a:r>
          <a:endParaRPr lang="uk-UA" sz="1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uk-UA" sz="1400" b="1" dirty="0">
              <a:latin typeface="Times New Roman" pitchFamily="18" charset="0"/>
              <a:cs typeface="Times New Roman" pitchFamily="18" charset="0"/>
            </a:rPr>
            <a:t>Українська мова та література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0.34959</cdr:x>
      <cdr:y>0.05428</cdr:y>
    </cdr:from>
    <cdr:to>
      <cdr:x>0.71057</cdr:x>
      <cdr:y>0.14614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47875" y="247650"/>
          <a:ext cx="2114550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ЗНО - </a:t>
          </a:r>
          <a:r>
            <a:rPr lang="uk-UA" sz="1400" b="1" dirty="0">
              <a:latin typeface="Times New Roman" pitchFamily="18" charset="0"/>
              <a:cs typeface="Times New Roman" pitchFamily="18" charset="0"/>
            </a:rPr>
            <a:t>2018</a:t>
          </a:r>
        </a:p>
        <a:p xmlns:a="http://schemas.openxmlformats.org/drawingml/2006/main">
          <a:pPr algn="ctr"/>
          <a:r>
            <a:rPr lang="uk-UA" sz="1400" b="1" dirty="0">
              <a:latin typeface="Times New Roman" pitchFamily="18" charset="0"/>
              <a:cs typeface="Times New Roman" pitchFamily="18" charset="0"/>
            </a:rPr>
            <a:t>Історія України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0.37083</cdr:x>
      <cdr:y>0.03472</cdr:y>
    </cdr:from>
    <cdr:to>
      <cdr:x>0.66413</cdr:x>
      <cdr:y>0.1387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95450" y="95250"/>
          <a:ext cx="1340934" cy="285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uk-UA" sz="1400" b="1">
              <a:latin typeface="Times New Roman" pitchFamily="18" charset="0"/>
              <a:cs typeface="Times New Roman" pitchFamily="18" charset="0"/>
            </a:rPr>
            <a:t>ЗНО 2018</a:t>
          </a:r>
        </a:p>
        <a:p xmlns:a="http://schemas.openxmlformats.org/drawingml/2006/main">
          <a:pPr algn="ctr"/>
          <a:r>
            <a:rPr lang="uk-UA" sz="1400" b="1">
              <a:latin typeface="Times New Roman" pitchFamily="18" charset="0"/>
              <a:cs typeface="Times New Roman" pitchFamily="18" charset="0"/>
            </a:rPr>
            <a:t>Математика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0.21458</cdr:x>
      <cdr:y>0.02083</cdr:y>
    </cdr:from>
    <cdr:to>
      <cdr:x>0.77917</cdr:x>
      <cdr:y>0.12481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1075" y="57150"/>
          <a:ext cx="2581276" cy="2852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uk-UA" sz="1400" b="1">
              <a:latin typeface="Times New Roman" pitchFamily="18" charset="0"/>
              <a:cs typeface="Times New Roman" pitchFamily="18" charset="0"/>
            </a:rPr>
            <a:t>ЗНО -</a:t>
          </a:r>
          <a:r>
            <a:rPr lang="uk-UA" sz="1400" b="1" baseline="0">
              <a:latin typeface="Times New Roman" pitchFamily="18" charset="0"/>
              <a:cs typeface="Times New Roman" pitchFamily="18" charset="0"/>
            </a:rPr>
            <a:t> 2018</a:t>
          </a:r>
        </a:p>
        <a:p xmlns:a="http://schemas.openxmlformats.org/drawingml/2006/main">
          <a:pPr algn="ctr"/>
          <a:r>
            <a:rPr lang="uk-UA" sz="1400" b="1" baseline="0">
              <a:latin typeface="Times New Roman" pitchFamily="18" charset="0"/>
              <a:cs typeface="Times New Roman" pitchFamily="18" charset="0"/>
            </a:rPr>
            <a:t>Англійська мов</a:t>
          </a:r>
          <a:r>
            <a:rPr lang="uk-UA" sz="1400" b="1">
              <a:latin typeface="Times New Roman" pitchFamily="18" charset="0"/>
              <a:cs typeface="Times New Roman" pitchFamily="18" charset="0"/>
            </a:rPr>
            <a:t>а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0.17361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57200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uk-UA" sz="1400" b="1">
              <a:latin typeface="Times New Roman" pitchFamily="18" charset="0"/>
              <a:cs typeface="Times New Roman" pitchFamily="18" charset="0"/>
            </a:rPr>
            <a:t>ЗНО -</a:t>
          </a:r>
          <a:r>
            <a:rPr lang="uk-UA" sz="1400" b="1" baseline="0">
              <a:latin typeface="Times New Roman" pitchFamily="18" charset="0"/>
              <a:cs typeface="Times New Roman" pitchFamily="18" charset="0"/>
            </a:rPr>
            <a:t> 2018</a:t>
          </a:r>
        </a:p>
        <a:p xmlns:a="http://schemas.openxmlformats.org/drawingml/2006/main">
          <a:pPr algn="ctr"/>
          <a:r>
            <a:rPr lang="uk-UA" sz="1400" b="1" baseline="0">
              <a:latin typeface="Times New Roman" pitchFamily="18" charset="0"/>
              <a:cs typeface="Times New Roman" pitchFamily="18" charset="0"/>
            </a:rPr>
            <a:t>Географія</a:t>
          </a:r>
          <a:endParaRPr lang="uk-UA" sz="1400" b="1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9CC7E-BEC0-44C7-AA4F-DF3675FA8CB7}" type="datetimeFigureOut">
              <a:rPr lang="uk-UA" smtClean="0"/>
              <a:pPr/>
              <a:t>13.09.2018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4071D-6D2F-4ABD-B9C2-5557E5B80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3" y="1142989"/>
          <a:ext cx="7143802" cy="4752730"/>
        </p:xfrm>
        <a:graphic>
          <a:graphicData uri="http://schemas.openxmlformats.org/drawingml/2006/table">
            <a:tbl>
              <a:tblPr/>
              <a:tblGrid>
                <a:gridCol w="1524344"/>
                <a:gridCol w="1230461"/>
                <a:gridCol w="765382"/>
                <a:gridCol w="724723"/>
                <a:gridCol w="724723"/>
                <a:gridCol w="724723"/>
                <a:gridCol w="724723"/>
                <a:gridCol w="724723"/>
              </a:tblGrid>
              <a:tr h="590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5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 осіб, які взяли участь у тестуванні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учасників, які отримали відповідний результат за шкалою 100-200 балів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7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подолали поріг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[100;120)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[120;140)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[140;160)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[160;180)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[180;200]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ЦПТО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29,94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43,95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16,56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5,73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3,18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0,64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ліцей-інтернат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15,00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25,00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гімназія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8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ЗОШ № 1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12,50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18,75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31,25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31,25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6,25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ЗОШ № 2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11,11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11,11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33,33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11,11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ЗОШ № 3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6,25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37,50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18,75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25,00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6,25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6,25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ЗОШ № 4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8,33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33,33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8,33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ЗОШ № 5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5,56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5,56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22,22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11,11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5,56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ЗОШ № 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5,36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10,71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8,93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16,07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39,29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19,64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05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Загалом: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16,29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28,93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17,13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13,76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15,73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8,15</a:t>
                      </a:r>
                      <a:endParaRPr lang="uk-U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28860" y="21429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ЗНО-2018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Українська мова і література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285728"/>
          <a:ext cx="871543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ЗНО-2018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Біологія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928669"/>
          <a:ext cx="8643998" cy="5572171"/>
        </p:xfrm>
        <a:graphic>
          <a:graphicData uri="http://schemas.openxmlformats.org/drawingml/2006/table">
            <a:tbl>
              <a:tblPr/>
              <a:tblGrid>
                <a:gridCol w="1000132"/>
                <a:gridCol w="1428760"/>
                <a:gridCol w="1013409"/>
                <a:gridCol w="787533"/>
                <a:gridCol w="1144771"/>
                <a:gridCol w="1091415"/>
                <a:gridCol w="1086563"/>
                <a:gridCol w="1091415"/>
              </a:tblGrid>
              <a:tr h="5641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Кількість осіб, які взяли участь у тестуванні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учасників, які отримали відповідний результат за шкалою 100-200 балів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263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подолали поріг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[100;120)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[120;140)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[140;160)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[160;180)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[180;200]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ЦПТО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229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ліцей-інтернат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гімназія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Загалом: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 dirty="0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 dirty="0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ЗНО-2018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Фізика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928668"/>
          <a:ext cx="7858181" cy="5072099"/>
        </p:xfrm>
        <a:graphic>
          <a:graphicData uri="http://schemas.openxmlformats.org/drawingml/2006/table">
            <a:tbl>
              <a:tblPr/>
              <a:tblGrid>
                <a:gridCol w="928694"/>
                <a:gridCol w="1428760"/>
                <a:gridCol w="857256"/>
                <a:gridCol w="857256"/>
                <a:gridCol w="857256"/>
                <a:gridCol w="897269"/>
                <a:gridCol w="1078658"/>
                <a:gridCol w="953032"/>
              </a:tblGrid>
              <a:tr h="5951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1" i="0" u="none" strike="noStrike" dirty="0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i="0" u="none" strike="noStrike" dirty="0" err="1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r>
                        <a:rPr lang="ru-RU" sz="1400" b="1" i="0" u="none" strike="noStrike" dirty="0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які</a:t>
                      </a:r>
                      <a:r>
                        <a:rPr lang="ru-RU" sz="1400" b="1" i="0" u="none" strike="noStrike" dirty="0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взяли участь у </a:t>
                      </a:r>
                      <a:r>
                        <a:rPr lang="ru-RU" sz="1400" b="1" i="0" u="none" strike="noStrike" dirty="0" err="1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тестуванні</a:t>
                      </a:r>
                      <a:endParaRPr lang="ru-RU" sz="1400" b="1" i="0" u="none" strike="noStrike" dirty="0">
                        <a:solidFill>
                          <a:srgbClr val="3333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учасників, які отримали відповідний результат за шкалою 100-200 балів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827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подолали поріг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[100;120)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[120;140)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[140;160)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[160;180)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[180;200]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15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ЦПТО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2099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ліцей-інтернат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15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гімназія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315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15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15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15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157">
                <a:tc>
                  <a:txBody>
                    <a:bodyPr/>
                    <a:lstStyle/>
                    <a:p>
                      <a:pPr algn="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Загалом: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 dirty="0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ЗНО-2018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Хімія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50" y="1071544"/>
          <a:ext cx="8001053" cy="5143537"/>
        </p:xfrm>
        <a:graphic>
          <a:graphicData uri="http://schemas.openxmlformats.org/drawingml/2006/table">
            <a:tbl>
              <a:tblPr/>
              <a:tblGrid>
                <a:gridCol w="857254"/>
                <a:gridCol w="1428760"/>
                <a:gridCol w="928694"/>
                <a:gridCol w="1071570"/>
                <a:gridCol w="857256"/>
                <a:gridCol w="821537"/>
                <a:gridCol w="1017991"/>
                <a:gridCol w="1017991"/>
              </a:tblGrid>
              <a:tr h="6556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Кількість осіб, які взяли участь у тестуванні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учасників, які отримали відповідний результат за шкалою 100-200 балів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928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подолали поріг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[100;120)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[120;140)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[140;160)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[160;180)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[180;200]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025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ліцей-інтернат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13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гімназія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413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13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13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13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ЗОШ №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1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Загалом: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 dirty="0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85918" y="285728"/>
            <a:ext cx="53575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Рейтинг закладів ЗСО </a:t>
            </a:r>
            <a:r>
              <a:rPr lang="uk-UA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Київської обл. за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результатами ЗНО-2018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714356"/>
          <a:ext cx="8572560" cy="5500729"/>
        </p:xfrm>
        <a:graphic>
          <a:graphicData uri="http://schemas.openxmlformats.org/drawingml/2006/table">
            <a:tbl>
              <a:tblPr/>
              <a:tblGrid>
                <a:gridCol w="3714776"/>
                <a:gridCol w="647293"/>
                <a:gridCol w="808414"/>
                <a:gridCol w="808414"/>
                <a:gridCol w="808414"/>
                <a:gridCol w="976835"/>
                <a:gridCol w="808414"/>
              </a:tblGrid>
              <a:tr h="52817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 навчального закладу</a:t>
                      </a:r>
                    </a:p>
                  </a:txBody>
                  <a:tcPr marL="8982" marR="8982" marT="8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Місце</a:t>
                      </a:r>
                    </a:p>
                  </a:txBody>
                  <a:tcPr marL="8982" marR="8982" marT="8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</a:t>
                      </a:r>
                    </a:p>
                  </a:txBody>
                  <a:tcPr marL="8982" marR="8982" marT="8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Рейт. бал</a:t>
                      </a:r>
                    </a:p>
                  </a:txBody>
                  <a:tcPr marL="8982" marR="8982" marT="8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 ЗНО</a:t>
                      </a:r>
                    </a:p>
                  </a:txBody>
                  <a:tcPr marL="8982" marR="8982" marT="8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Учнів / тестів</a:t>
                      </a:r>
                    </a:p>
                  </a:txBody>
                  <a:tcPr marL="8982" marR="8982" marT="8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Склав (%)</a:t>
                      </a:r>
                    </a:p>
                  </a:txBody>
                  <a:tcPr marL="8982" marR="8982" marT="8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673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Переяслав-Хмельницька гімназія Переяслав-Хмельницької міськради Київської обл.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789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153.4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18/69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658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Переяслав-Хмельницька ЗОШ І-ІІІ ст. №5 Переяслав-Хмельницької міськради Київської обл.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2634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116.7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135.8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18/63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658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Переяслав-Хмельницька ЗОШ І-ІІІ ст. №1 Переяслав-Хмельницької міськради Київської обл.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116.1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135.1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16/63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658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Переяслав-Хмельницька ЗОШ І-ІІІ ст. №7 Переяслав-Хмельницької міськради Київської обл.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114.5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130.0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58/211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6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КЗ Київської обласної ради "Переяслав-Хмельницький ліцей-інтернат "Патріот"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5111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103.1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119.6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20/80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658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Переяслав-Хмельницька ЗОШ І-ІІІ ст. №4 Переяслав-Хмельницької міськради Київської обл.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5367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101.8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118.8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12/44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658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Переяслав-Хмельницька ЗОШ І-ІІІ ст. №2 Переяслав-Хмельницької міськради Київської обл.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5679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99.9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116.2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18/68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658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Переяслав-Хмельницька ЗОШ І-ІІІ ст. №3 Переяслав-Хмельницької міськради Київської обл.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5796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99.4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115.7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16/59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9257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Опорний загальноосвітній навчальний заклад Червонослобідська ЗОШ І-ІІІ ст. Макарівського р-ну Київської обл.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483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10892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29.Січ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8/25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428604"/>
          <a:ext cx="8072494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ЗНО-2018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Історія України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857232"/>
          <a:ext cx="8001056" cy="5429287"/>
        </p:xfrm>
        <a:graphic>
          <a:graphicData uri="http://schemas.openxmlformats.org/drawingml/2006/table">
            <a:tbl>
              <a:tblPr/>
              <a:tblGrid>
                <a:gridCol w="1218724"/>
                <a:gridCol w="1498016"/>
                <a:gridCol w="904523"/>
                <a:gridCol w="812484"/>
                <a:gridCol w="812484"/>
                <a:gridCol w="863263"/>
                <a:gridCol w="914043"/>
                <a:gridCol w="977519"/>
              </a:tblGrid>
              <a:tr h="67573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Назва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Кількість осіб, які взяли участь у тестуванні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% учасників, які отримали відповідний результат за шкалою 100-200 балів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96972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не подолали поріг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[100;120)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[120;140)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[140;160)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[160;180)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[180;200]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6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ЦПТО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25,61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40,24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23,17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8,54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2,44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6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ліцей-інтернат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18,75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31,25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43,75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6,25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6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гімназія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9,09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36,36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27,27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18,18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9,09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56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57,14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6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23,53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47,06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11,76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11,76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5,88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6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53,33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13,13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6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33,33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33,33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8,33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8,33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6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7,14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28,57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28,57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21,43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6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10,42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27,08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27,08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27,08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6,25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2,08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658">
                <a:tc>
                  <a:txBody>
                    <a:bodyPr/>
                    <a:lstStyle/>
                    <a:p>
                      <a:pPr algn="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Загалом: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14,81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33,74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27,57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16,46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6,58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0,82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85720" y="0"/>
          <a:ext cx="857256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28"/>
          <a:ext cx="8643997" cy="5500730"/>
        </p:xfrm>
        <a:graphic>
          <a:graphicData uri="http://schemas.openxmlformats.org/drawingml/2006/table">
            <a:tbl>
              <a:tblPr/>
              <a:tblGrid>
                <a:gridCol w="1443172"/>
                <a:gridCol w="1567195"/>
                <a:gridCol w="962114"/>
                <a:gridCol w="935806"/>
                <a:gridCol w="932049"/>
                <a:gridCol w="935806"/>
                <a:gridCol w="932049"/>
                <a:gridCol w="935806"/>
              </a:tblGrid>
              <a:tr h="6699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Назва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Кількість осіб, які взяли участь у тестуванні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400" b="0" i="0" u="none" strike="noStrike" dirty="0" err="1">
                          <a:solidFill>
                            <a:srgbClr val="333333"/>
                          </a:solidFill>
                          <a:latin typeface="Times New Roman"/>
                        </a:rPr>
                        <a:t>учасників</a:t>
                      </a:r>
                      <a:r>
                        <a:rPr lang="ru-RU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rgbClr val="333333"/>
                          </a:solidFill>
                          <a:latin typeface="Times New Roman"/>
                        </a:rPr>
                        <a:t>які</a:t>
                      </a:r>
                      <a:r>
                        <a:rPr lang="ru-RU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333333"/>
                          </a:solidFill>
                          <a:latin typeface="Times New Roman"/>
                        </a:rPr>
                        <a:t>отримали</a:t>
                      </a:r>
                      <a:r>
                        <a:rPr lang="ru-RU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333333"/>
                          </a:solidFill>
                          <a:latin typeface="Times New Roman"/>
                        </a:rPr>
                        <a:t>відповідний</a:t>
                      </a:r>
                      <a:r>
                        <a:rPr lang="ru-RU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 результат за шкалою 100-200 </a:t>
                      </a:r>
                      <a:r>
                        <a:rPr lang="ru-RU" sz="1400" b="0" i="0" u="none" strike="noStrike" dirty="0" err="1">
                          <a:solidFill>
                            <a:srgbClr val="333333"/>
                          </a:solidFill>
                          <a:latin typeface="Times New Roman"/>
                        </a:rPr>
                        <a:t>балів</a:t>
                      </a:r>
                      <a:endParaRPr lang="ru-RU" sz="1400" b="0" i="0" u="none" strike="noStrike" dirty="0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926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не подолали поріг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[100;120)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[120;140)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[140;160)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[160;180)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[180;200]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0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ЦПТО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26,67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53,33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0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ліцей-інтернат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33,33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44,44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5,56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11,11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5,56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0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гімназія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22,22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11,11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11,11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33,33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22,22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380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1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25,00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25,00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0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2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25,00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75,00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0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3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0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4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0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5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60,00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20,00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20,00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0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7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19.23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23,08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30.77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15.38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7,69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3,85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08">
                <a:tc>
                  <a:txBody>
                    <a:bodyPr/>
                    <a:lstStyle/>
                    <a:p>
                      <a:pPr algn="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Загалом: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22,12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35.58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16.35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14.42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8,65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1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2,88</a:t>
                      </a: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28860" y="21429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ЗНО-2018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00034" y="285728"/>
          <a:ext cx="835824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8" y="785794"/>
          <a:ext cx="8501125" cy="5286416"/>
        </p:xfrm>
        <a:graphic>
          <a:graphicData uri="http://schemas.openxmlformats.org/drawingml/2006/table">
            <a:tbl>
              <a:tblPr/>
              <a:tblGrid>
                <a:gridCol w="1519048"/>
                <a:gridCol w="1412239"/>
                <a:gridCol w="965228"/>
                <a:gridCol w="965228"/>
                <a:gridCol w="965228"/>
                <a:gridCol w="870288"/>
                <a:gridCol w="901933"/>
                <a:gridCol w="901933"/>
              </a:tblGrid>
              <a:tr h="5651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Назва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Кількість осіб, які взяли участь у тестуванні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% учасників, які отримали відповідний результат за шкалою 100-200 балів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932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не подолали поріг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[100;120)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[120;140)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[140;160)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[160;180)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[180;200]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09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ЦПТО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51,85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33,33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7,41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7,41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09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ліцей-інтернат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09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гімназія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15,38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53,85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15,38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15,38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2809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1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16,67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8,33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16,67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8,33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09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2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16,67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16,67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16,67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09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3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25,00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25,00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09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4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33,33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16,67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09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5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20,00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60,00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20,00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09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7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12,00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36,00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4,00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09">
                <a:tc>
                  <a:txBody>
                    <a:bodyPr/>
                    <a:lstStyle/>
                    <a:p>
                      <a:pPr algn="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Загалом: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113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20.35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29.20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22,12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15,04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8,85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4,42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28860" y="21429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ЗНО-2018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Англійська мова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357166"/>
          <a:ext cx="8429684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785798"/>
          <a:ext cx="8572560" cy="5572160"/>
        </p:xfrm>
        <a:graphic>
          <a:graphicData uri="http://schemas.openxmlformats.org/drawingml/2006/table">
            <a:tbl>
              <a:tblPr/>
              <a:tblGrid>
                <a:gridCol w="1429503"/>
                <a:gridCol w="1531927"/>
                <a:gridCol w="1068785"/>
                <a:gridCol w="908469"/>
                <a:gridCol w="908469"/>
                <a:gridCol w="908469"/>
                <a:gridCol w="908469"/>
                <a:gridCol w="908469"/>
              </a:tblGrid>
              <a:tr h="6642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Назва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Кількість осіб, які взяли участь у тестуванні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% учасників, які отримали відповідний результат за шкалою 100-200 балів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621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не подолали поріг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[100;120)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[120;140)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[140;160)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[160;180)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[180;200]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57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ЦПТО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14,29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44,90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12,24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22,45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6,12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57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ліцей-інтернат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7,69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38,46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15,38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30,77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7,69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57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гімназія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30,00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30,00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30,00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457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1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35,71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14,29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14,29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28,57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7,14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57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2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33,33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40,00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26,67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57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3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14,29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14,29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14,29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7,14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57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4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57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5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44,44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1,11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44,44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57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ЗОШ № 7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3,03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30,30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18,18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21,21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27,27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573">
                <a:tc>
                  <a:txBody>
                    <a:bodyPr/>
                    <a:lstStyle/>
                    <a:p>
                      <a:pPr algn="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Загалом: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168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8,33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37,50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17,86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23,21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12,50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0,60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28860" y="21429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ЗНО-2018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Географія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1012</Words>
  <Application>Microsoft Office PowerPoint</Application>
  <PresentationFormat>Экран (4:3)</PresentationFormat>
  <Paragraphs>771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Користувач</dc:creator>
  <cp:lastModifiedBy>Користувач</cp:lastModifiedBy>
  <cp:revision>28</cp:revision>
  <dcterms:created xsi:type="dcterms:W3CDTF">2018-08-30T07:39:36Z</dcterms:created>
  <dcterms:modified xsi:type="dcterms:W3CDTF">2018-09-13T04:17:16Z</dcterms:modified>
</cp:coreProperties>
</file>