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5" r:id="rId3"/>
    <p:sldId id="271" r:id="rId4"/>
    <p:sldId id="258" r:id="rId5"/>
    <p:sldId id="274" r:id="rId6"/>
    <p:sldId id="273" r:id="rId7"/>
    <p:sldId id="262" r:id="rId8"/>
    <p:sldId id="272" r:id="rId9"/>
    <p:sldId id="260" r:id="rId10"/>
    <p:sldId id="261" r:id="rId11"/>
    <p:sldId id="296" r:id="rId12"/>
    <p:sldId id="309" r:id="rId13"/>
    <p:sldId id="277" r:id="rId14"/>
    <p:sldId id="297" r:id="rId15"/>
    <p:sldId id="298" r:id="rId16"/>
    <p:sldId id="299" r:id="rId17"/>
    <p:sldId id="300" r:id="rId18"/>
    <p:sldId id="303" r:id="rId19"/>
    <p:sldId id="304" r:id="rId20"/>
    <p:sldId id="30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6" r:id="rId39"/>
    <p:sldId id="308" r:id="rId40"/>
    <p:sldId id="294" r:id="rId41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ерина Кислян" initials="КК" lastIdx="0" clrIdx="0">
    <p:extLst>
      <p:ext uri="{19B8F6BF-5375-455C-9EA6-DF929625EA0E}">
        <p15:presenceInfo xmlns:p15="http://schemas.microsoft.com/office/powerpoint/2012/main" userId="Катерина Кисля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ADC"/>
    <a:srgbClr val="4576A3"/>
    <a:srgbClr val="BCDBEA"/>
    <a:srgbClr val="D12112"/>
    <a:srgbClr val="FFE573"/>
    <a:srgbClr val="4C9FC8"/>
    <a:srgbClr val="4494BC"/>
    <a:srgbClr val="479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91A35-94DE-48EC-B471-1711985089AD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B8987-BB10-4343-921F-33D5EB820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41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8987-BB10-4343-921F-33D5EB82091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01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8987-BB10-4343-921F-33D5EB82091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21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5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8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8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2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77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10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94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0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79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2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4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B038-D938-4FE9-8EF7-5B406A77A2FA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E6B1-15D5-4EE1-9526-960FD9FFBB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23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4.png"/><Relationship Id="rId10" Type="http://schemas.openxmlformats.org/officeDocument/2006/relationships/image" Target="../media/image32.tmp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jpg"/><Relationship Id="rId4" Type="http://schemas.microsoft.com/office/2007/relationships/hdphoto" Target="../media/hdphoto5.wdp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jpg"/><Relationship Id="rId4" Type="http://schemas.microsoft.com/office/2007/relationships/hdphoto" Target="../media/hdphoto5.wdp"/><Relationship Id="rId9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1.jpg"/><Relationship Id="rId12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openxmlformats.org/officeDocument/2006/relationships/image" Target="../media/image41.png"/><Relationship Id="rId1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3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4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48.jpg"/><Relationship Id="rId4" Type="http://schemas.openxmlformats.org/officeDocument/2006/relationships/image" Target="../media/image45.jpg"/><Relationship Id="rId9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6.jp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6.jpg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jpeg"/><Relationship Id="rId7" Type="http://schemas.openxmlformats.org/officeDocument/2006/relationships/image" Target="../media/image5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jp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e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0.jp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49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0.jp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49.tm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49.tm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jp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jpeg"/><Relationship Id="rId7" Type="http://schemas.openxmlformats.org/officeDocument/2006/relationships/image" Target="../media/image6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9.jpeg"/><Relationship Id="rId7" Type="http://schemas.openxmlformats.org/officeDocument/2006/relationships/image" Target="../media/image6.jpg"/><Relationship Id="rId12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4.jpg"/><Relationship Id="rId5" Type="http://schemas.openxmlformats.org/officeDocument/2006/relationships/image" Target="../media/image3.jpeg"/><Relationship Id="rId10" Type="http://schemas.openxmlformats.org/officeDocument/2006/relationships/image" Target="../media/image73.png"/><Relationship Id="rId4" Type="http://schemas.openxmlformats.org/officeDocument/2006/relationships/image" Target="../media/image70.jpe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6.jp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238">
            <a:off x="-68765" y="1814755"/>
            <a:ext cx="3530866" cy="2742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8472" y="1233055"/>
            <a:ext cx="7661563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8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Зовнішнє незалежне оцінювання </a:t>
            </a:r>
          </a:p>
          <a:p>
            <a:pPr algn="ctr"/>
            <a:r>
              <a:rPr lang="uk-UA" sz="8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2017</a:t>
            </a:r>
            <a:endParaRPr lang="uk-UA" sz="8000" b="1" dirty="0"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9667" cy="97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круглений прямокутник 16"/>
          <p:cNvSpPr/>
          <p:nvPr/>
        </p:nvSpPr>
        <p:spPr>
          <a:xfrm>
            <a:off x="182902" y="875251"/>
            <a:ext cx="8780383" cy="675534"/>
          </a:xfrm>
          <a:prstGeom prst="roundRect">
            <a:avLst/>
          </a:prstGeom>
          <a:solidFill>
            <a:srgbClr val="BCD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5237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3" y="3803073"/>
            <a:ext cx="3054927" cy="3054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7" y="4142509"/>
            <a:ext cx="2847109" cy="2508917"/>
          </a:xfrm>
          <a:prstGeom prst="rect">
            <a:avLst/>
          </a:prstGeom>
        </p:spPr>
      </p:pic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45" y="4453321"/>
            <a:ext cx="2660072" cy="546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5245" y="4142509"/>
            <a:ext cx="25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http://kievtest.org.ua/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78481" y="5193616"/>
            <a:ext cx="2033156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Результати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ЗНО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2017</a:t>
            </a:r>
            <a:endParaRPr lang="uk-UA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180110" y="1773382"/>
            <a:ext cx="2452255" cy="1454727"/>
          </a:xfrm>
          <a:prstGeom prst="wedgeRectCallout">
            <a:avLst>
              <a:gd name="adj1" fmla="val 53178"/>
              <a:gd name="adj2" fmla="val 7158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а виноска 11"/>
          <p:cNvSpPr/>
          <p:nvPr/>
        </p:nvSpPr>
        <p:spPr>
          <a:xfrm>
            <a:off x="3093025" y="1753192"/>
            <a:ext cx="2452255" cy="1454727"/>
          </a:xfrm>
          <a:prstGeom prst="wedgeRectCallout">
            <a:avLst>
              <a:gd name="adj1" fmla="val 33969"/>
              <a:gd name="adj2" fmla="val 6808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а виноска 12"/>
          <p:cNvSpPr/>
          <p:nvPr/>
        </p:nvSpPr>
        <p:spPr>
          <a:xfrm>
            <a:off x="6123708" y="1753192"/>
            <a:ext cx="2452255" cy="1474917"/>
          </a:xfrm>
          <a:prstGeom prst="wedgeRectCallout">
            <a:avLst>
              <a:gd name="adj1" fmla="val -36652"/>
              <a:gd name="adj2" fmla="val 6920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15165" y="1780931"/>
            <a:ext cx="2524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15.06</a:t>
            </a:r>
            <a:r>
              <a:rPr lang="uk-UA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 </a:t>
            </a:r>
            <a:r>
              <a:rPr lang="uk-UA" dirty="0">
                <a:solidFill>
                  <a:srgbClr val="002060"/>
                </a:solidFill>
                <a:latin typeface="Georgia" panose="02040502050405020303" pitchFamily="18" charset="0"/>
              </a:rPr>
              <a:t>- з української мови і літератури, іноземних мов, математики</a:t>
            </a:r>
          </a:p>
          <a:p>
            <a:endParaRPr lang="uk-UA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9563" y="1926486"/>
            <a:ext cx="245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19.06</a:t>
            </a:r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uk-UA" dirty="0">
                <a:solidFill>
                  <a:srgbClr val="002060"/>
                </a:solidFill>
                <a:latin typeface="Georgia" panose="02040502050405020303" pitchFamily="18" charset="0"/>
              </a:rPr>
              <a:t>– з історії України, біології, російської мови</a:t>
            </a: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063095" y="1923074"/>
            <a:ext cx="251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23.06</a:t>
            </a:r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uk-UA" dirty="0">
                <a:solidFill>
                  <a:srgbClr val="002060"/>
                </a:solidFill>
                <a:latin typeface="Georgia" panose="02040502050405020303" pitchFamily="18" charset="0"/>
              </a:rPr>
              <a:t>– географії, фізики, хімії</a:t>
            </a:r>
          </a:p>
          <a:p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1056214" y="253200"/>
            <a:ext cx="71247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РЕЗУЛЬТАТИ ЗНО  </a:t>
            </a:r>
            <a:endParaRPr lang="uk-UA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80110" y="958773"/>
            <a:ext cx="878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Розміщення на інформаційних сторінках учасників результатів ЗНО</a:t>
            </a: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9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круглений прямокутник 22"/>
          <p:cNvSpPr/>
          <p:nvPr/>
        </p:nvSpPr>
        <p:spPr>
          <a:xfrm>
            <a:off x="1025546" y="1299294"/>
            <a:ext cx="1957870" cy="442674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3 23.06.2017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5237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089563" y="1926486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1056214" y="253200"/>
            <a:ext cx="71247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449708" y="958773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60" y="3201556"/>
            <a:ext cx="1538549" cy="10598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85" y="3311481"/>
            <a:ext cx="3408045" cy="35663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3" y="1099944"/>
            <a:ext cx="925573" cy="9255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3303" y="1247519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737" y="2025517"/>
            <a:ext cx="862959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Відповідно –плануємо випускні вечори, видачу атестатів, тощо</a:t>
            </a:r>
          </a:p>
          <a:p>
            <a:endParaRPr lang="uk-UA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3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1"/>
            <a:ext cx="1096792" cy="76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20145" y="124920"/>
            <a:ext cx="379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9363" y="2284138"/>
            <a:ext cx="766156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Робота </a:t>
            </a:r>
            <a:r>
              <a:rPr lang="ru-RU" sz="6000" b="1" dirty="0" err="1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сервісу</a:t>
            </a:r>
            <a:r>
              <a:rPr lang="ru-RU" sz="6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УЦОЯО «</a:t>
            </a:r>
            <a:r>
              <a:rPr lang="ru-RU" sz="6000" b="1" dirty="0" err="1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Заклади</a:t>
            </a:r>
            <a:r>
              <a:rPr lang="ru-RU" sz="6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6000" b="1" dirty="0" err="1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освіти</a:t>
            </a:r>
            <a:r>
              <a:rPr lang="ru-RU" sz="6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</a:t>
            </a:r>
            <a:endParaRPr lang="uk-UA" sz="6000" b="1" dirty="0"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238">
            <a:off x="41735" y="2087696"/>
            <a:ext cx="2110116" cy="1639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0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1"/>
            <a:ext cx="1096792" cy="76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20145" y="124920"/>
            <a:ext cx="379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063" y="806372"/>
            <a:ext cx="7865468" cy="1328023"/>
          </a:xfrm>
          <a:prstGeom prst="roundRect">
            <a:avLst/>
          </a:prstGeom>
          <a:solidFill>
            <a:srgbClr val="91BADC">
              <a:alpha val="37000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uk-UA" sz="2400" b="1" dirty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обота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сервісу  УЦОЯО </a:t>
            </a:r>
            <a:r>
              <a:rPr lang="uk-UA" sz="24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«Заклади освіти»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76" y="806372"/>
            <a:ext cx="1131107" cy="706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2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10" y="1870592"/>
            <a:ext cx="5411900" cy="5202371"/>
          </a:xfrm>
          <a:prstGeom prst="rect">
            <a:avLst/>
          </a:prstGeom>
        </p:spPr>
      </p:pic>
      <p:sp>
        <p:nvSpPr>
          <p:cNvPr id="8" name="П'ятикутник 7"/>
          <p:cNvSpPr/>
          <p:nvPr/>
        </p:nvSpPr>
        <p:spPr>
          <a:xfrm>
            <a:off x="2934318" y="3765401"/>
            <a:ext cx="3997660" cy="888699"/>
          </a:xfrm>
          <a:prstGeom prst="homePlate">
            <a:avLst/>
          </a:prstGeom>
          <a:solidFill>
            <a:schemeClr val="accent1">
              <a:alpha val="6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034929" y="3732698"/>
            <a:ext cx="27334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sz="3200" i="1" dirty="0">
                <a:solidFill>
                  <a:schemeClr val="bg1"/>
                </a:solidFill>
                <a:effectLst>
                  <a:glow rad="215900">
                    <a:srgbClr val="C00000">
                      <a:alpha val="22000"/>
                    </a:srgbClr>
                  </a:glo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«</a:t>
            </a:r>
            <a:r>
              <a:rPr lang="uk-UA" sz="2400" i="1" dirty="0">
                <a:solidFill>
                  <a:schemeClr val="bg1"/>
                </a:solidFill>
                <a:effectLst>
                  <a:glow rad="215900">
                    <a:srgbClr val="C00000">
                      <a:alpha val="22000"/>
                    </a:srgbClr>
                  </a:glo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Інформація </a:t>
            </a:r>
            <a:r>
              <a:rPr lang="uk-UA" sz="2400" i="1" dirty="0" smtClean="0">
                <a:solidFill>
                  <a:schemeClr val="bg1"/>
                </a:solidFill>
                <a:effectLst>
                  <a:glow rad="215900">
                    <a:srgbClr val="C00000">
                      <a:alpha val="22000"/>
                    </a:srgbClr>
                  </a:glo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про</a:t>
            </a:r>
          </a:p>
          <a:p>
            <a:pPr lvl="0" algn="ctr">
              <a:defRPr/>
            </a:pPr>
            <a:r>
              <a:rPr lang="uk-UA" sz="2400" i="1" dirty="0" smtClean="0">
                <a:solidFill>
                  <a:schemeClr val="bg1"/>
                </a:solidFill>
                <a:effectLst>
                  <a:glow rad="215900">
                    <a:srgbClr val="C00000">
                      <a:alpha val="22000"/>
                    </a:srgbClr>
                  </a:glo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effectLst>
                  <a:glow rad="215900">
                    <a:srgbClr val="C00000">
                      <a:alpha val="22000"/>
                    </a:srgbClr>
                  </a:glow>
                </a:effectLst>
                <a:latin typeface="Georgia" panose="02040502050405020303" pitchFamily="18" charset="0"/>
                <a:cs typeface="Mongolian Baiti" panose="03000500000000000000" pitchFamily="66" charset="0"/>
              </a:rPr>
              <a:t>заклад»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92" y="3846313"/>
            <a:ext cx="679545" cy="759013"/>
          </a:xfrm>
          <a:prstGeom prst="rect">
            <a:avLst/>
          </a:prstGeom>
        </p:spPr>
      </p:pic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96" y="2891362"/>
            <a:ext cx="4204528" cy="776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437417" y="-67565"/>
            <a:ext cx="1593273" cy="90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2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" y="0"/>
            <a:ext cx="1107998" cy="7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816261" y="1326415"/>
            <a:ext cx="3791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Блок І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965" y="1963701"/>
            <a:ext cx="7538198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* 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1. Назва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*2. Тип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*3. Ступінь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*4. Форма власності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*5. Телефон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*6, Адреса: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індекс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область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район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місто(село. селище) район міста</a:t>
            </a:r>
            <a:r>
              <a:rPr lang="uk-UA" b="1" i="1" dirty="0">
                <a:solidFill>
                  <a:srgbClr val="002060"/>
                </a:solidFill>
                <a:latin typeface="Georgia" panose="02040502050405020303" pitchFamily="18" charset="0"/>
              </a:rPr>
              <a:t> (якщо є) 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вулиця будинок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*7. Підпорядкування </a:t>
            </a:r>
            <a:endParaRPr lang="uk-UA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*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8.Електронна пошта 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*9. ПІБ директора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*10. Контактний телефон:</a:t>
            </a:r>
          </a:p>
          <a:p>
            <a:r>
              <a:rPr lang="uk-UA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моб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роб:</a:t>
            </a: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11 Кількість педагогічних працівників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783" y="33360"/>
            <a:ext cx="7786253" cy="1328023"/>
          </a:xfrm>
          <a:prstGeom prst="roundRect">
            <a:avLst/>
          </a:prstGeom>
          <a:solidFill>
            <a:srgbClr val="91BADC">
              <a:alpha val="37000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uk-UA" sz="2400" b="1" dirty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обота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сервісу  УЦОЯО </a:t>
            </a:r>
            <a:r>
              <a:rPr lang="uk-UA" sz="24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«Заклади освіти»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58" y="31247"/>
            <a:ext cx="1131107" cy="706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865864" y="-22593"/>
            <a:ext cx="1124309" cy="63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9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689" cy="85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459765" y="1066036"/>
            <a:ext cx="3791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Блок ІІ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236" y="1703283"/>
            <a:ext cx="8848775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Кількість учнів закладу, які навчаються в: 9 </a:t>
            </a:r>
            <a:r>
              <a:rPr lang="uk-UA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кл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; 10 </a:t>
            </a:r>
            <a:r>
              <a:rPr lang="uk-UA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кл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Кількість випускних класів старшої школи поточного навчального року, кількість учнів у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них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r>
              <a:rPr lang="uk-UA" b="1" u="sng" dirty="0">
                <a:solidFill>
                  <a:srgbClr val="002060"/>
                </a:solidFill>
                <a:latin typeface="Georgia" panose="02040502050405020303" pitchFamily="18" charset="0"/>
              </a:rPr>
              <a:t>Інформація про випускні класи старшої школи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Назва класу: 	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Кількість учнів у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класі: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Профіль навчання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Мова навчання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(</a:t>
            </a:r>
            <a:r>
              <a:rPr lang="uk-UA" b="1" i="1" dirty="0">
                <a:solidFill>
                  <a:srgbClr val="002060"/>
                </a:solidFill>
                <a:latin typeface="Georgia" panose="02040502050405020303" pitchFamily="18" charset="0"/>
              </a:rPr>
              <a:t>таких класів може бути декілька, відповідно до кількості, вказаної в пункті 2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 )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Кількість 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комп'ютерних класів, кількість, робочих місць у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них</a:t>
            </a: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Наявність доступу до мережі Інтернет, кількість робочих учнівських місць, які можна під'єднати до мережі Інтернет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одночасно: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Кількість аудиторій, придатних для проведення ЗНО, із них на першому </a:t>
            </a:r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поверсі: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689" y="0"/>
            <a:ext cx="7786253" cy="1328023"/>
          </a:xfrm>
          <a:prstGeom prst="roundRect">
            <a:avLst/>
          </a:prstGeom>
          <a:solidFill>
            <a:srgbClr val="91BADC">
              <a:alpha val="37000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uk-UA" sz="2400" b="1" dirty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обота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сервісу  УЦОЯО </a:t>
            </a:r>
            <a:r>
              <a:rPr lang="uk-UA" sz="24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«Заклади освіти»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04" y="-15929"/>
            <a:ext cx="1131107" cy="706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721075" y="-56456"/>
            <a:ext cx="1389723" cy="78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7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005">
            <a:off x="120396" y="1522710"/>
            <a:ext cx="2304364" cy="1790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0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" y="0"/>
            <a:ext cx="2050107" cy="142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5891" y="1423236"/>
            <a:ext cx="6373091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Реєстрація випускників ЗНЗ для участі у складанні ДПА у формі ЗНО</a:t>
            </a: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0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26"/>
          <a:stretch/>
        </p:blipFill>
        <p:spPr>
          <a:xfrm rot="4487383">
            <a:off x="6906819" y="-113754"/>
            <a:ext cx="1413026" cy="2729208"/>
          </a:xfrm>
          <a:prstGeom prst="rect">
            <a:avLst/>
          </a:prstGeom>
        </p:spPr>
      </p:pic>
      <p:sp>
        <p:nvSpPr>
          <p:cNvPr id="10" name="Округлений прямокутник 9"/>
          <p:cNvSpPr/>
          <p:nvPr/>
        </p:nvSpPr>
        <p:spPr>
          <a:xfrm>
            <a:off x="1011383" y="1029513"/>
            <a:ext cx="2031400" cy="442674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20.01.2017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" y="0"/>
            <a:ext cx="955598" cy="66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636984" y="1029643"/>
            <a:ext cx="178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Крок І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89" y="1827848"/>
            <a:ext cx="880211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Визначення та підготовка відповідальних за формування комплектів реєстраційних документів випускників старшої школи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45" y="3507547"/>
            <a:ext cx="3200400" cy="32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93" y="2898355"/>
            <a:ext cx="2054652" cy="20546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294579" y="-107853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26"/>
          <a:stretch/>
        </p:blipFill>
        <p:spPr>
          <a:xfrm rot="4487383">
            <a:off x="7134074" y="180366"/>
            <a:ext cx="1413026" cy="2729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" y="0"/>
            <a:ext cx="1301961" cy="90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863365" y="1394920"/>
            <a:ext cx="379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Крок ІІ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02" y="2066581"/>
            <a:ext cx="88021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Підготовка комплектів реєстраційних документів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50" y="3603046"/>
            <a:ext cx="2619817" cy="22389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597">
            <a:off x="5560362" y="3718882"/>
            <a:ext cx="1634192" cy="2244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2917577" y="4519250"/>
            <a:ext cx="1304925" cy="1352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3946059" y="4929371"/>
            <a:ext cx="1304925" cy="13525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94660" y="-190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4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круглений прямокутник 15"/>
          <p:cNvSpPr/>
          <p:nvPr/>
        </p:nvSpPr>
        <p:spPr>
          <a:xfrm>
            <a:off x="1041638" y="892083"/>
            <a:ext cx="1793554" cy="78319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06.02.2017</a:t>
            </a:r>
            <a:r>
              <a:rPr lang="uk-UA" sz="2000" dirty="0" smtClean="0"/>
              <a:t>-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17.03.2017</a:t>
            </a:r>
            <a:endParaRPr lang="uk-U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" y="3208859"/>
            <a:ext cx="2619817" cy="2238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4" y="-13625"/>
            <a:ext cx="1204980" cy="83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20145" y="299683"/>
            <a:ext cx="379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42684"/>
            <a:ext cx="880211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Випускники ВНЗ І-ІІ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р.а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., ПТНЗ надсилають реєстраційні комплекти документів самостійно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597">
            <a:off x="2076911" y="3841151"/>
            <a:ext cx="1634192" cy="2244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218581" y="4265009"/>
            <a:ext cx="1304925" cy="1352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1353433" y="4952010"/>
            <a:ext cx="1304925" cy="13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1" y="4745165"/>
            <a:ext cx="1136683" cy="783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23" y="3681795"/>
            <a:ext cx="1589809" cy="8343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60">
            <a:off x="4450985" y="3974482"/>
            <a:ext cx="1475914" cy="14759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6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8308" b="7313"/>
          <a:stretch/>
        </p:blipFill>
        <p:spPr>
          <a:xfrm>
            <a:off x="-39747" y="2510450"/>
            <a:ext cx="1536037" cy="166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78396" y="292902"/>
            <a:ext cx="71247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Нормативні документи, що регулюють проведення ЗНО у 2017 році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496290" y="1746878"/>
            <a:ext cx="742603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Наказ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27.08.2016 № 889, зареєстрований у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Міністерстві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юстиції України 09.08.2016 №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1114/29244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Деякі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 в 2017 році зовнішнього незалежного оцінювання результатів навчання, 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здобутих на основі повної загальної середньої освіти»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Наказ 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31.08.2016 № 1055 «Про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затвердження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Календарного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плану підготовки та проведення в 2017 році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005">
            <a:off x="120396" y="1522710"/>
            <a:ext cx="2304364" cy="1790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" y="0"/>
            <a:ext cx="2050107" cy="142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158170" y="711618"/>
            <a:ext cx="3791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Щоб   досягти  мети, </a:t>
            </a: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насамперед</a:t>
            </a: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потрібно </a:t>
            </a: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йти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04" y="2604562"/>
            <a:ext cx="880211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Пробне зовнішнє незалежне оцінювання 2017</a:t>
            </a:r>
            <a:endParaRPr kumimoji="0" lang="uk-UA" sz="72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1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" y="0"/>
            <a:ext cx="1884218" cy="108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940003" y="1112344"/>
            <a:ext cx="6774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Нормативні документи, що регулюють проведення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пробного зовнішнього незалежного оцінювання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 2017 році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940003" y="2521590"/>
            <a:ext cx="66813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Наказ Міністерства освіти і науки України від 11.12.2015 року № 1277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«Про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затвердження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Положення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про проведення пробного зовнішнього незалежного оцінювання навчальних досягнень випускників навчальних закладів системи загальної середньої освіти»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Н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аказ Українського центру оцінювання якості освіти від 11.10.2016 № 170 «Про проведення пробного зовнішнього незалежного оцінювання у 2017 році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</a:rPr>
              <a:t>»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0" y="2939424"/>
            <a:ext cx="1972511" cy="1632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9" y="4640707"/>
            <a:ext cx="3399118" cy="2089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95" y="2443651"/>
            <a:ext cx="3619500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68" y="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879764" y="538651"/>
            <a:ext cx="755419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lvl="0" indent="-2286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пробного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uk-UA" sz="28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ознайомлення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kumimoji="0" lang="uk-UA" sz="28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процедурою проведення зовнішнього незалежного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kumimoji="0" lang="uk-UA" sz="2000" b="0" i="0" u="none" strike="noStrike" kern="1200" cap="none" spc="0" normalizeH="0" baseline="0" noProof="0" dirty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2005" y="2557364"/>
            <a:ext cx="2773340" cy="2267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" y="4247285"/>
            <a:ext cx="2934614" cy="1930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" y="2238375"/>
            <a:ext cx="2232457" cy="1704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019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5237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1170466" y="818036"/>
            <a:ext cx="7419465" cy="26066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Реєстрація на пробне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зовнішнє незалежне оцінювання: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10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січня – 31 січня 2017 року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72" y="3774354"/>
            <a:ext cx="3054927" cy="3054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99" y="3378747"/>
            <a:ext cx="2847109" cy="2508917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17" y="3656830"/>
            <a:ext cx="2660072" cy="546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6017" y="3377977"/>
            <a:ext cx="25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http://kievtest.org.ua/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7190" y="4435545"/>
            <a:ext cx="2033156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</a:t>
            </a:r>
            <a:r>
              <a:rPr lang="uk-UA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єстрація</a:t>
            </a:r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ПЗНО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круглений прямокутник 23"/>
          <p:cNvSpPr/>
          <p:nvPr/>
        </p:nvSpPr>
        <p:spPr>
          <a:xfrm>
            <a:off x="1190365" y="992121"/>
            <a:ext cx="1713633" cy="78319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10.01.2017</a:t>
            </a:r>
            <a:r>
              <a:rPr lang="uk-UA" sz="2000" dirty="0" smtClean="0"/>
              <a:t>-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31.01.2017</a:t>
            </a:r>
            <a:endParaRPr lang="uk-U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7102" y="1896432"/>
            <a:ext cx="71247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Реєстрація   здійснюватиметься на сайті КРЦОЯО на сторінці «Пробне ЗНО 2017»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77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6" y="3019918"/>
            <a:ext cx="3726870" cy="301401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62588" y="3044044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44" y="3363047"/>
            <a:ext cx="3368534" cy="5020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2" y="4071953"/>
            <a:ext cx="2765140" cy="276514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031676" y="3044044"/>
            <a:ext cx="2701633" cy="36933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9485" y="4150796"/>
            <a:ext cx="2033156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Пробне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ЗНО 2017</a:t>
            </a:r>
          </a:p>
        </p:txBody>
      </p:sp>
    </p:spTree>
    <p:extLst>
      <p:ext uri="{BB962C8B-B14F-4D97-AF65-F5344CB8AC3E}">
        <p14:creationId xmlns:p14="http://schemas.microsoft.com/office/powerpoint/2010/main" val="5489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круглений прямокутник 18"/>
          <p:cNvSpPr/>
          <p:nvPr/>
        </p:nvSpPr>
        <p:spPr>
          <a:xfrm>
            <a:off x="934698" y="968796"/>
            <a:ext cx="1713633" cy="78319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10.01.2017</a:t>
            </a:r>
            <a:r>
              <a:rPr lang="uk-UA" sz="2000" dirty="0" smtClean="0"/>
              <a:t>-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31.01.2017</a:t>
            </a:r>
            <a:endParaRPr lang="uk-U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71116" y="292366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47" y="3585054"/>
            <a:ext cx="3726870" cy="301401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53505" y="3631312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11373" y="1883506"/>
            <a:ext cx="964502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46088" marR="0" lvl="0" indent="2714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itchFamily="18" charset="0"/>
              </a:rPr>
              <a:t>Під час реєстрації учасник самостійно обирає місце проходження пробного ЗНО із запропонованого переліку обласних і районних центрів Київської, Черкаської, Чернігівської областей, м. Києва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05" y="3944376"/>
            <a:ext cx="3368534" cy="5020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36" y="4670834"/>
            <a:ext cx="730032" cy="59432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4411139" y="4528215"/>
            <a:ext cx="967426" cy="91508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59" y="4433407"/>
            <a:ext cx="1074909" cy="10211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2" y="4071953"/>
            <a:ext cx="2765140" cy="2765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" y="891032"/>
            <a:ext cx="916045" cy="9160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05924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6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59" y="4978128"/>
            <a:ext cx="1038414" cy="1162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6005" y="950363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7254" y="1384632"/>
            <a:ext cx="731809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itchFamily="18" charset="0"/>
              </a:rPr>
              <a:t>Заповнивши квитанції, упродовж 7 днів після реєстрації </a:t>
            </a:r>
            <a:r>
              <a:rPr kumimoji="0" lang="uk-UA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itchFamily="18" charset="0"/>
              </a:rPr>
              <a:t>учаснику слід оплатити </a:t>
            </a:r>
            <a:r>
              <a:rPr kumimoji="0" lang="uk-UA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itchFamily="18" charset="0"/>
              </a:rPr>
              <a:t>участь у пробному ЗНО в банківських установах України, але не пізніше </a:t>
            </a:r>
            <a:endParaRPr kumimoji="0" lang="uk-UA" sz="24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itchFamily="18" charset="0"/>
              </a:rPr>
              <a:t>07 </a:t>
            </a:r>
            <a:r>
              <a:rPr kumimoji="0" lang="uk-UA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itchFamily="18" charset="0"/>
              </a:rPr>
              <a:t>лютого 2017 року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1" r="33196" b="54394"/>
          <a:stretch/>
        </p:blipFill>
        <p:spPr>
          <a:xfrm>
            <a:off x="2676748" y="3519054"/>
            <a:ext cx="1842655" cy="2228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03" y="3941618"/>
            <a:ext cx="2916382" cy="29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937138"/>
            <a:ext cx="2843503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до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14.03.2017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6" y="3019918"/>
            <a:ext cx="3726870" cy="301401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62588" y="3044044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108" y="1596991"/>
            <a:ext cx="712476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Розміщення інформації про час і місце проходження пробного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 незалежного оцінювання 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44" y="3363047"/>
            <a:ext cx="3368534" cy="5020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80" y="4120413"/>
            <a:ext cx="730032" cy="59432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4536511" y="3960031"/>
            <a:ext cx="967426" cy="91508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68956" y="3960031"/>
            <a:ext cx="967426" cy="91508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4" y="3907015"/>
            <a:ext cx="1074909" cy="10211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2" y="4071953"/>
            <a:ext cx="2765140" cy="27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937138"/>
            <a:ext cx="2320620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01.04.2017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187" y="1727035"/>
            <a:ext cx="755778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Проведення пробного зовнішнього незалежного оцінювання  з української мови і літератури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14546" r="12223" b="3636"/>
          <a:stretch/>
        </p:blipFill>
        <p:spPr>
          <a:xfrm>
            <a:off x="5459830" y="3323045"/>
            <a:ext cx="2437772" cy="3385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1" y="3336900"/>
            <a:ext cx="3983938" cy="37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6155049" y="4286618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4549038" y="4286618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2856543" y="4324078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1587728" y="4304100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3571565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круглений прямокутник 5"/>
          <p:cNvSpPr/>
          <p:nvPr/>
        </p:nvSpPr>
        <p:spPr>
          <a:xfrm>
            <a:off x="1196519" y="937138"/>
            <a:ext cx="2387614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08.04.2017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320" y="1572009"/>
            <a:ext cx="755778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Проведення пробного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зовнішнього незалежного оцінювання з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математики,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історії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України, біології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географії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фізики, хімії, російської мови, англійської, німецької, французької, іспанської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485237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кутник 8"/>
          <p:cNvSpPr/>
          <p:nvPr/>
        </p:nvSpPr>
        <p:spPr>
          <a:xfrm>
            <a:off x="609928" y="3906981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705" y="382547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МАТЕМАТИКИ</a:t>
            </a: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1993043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кутник 15"/>
          <p:cNvSpPr/>
          <p:nvPr/>
        </p:nvSpPr>
        <p:spPr>
          <a:xfrm>
            <a:off x="2117734" y="3920550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2912" y="3845448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ІСТОРІЇ УКРАЇНИ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3690412" y="3892545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2879734" y="4682550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812" y="382547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ГЕОГРАФІЇ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5177576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64" y="4479523"/>
            <a:ext cx="3013764" cy="2440929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5267055" y="3851277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4246" y="382547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ФІЗИКИ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6805724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кутник 19"/>
          <p:cNvSpPr/>
          <p:nvPr/>
        </p:nvSpPr>
        <p:spPr>
          <a:xfrm>
            <a:off x="6947036" y="3851277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7197" y="381134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ХІМІЇ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43" y="3610996"/>
            <a:ext cx="2299163" cy="1848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41514" y="199172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5237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TextBox 71"/>
          <p:cNvSpPr txBox="1"/>
          <p:nvPr/>
        </p:nvSpPr>
        <p:spPr>
          <a:xfrm>
            <a:off x="514932" y="1724208"/>
            <a:ext cx="832658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Кожен зареєстрований учасник має право скласти </a:t>
            </a:r>
            <a:r>
              <a:rPr lang="uk-UA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ЗНО не </a:t>
            </a:r>
            <a:r>
              <a:rPr lang="uk-UA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більш як з чотирьох </a:t>
            </a:r>
            <a:r>
              <a:rPr lang="uk-UA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предметів</a:t>
            </a:r>
            <a:endParaRPr lang="uk-UA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1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20" y="3448914"/>
            <a:ext cx="3250794" cy="3250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0720" y="4097068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5437" y="3696166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0113" y="5494648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3527" y="5338663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4" name="Рисунок 33" descr="Фрагмент екран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293">
            <a:off x="3034241" y="4192777"/>
            <a:ext cx="1347743" cy="276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4" y="4331076"/>
            <a:ext cx="2455714" cy="23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5237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96" y="3957226"/>
            <a:ext cx="1612969" cy="3030143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392738" y="980935"/>
            <a:ext cx="6974921" cy="1936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учасник зможе взяти участь лише у одному тестуванні у день проведення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пробного зовнішнього незалежного оцінювання 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81" y="3382796"/>
            <a:ext cx="1226842" cy="923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23" y="3007701"/>
            <a:ext cx="2214058" cy="25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" b="4838"/>
          <a:stretch/>
        </p:blipFill>
        <p:spPr>
          <a:xfrm rot="20919055">
            <a:off x="495887" y="3181051"/>
            <a:ext cx="1777248" cy="2658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круглений прямокутник 5"/>
          <p:cNvSpPr/>
          <p:nvPr/>
        </p:nvSpPr>
        <p:spPr>
          <a:xfrm>
            <a:off x="1196519" y="937138"/>
            <a:ext cx="2884352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до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05.04.2017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6" y="3120214"/>
            <a:ext cx="3726870" cy="301401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210844" y="3181051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4466" y="1462513"/>
            <a:ext cx="780716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Уведення учасниками відповідей до сервісу «Визначення результатів пробного зовнішнього незалежного оцінювання з української мови і літератури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44" y="3524361"/>
            <a:ext cx="3368534" cy="502006"/>
          </a:xfrm>
          <a:prstGeom prst="rect">
            <a:avLst/>
          </a:prstGeom>
        </p:spPr>
      </p:pic>
      <p:sp>
        <p:nvSpPr>
          <p:cNvPr id="10" name="Округлений прямокутник 9"/>
          <p:cNvSpPr/>
          <p:nvPr/>
        </p:nvSpPr>
        <p:spPr>
          <a:xfrm>
            <a:off x="4306484" y="4276737"/>
            <a:ext cx="3272894" cy="655150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58394" y="4317969"/>
            <a:ext cx="37690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Визначення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результатів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проведення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пробного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зовнішнього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незалежного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оцінювання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з </a:t>
            </a:r>
            <a:r>
              <a:rPr kumimoji="0" lang="ru-RU" sz="1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української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мови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і </a:t>
            </a:r>
            <a:r>
              <a:rPr kumimoji="0" lang="ru-RU" sz="1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літератури</a:t>
            </a:r>
            <a:endParaRPr kumimoji="0" lang="uk-UA" sz="1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13" y="4092860"/>
            <a:ext cx="2765140" cy="27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" b="4838"/>
          <a:stretch/>
        </p:blipFill>
        <p:spPr>
          <a:xfrm rot="20919055">
            <a:off x="772498" y="3492668"/>
            <a:ext cx="1777248" cy="2658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круглений прямокутник 5"/>
          <p:cNvSpPr/>
          <p:nvPr/>
        </p:nvSpPr>
        <p:spPr>
          <a:xfrm>
            <a:off x="1196519" y="837894"/>
            <a:ext cx="2818992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до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10.04.2017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95" y="3384739"/>
            <a:ext cx="4037950" cy="301401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203792" y="3397559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2976" y="1420199"/>
            <a:ext cx="780236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Уведення учасниками відповідей до сервісу «Визначення результатів пробного зовнішнього незалежного оцінювання з біології, географії, історії України, математики, фізики, хімії, російської мови, англійської, німецької, французької, іспанської мов»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10" y="3710708"/>
            <a:ext cx="3699031" cy="502006"/>
          </a:xfrm>
          <a:prstGeom prst="rect">
            <a:avLst/>
          </a:prstGeom>
        </p:spPr>
      </p:pic>
      <p:sp>
        <p:nvSpPr>
          <p:cNvPr id="10" name="Округлений прямокутник 9"/>
          <p:cNvSpPr/>
          <p:nvPr/>
        </p:nvSpPr>
        <p:spPr>
          <a:xfrm>
            <a:off x="4439503" y="4357052"/>
            <a:ext cx="3272894" cy="1069383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336501" y="4460856"/>
            <a:ext cx="34989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Визначення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результатів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проведення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пробного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зовнішнього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незалежного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оцінювання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з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біології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географії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історії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України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математики,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фізики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хімії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російської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мови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англійської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німецької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французької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іспанської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мов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»</a:t>
            </a:r>
            <a:endParaRPr kumimoji="0" lang="uk-UA" sz="1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2" y="4092860"/>
            <a:ext cx="2765140" cy="27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837894"/>
            <a:ext cx="2377810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06.04.2017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93964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95" y="3384739"/>
            <a:ext cx="4037950" cy="301401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203792" y="3397559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600" y="1853611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Оприлюднення правильних відповідей до завдань пробного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 незалежного оцінювання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 української мови і літератури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10" y="3710708"/>
            <a:ext cx="3699031" cy="502006"/>
          </a:xfrm>
          <a:prstGeom prst="rect">
            <a:avLst/>
          </a:prstGeom>
        </p:spPr>
      </p:pic>
      <p:sp>
        <p:nvSpPr>
          <p:cNvPr id="19" name="Округлений прямокутник 18"/>
          <p:cNvSpPr/>
          <p:nvPr/>
        </p:nvSpPr>
        <p:spPr>
          <a:xfrm>
            <a:off x="5004801" y="4480048"/>
            <a:ext cx="2661061" cy="655150"/>
          </a:xfrm>
          <a:prstGeom prst="roundRect">
            <a:avLst/>
          </a:prstGeom>
          <a:solidFill>
            <a:srgbClr val="76C2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68" y="4361800"/>
            <a:ext cx="868990" cy="8689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92146" y="4551508"/>
            <a:ext cx="20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ПРАВИЛЬНІ ВІДПОВІДІ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13" y="4092860"/>
            <a:ext cx="2765140" cy="27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837894"/>
            <a:ext cx="2230749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11.04.2017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28" y="4140193"/>
            <a:ext cx="3637923" cy="2715422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400088" y="4283472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7254" y="1527451"/>
            <a:ext cx="780236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Оприлюднення правильних відповідей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до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завдань пробного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 незалежного оцінювання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з біології, географії, історії України, математики, фізики, хімії, російської, англійської, німецької, французької, іспанської мов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88" y="4606736"/>
            <a:ext cx="2853187" cy="502006"/>
          </a:xfrm>
          <a:prstGeom prst="rect">
            <a:avLst/>
          </a:prstGeom>
        </p:spPr>
      </p:pic>
      <p:sp>
        <p:nvSpPr>
          <p:cNvPr id="19" name="Округлений прямокутник 18"/>
          <p:cNvSpPr/>
          <p:nvPr/>
        </p:nvSpPr>
        <p:spPr>
          <a:xfrm>
            <a:off x="4511571" y="5413160"/>
            <a:ext cx="2661061" cy="655150"/>
          </a:xfrm>
          <a:prstGeom prst="roundRect">
            <a:avLst/>
          </a:prstGeom>
          <a:solidFill>
            <a:srgbClr val="76C2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6" y="5199320"/>
            <a:ext cx="868990" cy="8689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79613" y="5479125"/>
            <a:ext cx="20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ПРАВИЛЬНІ ВІДПОВІДІ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5" y="4092860"/>
            <a:ext cx="2765140" cy="27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837894"/>
            <a:ext cx="2361470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08.04.2017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13" y="4092860"/>
            <a:ext cx="2765140" cy="2765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95" y="3384739"/>
            <a:ext cx="4037950" cy="301401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203792" y="3397559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0750" y="1515102"/>
            <a:ext cx="7383109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Оголошення результатів пробного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 незалежного оцінювання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з української мови і літератури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10" y="3710708"/>
            <a:ext cx="3699031" cy="502006"/>
          </a:xfrm>
          <a:prstGeom prst="rect">
            <a:avLst/>
          </a:prstGeom>
        </p:spPr>
      </p:pic>
      <p:sp>
        <p:nvSpPr>
          <p:cNvPr id="19" name="Округлений прямокутник 18"/>
          <p:cNvSpPr/>
          <p:nvPr/>
        </p:nvSpPr>
        <p:spPr>
          <a:xfrm>
            <a:off x="5004801" y="4480048"/>
            <a:ext cx="2661061" cy="655150"/>
          </a:xfrm>
          <a:prstGeom prst="roundRect">
            <a:avLst/>
          </a:prstGeom>
          <a:solidFill>
            <a:srgbClr val="6E8AB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9318" y="4538683"/>
            <a:ext cx="200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РЕЗУЛЬТАТИ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робного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90" y="4396764"/>
            <a:ext cx="821717" cy="8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837894"/>
            <a:ext cx="2274868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14.04.2017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5" y="4212714"/>
            <a:ext cx="3450510" cy="2575533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501617" y="4261720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9982" y="1567675"/>
            <a:ext cx="753976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Оголошення результатів пробного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 незалежного оцінювання 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 біології, географії, історії України, математики, фізики, хімії, російської мови, англійської, німецької, французької, іспанської мов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70" y="4630120"/>
            <a:ext cx="3298985" cy="502006"/>
          </a:xfrm>
          <a:prstGeom prst="rect">
            <a:avLst/>
          </a:prstGeom>
        </p:spPr>
      </p:pic>
      <p:sp>
        <p:nvSpPr>
          <p:cNvPr id="19" name="Округлений прямокутник 18"/>
          <p:cNvSpPr/>
          <p:nvPr/>
        </p:nvSpPr>
        <p:spPr>
          <a:xfrm>
            <a:off x="4689894" y="5348214"/>
            <a:ext cx="2661061" cy="655150"/>
          </a:xfrm>
          <a:prstGeom prst="roundRect">
            <a:avLst/>
          </a:prstGeom>
          <a:solidFill>
            <a:srgbClr val="6E8AB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2633" y="5353400"/>
            <a:ext cx="182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РЕЗУЛЬТАТИ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робного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70" y="5197315"/>
            <a:ext cx="821717" cy="8217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43" y="4092860"/>
            <a:ext cx="2765140" cy="27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ьна виноска 17"/>
          <p:cNvSpPr/>
          <p:nvPr/>
        </p:nvSpPr>
        <p:spPr>
          <a:xfrm>
            <a:off x="1763563" y="526472"/>
            <a:ext cx="6990778" cy="3435927"/>
          </a:xfrm>
          <a:prstGeom prst="wedgeEllipseCallout">
            <a:avLst>
              <a:gd name="adj1" fmla="val -47415"/>
              <a:gd name="adj2" fmla="val 47604"/>
            </a:avLst>
          </a:prstGeom>
          <a:solidFill>
            <a:srgbClr val="EADCC4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944538" y="980935"/>
            <a:ext cx="662882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Результати пробного зовнішнього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незалежного оцінювання не впливають на результати учасників у основному ЗНО!</a:t>
            </a:r>
            <a:endParaRPr kumimoji="0" lang="uk-UA" sz="2800" b="1" i="1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271" y="3319996"/>
            <a:ext cx="3406141" cy="35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98" y="4789165"/>
            <a:ext cx="1799881" cy="194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круглений прямокутник 9"/>
          <p:cNvSpPr/>
          <p:nvPr/>
        </p:nvSpPr>
        <p:spPr>
          <a:xfrm>
            <a:off x="1139976" y="1095191"/>
            <a:ext cx="2902327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до 20.12.2017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07600" y="2349807"/>
            <a:ext cx="75397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До 20.12.2016 надати пропозиції щодо мережі пунктів проведення пробного ЗНО</a:t>
            </a:r>
            <a:endParaRPr kumimoji="0" lang="uk-UA" sz="3200" b="1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82" y="3807203"/>
            <a:ext cx="1953121" cy="19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руглений прямокутник 9"/>
          <p:cNvSpPr/>
          <p:nvPr/>
        </p:nvSpPr>
        <p:spPr>
          <a:xfrm>
            <a:off x="1139976" y="980935"/>
            <a:ext cx="2902327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до 20.12.2017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15550" y="1627266"/>
            <a:ext cx="753976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Н</a:t>
            </a:r>
            <a:r>
              <a:rPr kumimoji="0" lang="uk-UA" sz="2800" b="1" strike="noStrike" kern="1200" cap="none" spc="0" normalizeH="0" noProof="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</a:rPr>
              <a:t>адіслати</a:t>
            </a:r>
            <a:r>
              <a:rPr kumimoji="0" lang="uk-UA" sz="2800" b="1" strike="noStrike" kern="1200" cap="none" spc="0" normalizeH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</a:rPr>
              <a:t> (передати) до КРЦОЯО оригінали персональних карток залучених осіб</a:t>
            </a:r>
            <a:endParaRPr kumimoji="0" lang="uk-UA" sz="2800" b="1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15" y="2989039"/>
            <a:ext cx="2760932" cy="3758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42" y="4890655"/>
            <a:ext cx="1967345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41514" y="199172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52370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5" y="2151350"/>
            <a:ext cx="2746626" cy="27466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3263769" y="1987048"/>
            <a:ext cx="21072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6000" dirty="0" smtClean="0">
                <a:solidFill>
                  <a:srgbClr val="4494BC"/>
                </a:solidFill>
                <a:latin typeface="Arial Black" panose="020B0A04020102020204" pitchFamily="34" charset="0"/>
              </a:rPr>
              <a:t>ДПА</a:t>
            </a:r>
            <a:endParaRPr lang="uk-UA" sz="6000" dirty="0">
              <a:solidFill>
                <a:srgbClr val="4494BC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3931341" y="2162589"/>
            <a:ext cx="45971" cy="248655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ілка вправо 22"/>
          <p:cNvSpPr/>
          <p:nvPr/>
        </p:nvSpPr>
        <p:spPr>
          <a:xfrm>
            <a:off x="3900302" y="2082329"/>
            <a:ext cx="1092623" cy="16051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ілка вправо 24"/>
          <p:cNvSpPr/>
          <p:nvPr/>
        </p:nvSpPr>
        <p:spPr>
          <a:xfrm>
            <a:off x="3961801" y="4556700"/>
            <a:ext cx="1092623" cy="16051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ілка вправо 25"/>
          <p:cNvSpPr/>
          <p:nvPr/>
        </p:nvSpPr>
        <p:spPr>
          <a:xfrm>
            <a:off x="3977394" y="3338837"/>
            <a:ext cx="1092623" cy="16051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/>
          <p:cNvSpPr/>
          <p:nvPr/>
        </p:nvSpPr>
        <p:spPr>
          <a:xfrm>
            <a:off x="5240414" y="1719448"/>
            <a:ext cx="2933341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/>
          <p:cNvSpPr/>
          <p:nvPr/>
        </p:nvSpPr>
        <p:spPr>
          <a:xfrm>
            <a:off x="5240414" y="2661503"/>
            <a:ext cx="2902682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/>
          <p:cNvSpPr/>
          <p:nvPr/>
        </p:nvSpPr>
        <p:spPr>
          <a:xfrm>
            <a:off x="5211738" y="3252952"/>
            <a:ext cx="2901908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/>
          <p:cNvSpPr/>
          <p:nvPr/>
        </p:nvSpPr>
        <p:spPr>
          <a:xfrm>
            <a:off x="5251457" y="4288286"/>
            <a:ext cx="2948976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25"/>
          <a:stretch/>
        </p:blipFill>
        <p:spPr>
          <a:xfrm>
            <a:off x="5490621" y="1851635"/>
            <a:ext cx="531439" cy="59349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741800" y="1803637"/>
            <a:ext cx="22474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uk-UA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Українська мова і література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31" y="2801983"/>
            <a:ext cx="575617" cy="46918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853431" y="2774463"/>
            <a:ext cx="232754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Математика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03" y="3432806"/>
            <a:ext cx="333448" cy="53096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701758" y="3548942"/>
            <a:ext cx="232754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2000" b="1" dirty="0" err="1">
                <a:solidFill>
                  <a:srgbClr val="4576A3"/>
                </a:solidFill>
                <a:latin typeface="Monotype Corsiva" panose="03010101010201010101" pitchFamily="66" charset="0"/>
              </a:rPr>
              <a:t>і</a:t>
            </a:r>
            <a:r>
              <a:rPr lang="ru-RU" sz="2000" b="1" dirty="0" err="1" smtClean="0">
                <a:solidFill>
                  <a:srgbClr val="4576A3"/>
                </a:solidFill>
                <a:latin typeface="Monotype Corsiva" panose="03010101010201010101" pitchFamily="66" charset="0"/>
              </a:rPr>
              <a:t>сторія</a:t>
            </a:r>
            <a:r>
              <a:rPr lang="ru-RU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 smtClean="0">
                <a:solidFill>
                  <a:srgbClr val="4576A3"/>
                </a:solidFill>
                <a:latin typeface="Monotype Corsiva" panose="03010101010201010101" pitchFamily="66" charset="0"/>
              </a:rPr>
              <a:t>України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51056" y="4348324"/>
            <a:ext cx="26743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uk-UA" sz="2000" b="1" dirty="0">
                <a:solidFill>
                  <a:srgbClr val="4576A3"/>
                </a:solidFill>
                <a:latin typeface="Monotype Corsiva" panose="03010101010201010101" pitchFamily="66" charset="0"/>
              </a:rPr>
              <a:t>і</a:t>
            </a:r>
            <a:r>
              <a:rPr lang="uk-UA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ноземні мови, біологія, географія, хімія, фізика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2360" y="4897976"/>
            <a:ext cx="25749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випускник </a:t>
            </a:r>
            <a:r>
              <a:rPr lang="uk-UA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старшої </a:t>
            </a:r>
            <a:r>
              <a:rPr lang="uk-UA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школи ЗНЗ 2017</a:t>
            </a:r>
            <a:endParaRPr lang="uk-UA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998" y="3051959"/>
            <a:ext cx="1218977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або (і)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Иконки-Общение_23-21475011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54" y="261824"/>
            <a:ext cx="1662545" cy="1887042"/>
          </a:xfrm>
          <a:prstGeom prst="roundRect">
            <a:avLst>
              <a:gd name="adj" fmla="val 16667"/>
            </a:avLst>
          </a:prstGeom>
          <a:noFill/>
          <a:ln w="88900" cap="sq" algn="ctr">
            <a:solidFill>
              <a:srgbClr val="FFFFFF"/>
            </a:solidFill>
            <a:round/>
            <a:headEnd/>
            <a:tailEnd/>
          </a:ln>
          <a:effectLst>
            <a:outerShdw blurRad="254000" algn="ctr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website-icon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8" y="4354467"/>
            <a:ext cx="1448679" cy="13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607">
            <a:off x="71402" y="1683920"/>
            <a:ext cx="1512844" cy="1512844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43368" y="1822174"/>
            <a:ext cx="2910093" cy="6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6B8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(044) 360-70-04</a:t>
            </a:r>
            <a:endParaRPr kumimoji="0" lang="uk-UA" altLang="uk-UA" sz="2400" b="0" i="0" u="none" strike="noStrike" kern="1200" cap="none" spc="0" normalizeH="0" baseline="0" noProof="0" dirty="0" smtClean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890724" y="2559950"/>
            <a:ext cx="3454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(044) 361-42-17</a:t>
            </a:r>
            <a:endParaRPr kumimoji="0" lang="uk-UA" altLang="uk-UA" sz="2400" b="0" i="0" u="none" strike="noStrike" kern="1200" cap="none" spc="0" normalizeH="0" baseline="0" noProof="0" dirty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51370" y="4226233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вул. Міста </a:t>
            </a:r>
            <a:r>
              <a:rPr kumimoji="0" lang="uk-UA" altLang="uk-UA" sz="2400" b="0" i="0" u="none" strike="noStrike" kern="1200" cap="none" spc="0" normalizeH="0" baseline="0" noProof="0" dirty="0" err="1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Шалетт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1А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м. Київ, 02192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(для листування: а</a:t>
            </a:r>
            <a:r>
              <a:rPr kumimoji="0" lang="en-US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  <a:r>
              <a:rPr kumimoji="0" lang="ru-RU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 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86, </a:t>
            </a:r>
            <a:endParaRPr kumimoji="0" lang="uk-UA" altLang="uk-UA" sz="2400" b="0" i="0" u="none" strike="noStrike" kern="1200" cap="none" spc="0" normalizeH="0" baseline="0" noProof="0" dirty="0" smtClean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0" i="0" u="none" strike="noStrike" kern="1200" cap="none" spc="0" normalizeH="0" baseline="0" noProof="0" dirty="0" err="1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м.Київ</a:t>
            </a:r>
            <a:r>
              <a:rPr kumimoji="0" lang="uk-UA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02192)</a:t>
            </a:r>
            <a:endParaRPr kumimoji="0" lang="uk-UA" altLang="uk-UA" sz="2400" b="0" i="0" u="none" strike="noStrike" kern="1200" cap="none" spc="0" normalizeH="0" baseline="0" noProof="0" dirty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875">
            <a:off x="-79085" y="3743409"/>
            <a:ext cx="1687564" cy="21081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790">
            <a:off x="4792204" y="2324692"/>
            <a:ext cx="1355424" cy="1551961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384385" y="4904289"/>
            <a:ext cx="272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http</a:t>
            </a:r>
            <a:r>
              <a:rPr kumimoji="0" lang="ru-RU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uk-UA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//kievtest.org.ua</a:t>
            </a:r>
            <a:endParaRPr kumimoji="0" lang="uk-UA" altLang="uk-UA" sz="2400" b="0" i="0" u="none" strike="noStrike" kern="1200" cap="none" spc="0" normalizeH="0" baseline="0" noProof="0" dirty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298095" y="180109"/>
            <a:ext cx="4173503" cy="1025236"/>
          </a:xfrm>
          <a:prstGeom prst="rect">
            <a:avLst/>
          </a:prstGeom>
          <a:solidFill>
            <a:srgbClr val="0070C0"/>
          </a:solidFill>
          <a:ln w="12700" algn="ctr">
            <a:solidFill>
              <a:srgbClr val="F4B648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28398" dir="3806097" algn="ctr" rotWithShape="0">
              <a:srgbClr val="693124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Інформаційна підтримка</a:t>
            </a:r>
            <a:endParaRPr kumimoji="0" lang="uk-UA" altLang="uk-UA" sz="3600" b="0" i="0" u="none" strike="noStrike" kern="1200" cap="none" spc="0" normalizeH="0" baseline="0" noProof="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953000" y="2757946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zp@kievtest.org.ua 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uk-UA" altLang="uk-UA" sz="2400" b="0" i="0" u="none" strike="noStrike" kern="1200" cap="none" spc="0" normalizeH="0" baseline="0" noProof="0" dirty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59" y="6050895"/>
            <a:ext cx="702920" cy="7029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386">
            <a:off x="4900715" y="6041276"/>
            <a:ext cx="693285" cy="693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74" y="6100057"/>
            <a:ext cx="613468" cy="6134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62" y="6047282"/>
            <a:ext cx="719017" cy="7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4" y="2068955"/>
            <a:ext cx="1253627" cy="1758292"/>
          </a:xfrm>
          <a:prstGeom prst="rect">
            <a:avLst/>
          </a:prstGeom>
        </p:spPr>
      </p:pic>
      <p:sp>
        <p:nvSpPr>
          <p:cNvPr id="6" name="Округлений прямокутник 5"/>
          <p:cNvSpPr/>
          <p:nvPr/>
        </p:nvSpPr>
        <p:spPr>
          <a:xfrm>
            <a:off x="1060649" y="871168"/>
            <a:ext cx="1619630" cy="40862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06.02-17.03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4" y="3471595"/>
            <a:ext cx="3477864" cy="3477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5" y="3019918"/>
            <a:ext cx="3782289" cy="301401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88" y="3344465"/>
            <a:ext cx="3498975" cy="57318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62588" y="3044044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0285" y="1266951"/>
            <a:ext cx="71247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Подання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реєстраційних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документів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особами для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участі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у ЗНО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2768" y="4375445"/>
            <a:ext cx="1375801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Реєстрація</a:t>
            </a:r>
            <a:endParaRPr lang="uk-UA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3916313"/>
            <a:ext cx="1221220" cy="1221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2144">
            <a:off x="15602" y="2644068"/>
            <a:ext cx="2162175" cy="1847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13637" r="26111"/>
          <a:stretch/>
        </p:blipFill>
        <p:spPr>
          <a:xfrm rot="19495400">
            <a:off x="1250607" y="2931875"/>
            <a:ext cx="375209" cy="5272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3637" r="23988"/>
          <a:stretch/>
        </p:blipFill>
        <p:spPr>
          <a:xfrm>
            <a:off x="702296" y="3839506"/>
            <a:ext cx="614811" cy="8227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3637" r="23988"/>
          <a:stretch/>
        </p:blipFill>
        <p:spPr>
          <a:xfrm>
            <a:off x="1292942" y="3856356"/>
            <a:ext cx="646694" cy="8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9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060649" y="871168"/>
            <a:ext cx="1635970" cy="40862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06.02-31.03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4" y="3471595"/>
            <a:ext cx="3477864" cy="3477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5" y="3019918"/>
            <a:ext cx="3782289" cy="301401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88" y="3344465"/>
            <a:ext cx="3498975" cy="57318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62588" y="3044044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108" y="1596991"/>
            <a:ext cx="71247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Унесення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за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вимогою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учасників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ЗНО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змін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реєстраційних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даних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перереєстрація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32" y="4055527"/>
            <a:ext cx="908109" cy="9081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6008" y="4339321"/>
            <a:ext cx="1841188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П</a:t>
            </a:r>
            <a:r>
              <a:rPr lang="uk-UA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еререєстрація</a:t>
            </a:r>
            <a:endParaRPr lang="uk-UA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060649" y="871168"/>
            <a:ext cx="2134343" cy="442674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 28.04.2017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4" y="3471595"/>
            <a:ext cx="3477864" cy="3477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5" y="3019918"/>
            <a:ext cx="3366653" cy="268280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89" y="3315199"/>
            <a:ext cx="3104824" cy="57318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080441" y="3032050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http://kievtest.org.ua/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1154" y="4071877"/>
            <a:ext cx="164509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Запрошення-перепустка</a:t>
            </a:r>
            <a:endParaRPr lang="uk-UA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42" y="3993921"/>
            <a:ext cx="642578" cy="6425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9992" y="1401252"/>
            <a:ext cx="71247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Розміщення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інформаційних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сторінках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учасників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запрошень-перепусток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для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участі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у ЗНО</a:t>
            </a:r>
          </a:p>
        </p:txBody>
      </p:sp>
    </p:spTree>
    <p:extLst>
      <p:ext uri="{BB962C8B-B14F-4D97-AF65-F5344CB8AC3E}">
        <p14:creationId xmlns:p14="http://schemas.microsoft.com/office/powerpoint/2010/main" val="362077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060649" y="871168"/>
            <a:ext cx="2134343" cy="442674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 28.04.2017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-20566"/>
            <a:ext cx="1399308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8180979" y="-67565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4" y="3471595"/>
            <a:ext cx="3477864" cy="3477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5" y="3019918"/>
            <a:ext cx="3782289" cy="301401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88" y="3344465"/>
            <a:ext cx="3498975" cy="57318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62588" y="3044044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108" y="1596991"/>
            <a:ext cx="71247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Підготовка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та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оприлюднення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графіка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проведення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додаткової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сесії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ЗНО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67" y="3888386"/>
            <a:ext cx="1553404" cy="13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0735" t="1723" r="10696" b="7498"/>
          <a:stretch/>
        </p:blipFill>
        <p:spPr>
          <a:xfrm>
            <a:off x="0" y="0"/>
            <a:ext cx="9105835" cy="692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86441" cy="85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20516"/>
          <a:stretch/>
        </p:blipFill>
        <p:spPr>
          <a:xfrm>
            <a:off x="7931597" y="0"/>
            <a:ext cx="1849712" cy="104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1013</Words>
  <Application>Microsoft Office PowerPoint</Application>
  <PresentationFormat>Аркуш A4 (210x297 мм)</PresentationFormat>
  <Paragraphs>203</Paragraphs>
  <Slides>40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Georgia</vt:lpstr>
      <vt:lpstr>Mongolian Baiti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Катерина Ірійчук</dc:creator>
  <cp:lastModifiedBy>Галина Паньків</cp:lastModifiedBy>
  <cp:revision>51</cp:revision>
  <dcterms:created xsi:type="dcterms:W3CDTF">2016-10-10T08:53:32Z</dcterms:created>
  <dcterms:modified xsi:type="dcterms:W3CDTF">2016-11-14T13:48:22Z</dcterms:modified>
</cp:coreProperties>
</file>