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16"/>
  </p:notesMasterIdLst>
  <p:handoutMasterIdLst>
    <p:handoutMasterId r:id="rId17"/>
  </p:handoutMasterIdLst>
  <p:sldIdLst>
    <p:sldId id="269" r:id="rId2"/>
    <p:sldId id="256" r:id="rId3"/>
    <p:sldId id="257" r:id="rId4"/>
    <p:sldId id="258" r:id="rId5"/>
    <p:sldId id="259" r:id="rId6"/>
    <p:sldId id="266" r:id="rId7"/>
    <p:sldId id="264" r:id="rId8"/>
    <p:sldId id="260" r:id="rId9"/>
    <p:sldId id="261" r:id="rId10"/>
    <p:sldId id="262" r:id="rId11"/>
    <p:sldId id="263" r:id="rId12"/>
    <p:sldId id="265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7" autoAdjust="0"/>
    <p:restoredTop sz="92895" autoAdjust="0"/>
  </p:normalViewPr>
  <p:slideViewPr>
    <p:cSldViewPr>
      <p:cViewPr>
        <p:scale>
          <a:sx n="69" d="100"/>
          <a:sy n="69" d="100"/>
        </p:scale>
        <p:origin x="-1278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ndara" pitchFamily="34" charset="0"/>
              </a:defRPr>
            </a:lvl1pPr>
          </a:lstStyle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ndara" pitchFamily="34" charset="0"/>
              </a:defRPr>
            </a:lvl1pPr>
          </a:lstStyle>
          <a:p>
            <a:fld id="{5AB080CD-2435-4CCC-8ABE-7B59E31574A2}" type="datetimeFigureOut">
              <a:rPr lang="ru-RU"/>
              <a:pPr/>
              <a:t>14.11.2016</a:t>
            </a:fld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ndara" pitchFamily="34" charset="0"/>
              </a:defRPr>
            </a:lvl1pPr>
          </a:lstStyle>
          <a:p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ndara" pitchFamily="34" charset="0"/>
              </a:defRPr>
            </a:lvl1pPr>
          </a:lstStyle>
          <a:p>
            <a:fld id="{CA3DC870-6CD1-4458-8B09-95C571A2AD7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6A1C3A-F13B-456C-9E30-8E3861E307DA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EED3D5-6DE1-45CD-9640-46804BF42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74BD2D-8CE6-4A91-8717-5718FAD345B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FE4AFAF-085B-41CC-A61C-DF5B9FDC893A}" type="datetimeFigureOut">
              <a:rPr lang="ru-RU"/>
              <a:pPr>
                <a:defRPr/>
              </a:pPr>
              <a:t>14.11.2016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47538-6B44-4BDA-AFD7-76B630293B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22991-1AD5-4488-A667-0F9FC7080B94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CA8FC-0F0C-42BF-B751-CC815A89A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F41E-29AA-499D-B9D1-B361D9E828E8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62E46-B0A4-4F6D-BF57-20F3F8403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D3644-B347-4ABD-BC7C-166949804DA1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F911-66BE-40F4-BC3F-E3959C645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4DB96F3-22E2-4F96-B42F-1C505F4A359B}" type="datetimeFigureOut">
              <a:rPr lang="ru-RU"/>
              <a:pPr>
                <a:defRPr/>
              </a:pPr>
              <a:t>14.11.2016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F95F6-67AB-4C80-9A9E-AD86D4C161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A084-DFD2-4601-B929-C90377ECBB1F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BFEA2-84C3-41B8-96D5-4760F3943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7BEC5-EBD9-416A-898F-D2330B6EA21D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AF9C6-C54E-4DBB-AE7C-42DAC7271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D8219-EB48-4859-91B9-8C9C4331FB8F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940E-96E9-4030-8A84-EFC6B8563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AD275-B276-4B97-9A52-6D0A293C8CE5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57B9-A2B9-419E-83F7-4B2C8FFBE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5802CBA-3573-4E6F-9F43-E92B75A015A4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B271-7898-4418-A961-5293D29C8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F43AD60-B480-4385-973F-02621445C0AA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48611-8D62-475D-A73E-A00400231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5C6D825-1564-4C46-BE93-8006F096194F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89563F1-FB55-473A-8BD3-F6127AB5D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1" r:id="rId4"/>
    <p:sldLayoutId id="2147483860" r:id="rId5"/>
    <p:sldLayoutId id="2147483859" r:id="rId6"/>
    <p:sldLayoutId id="2147483858" r:id="rId7"/>
    <p:sldLayoutId id="2147483865" r:id="rId8"/>
    <p:sldLayoutId id="2147483866" r:id="rId9"/>
    <p:sldLayoutId id="2147483857" r:id="rId10"/>
    <p:sldLayoutId id="2147483856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2" charset="0"/>
        </a:defRPr>
      </a:lvl2pPr>
      <a:lvl3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2" charset="0"/>
        </a:defRPr>
      </a:lvl3pPr>
      <a:lvl4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2" charset="0"/>
        </a:defRPr>
      </a:lvl4pPr>
      <a:lvl5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2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2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2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2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2" charset="0"/>
        </a:defRPr>
      </a:lvl9pPr>
    </p:titleStyle>
    <p:bodyStyle>
      <a:lvl1pPr marL="171450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4775" y="-3175"/>
            <a:ext cx="9748838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000372"/>
            <a:ext cx="7500990" cy="1066801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Бібліотека </a:t>
            </a:r>
            <a:br>
              <a:rPr lang="uk-UA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Переяслав-Хмельницької гімназії Переяслав-Хмельницької міської ради Київської області</a:t>
            </a:r>
            <a:endParaRPr lang="ru-RU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14582775" y="-7227888"/>
            <a:ext cx="4652962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14">
                <p:cTn id="7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32700" cy="106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400" dirty="0" smtClean="0"/>
              <a:t>Читачі гімназійної бібліотеки є постійними учасниками конкурсів, що проводить районна бібліотека. </a:t>
            </a:r>
            <a:endParaRPr lang="ru-RU" sz="2400" dirty="0"/>
          </a:p>
        </p:txBody>
      </p:sp>
      <p:pic>
        <p:nvPicPr>
          <p:cNvPr id="6146" name="Picture 2" descr="D:\бібліотека\гимназыя(2)\Фото 12\SDC174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557338"/>
            <a:ext cx="8150225" cy="4941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67" y="5373216"/>
            <a:ext cx="8591550" cy="96815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сцені переможці районного конкурсу </a:t>
            </a:r>
            <a:b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«Юні поети Переяславщини»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 descr="D:\бібліотека\гимназыя(2)\Фото конкурса поезії\DSC072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4813"/>
            <a:ext cx="8432800" cy="4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867" y="404664"/>
            <a:ext cx="8229600" cy="648072"/>
          </a:xfrm>
          <a:effectLst>
            <a:outerShdw blurRad="38100" dist="25400" dir="2700000" algn="br" rotWithShape="0">
              <a:srgbClr val="000000">
                <a:alpha val="40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бібліотеці часто проходять години спілкування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F:\фото вишиванки\фото вишивана україна\DSC_06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23138" y="1558730"/>
            <a:ext cx="4611299" cy="319403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63500"/>
          </a:effectLst>
          <a:extLst>
            <a:ext uri="{909E8E84-426E-40DD-AFC4-6F175D3DCCD1}"/>
          </a:extLst>
        </p:spPr>
      </p:pic>
      <p:sp>
        <p:nvSpPr>
          <p:cNvPr id="3" name="Прямоугольник 2"/>
          <p:cNvSpPr/>
          <p:nvPr/>
        </p:nvSpPr>
        <p:spPr>
          <a:xfrm>
            <a:off x="1449388" y="5300663"/>
            <a:ext cx="2160587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Автор: Н.Степаненко</a:t>
            </a:r>
            <a:br>
              <a:rPr lang="uk-UA" dirty="0"/>
            </a:br>
            <a:r>
              <a:rPr lang="uk-UA" dirty="0"/>
              <a:t>учениця </a:t>
            </a:r>
            <a:r>
              <a:rPr lang="uk-UA" dirty="0" smtClean="0"/>
              <a:t>10 </a:t>
            </a:r>
            <a:r>
              <a:rPr lang="uk-UA" dirty="0"/>
              <a:t>класу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557338"/>
            <a:ext cx="3240087" cy="3435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00" dirty="0"/>
              <a:t>Я віночок заплету</a:t>
            </a:r>
            <a:br>
              <a:rPr lang="uk-UA" sz="2100" dirty="0"/>
            </a:br>
            <a:r>
              <a:rPr lang="uk-UA" sz="2100" dirty="0"/>
              <a:t>У читальний зал спішу</a:t>
            </a:r>
            <a:br>
              <a:rPr lang="uk-UA" sz="2100" dirty="0"/>
            </a:br>
            <a:r>
              <a:rPr lang="uk-UA" sz="2100" dirty="0"/>
              <a:t>Там чекає на мене </a:t>
            </a:r>
            <a:br>
              <a:rPr lang="uk-UA" sz="2100" dirty="0"/>
            </a:br>
            <a:r>
              <a:rPr lang="uk-UA" sz="2100" dirty="0"/>
              <a:t>Мудрість, тиша, і безліч книг…</a:t>
            </a:r>
            <a:br>
              <a:rPr lang="uk-UA" sz="2100" dirty="0"/>
            </a:br>
            <a:r>
              <a:rPr lang="uk-UA" sz="2100" dirty="0"/>
              <a:t>Там терпляче ждуть герої </a:t>
            </a:r>
            <a:br>
              <a:rPr lang="uk-UA" sz="2100" dirty="0"/>
            </a:br>
            <a:r>
              <a:rPr lang="uk-UA" sz="2100" dirty="0"/>
              <a:t>І бешкетник навіть стих.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книги\956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53024">
            <a:off x="2522538" y="241300"/>
            <a:ext cx="2579687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:\книги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12581">
            <a:off x="244475" y="3465513"/>
            <a:ext cx="21272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F:\книги\i (1)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39268">
            <a:off x="284163" y="600075"/>
            <a:ext cx="20716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:\книги\20009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22784">
            <a:off x="4986338" y="166688"/>
            <a:ext cx="20891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:\книги\1366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76003">
            <a:off x="2603500" y="4352925"/>
            <a:ext cx="219233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:\книги\90d94c2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52650">
            <a:off x="5053013" y="4467225"/>
            <a:ext cx="17748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Emets\Desktop\6277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62496">
            <a:off x="7100888" y="974725"/>
            <a:ext cx="1979612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Emets\Desktop\i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257365">
            <a:off x="6954838" y="3854450"/>
            <a:ext cx="2100262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832596"/>
            <a:ext cx="3600400" cy="142017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Постійно поповнюється фонд бібліотеки сучасними, ексклюзивними виданнями.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4775" y="-3175"/>
            <a:ext cx="9748838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91550" cy="1066801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Переяслав-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Хмельницька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бібліотека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844824"/>
            <a:ext cx="7011184" cy="2304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25000" lnSpcReduction="20000"/>
          </a:bodyPr>
          <a:lstStyle/>
          <a:p>
            <a:pPr indent="-173736" algn="ctr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Матеріали </a:t>
            </a:r>
            <a:br>
              <a:rPr lang="uk-UA" sz="1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</a:br>
            <a:r>
              <a:rPr lang="uk-UA" sz="1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підготувала Ємець Н.М.</a:t>
            </a:r>
            <a:br>
              <a:rPr lang="uk-UA" sz="1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</a:br>
            <a:r>
              <a:rPr lang="uk-UA" sz="1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зав. бібліотекою </a:t>
            </a:r>
            <a:br>
              <a:rPr lang="uk-UA" sz="1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</a:br>
            <a:r>
              <a:rPr lang="uk-UA" sz="1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Переяслав-Хмельницької гімназії</a:t>
            </a:r>
            <a:r>
              <a:rPr lang="en-US" sz="8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/>
            </a:r>
            <a:br>
              <a:rPr lang="en-US" sz="8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</a:br>
            <a:r>
              <a:rPr lang="en-US" sz="8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/>
            </a:r>
            <a:br>
              <a:rPr lang="en-US" sz="8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</a:b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6" name="Рисунок 5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14582775" y="-7227888"/>
            <a:ext cx="4652962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14">
                <p:cTn id="7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:\гімназія фото\Photo-09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0"/>
            <a:ext cx="9272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56784" cy="674713"/>
          </a:xfrm>
          <a:gradFill>
            <a:gsLst>
              <a:gs pos="0">
                <a:schemeClr val="accent6">
                  <a:shade val="67000"/>
                  <a:satMod val="150000"/>
                  <a:alpha val="48000"/>
                </a:schemeClr>
              </a:gs>
              <a:gs pos="30000">
                <a:schemeClr val="accent6">
                  <a:shade val="94000"/>
                  <a:satMod val="130000"/>
                  <a:alpha val="55000"/>
                </a:schemeClr>
              </a:gs>
              <a:gs pos="45000">
                <a:schemeClr val="accent6">
                  <a:shade val="100000"/>
                  <a:satMod val="120000"/>
                  <a:alpha val="50000"/>
                </a:schemeClr>
              </a:gs>
              <a:gs pos="55000">
                <a:schemeClr val="accent6">
                  <a:shade val="100000"/>
                  <a:satMod val="118000"/>
                  <a:alpha val="46000"/>
                </a:schemeClr>
              </a:gs>
              <a:gs pos="73000">
                <a:schemeClr val="accent6">
                  <a:shade val="94000"/>
                  <a:satMod val="130000"/>
                  <a:alpha val="49000"/>
                </a:schemeClr>
              </a:gs>
              <a:gs pos="100000">
                <a:schemeClr val="accent6">
                  <a:shade val="67000"/>
                  <a:satMod val="150000"/>
                  <a:alpha val="54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Переяслав-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Хмельницька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імназія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384007" cy="1728192"/>
          </a:xfrm>
          <a:prstGeom prst="roundRect">
            <a:avLst/>
          </a:prstGeom>
          <a:gradFill>
            <a:gsLst>
              <a:gs pos="0">
                <a:srgbClr val="D6B19C">
                  <a:alpha val="48000"/>
                </a:srgbClr>
              </a:gs>
              <a:gs pos="30000">
                <a:srgbClr val="D49E6C">
                  <a:alpha val="90000"/>
                </a:srgbClr>
              </a:gs>
              <a:gs pos="70000">
                <a:srgbClr val="A65528">
                  <a:alpha val="52000"/>
                </a:srgbClr>
              </a:gs>
              <a:gs pos="100000">
                <a:srgbClr val="663012">
                  <a:alpha val="52000"/>
                </a:srgbClr>
              </a:gs>
            </a:gsLst>
            <a:lin ang="948000" scaled="0"/>
          </a:gradFill>
          <a:ln/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err="1"/>
              <a:t>Бібліотеки</a:t>
            </a:r>
            <a:r>
              <a:rPr lang="ru-RU" sz="1800" dirty="0"/>
              <a:t> -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скарбниці</a:t>
            </a:r>
            <a:r>
              <a:rPr lang="ru-RU" sz="1800" dirty="0"/>
              <a:t> </a:t>
            </a:r>
            <a:r>
              <a:rPr lang="ru-RU" sz="1800" dirty="0" err="1"/>
              <a:t>всіх</a:t>
            </a:r>
            <a:r>
              <a:rPr lang="ru-RU" sz="1800" dirty="0"/>
              <a:t> </a:t>
            </a:r>
            <a:r>
              <a:rPr lang="ru-RU" sz="1800" dirty="0" err="1"/>
              <a:t>багатств</a:t>
            </a:r>
            <a:r>
              <a:rPr lang="ru-RU" sz="1800" dirty="0"/>
              <a:t> </a:t>
            </a:r>
            <a:r>
              <a:rPr lang="ru-RU" sz="1800" dirty="0" err="1" smtClean="0"/>
              <a:t>людського</a:t>
            </a:r>
            <a:r>
              <a:rPr lang="ru-RU" sz="1800" dirty="0" smtClean="0"/>
              <a:t> духу.                         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</a:t>
            </a:r>
            <a:r>
              <a:rPr lang="ru-RU" sz="2000" dirty="0"/>
              <a:t> </a:t>
            </a:r>
            <a:r>
              <a:rPr lang="ru-RU" sz="1800" i="1" dirty="0"/>
              <a:t>(Г. </a:t>
            </a:r>
            <a:r>
              <a:rPr lang="ru-RU" sz="1800" i="1" dirty="0" err="1"/>
              <a:t>Лейбніц</a:t>
            </a:r>
            <a:r>
              <a:rPr lang="ru-RU" sz="1800" i="1" dirty="0" smtClean="0"/>
              <a:t>) 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 descr="D:\бібліотека\курси фто (4)\Фото009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 bwMode="auto">
          <a:xfrm>
            <a:off x="611188" y="1989138"/>
            <a:ext cx="6113462" cy="45862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64288" y="260648"/>
            <a:ext cx="1728192" cy="210951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бібліотека\курси фто (4)\Фото00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2114">
            <a:off x="-300038" y="-244475"/>
            <a:ext cx="9850438" cy="732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25144"/>
            <a:ext cx="3312367" cy="69171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Сходинками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27784" y="5301208"/>
            <a:ext cx="3312367" cy="844115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знань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589240"/>
            <a:ext cx="6936382" cy="1008112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Фонд художньої літератури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11 114 примірників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D:\бібліотека\курси фто (4)\Фото00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 bwMode="auto">
          <a:xfrm>
            <a:off x="107950" y="188913"/>
            <a:ext cx="8923338" cy="51117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E6DCAC">
                  <a:alpha val="47000"/>
                </a:srgbClr>
              </a:gs>
              <a:gs pos="12000">
                <a:srgbClr val="E6D78A">
                  <a:alpha val="38000"/>
                </a:srgbClr>
              </a:gs>
              <a:gs pos="30000">
                <a:srgbClr val="C7AC4C">
                  <a:alpha val="54000"/>
                </a:srgbClr>
              </a:gs>
              <a:gs pos="45000">
                <a:srgbClr val="E6D78A">
                  <a:alpha val="31000"/>
                </a:srgbClr>
              </a:gs>
              <a:gs pos="77000">
                <a:srgbClr val="C7AC4C">
                  <a:alpha val="76000"/>
                </a:srgbClr>
              </a:gs>
              <a:gs pos="100000">
                <a:srgbClr val="E6DCAC"/>
              </a:gs>
            </a:gsLst>
            <a:lin ang="5400000" scaled="0"/>
            <a:tileRect l="-100000" t="-100000"/>
          </a:gradFill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Читальний зал</a:t>
            </a:r>
            <a:b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Виставка учнівських робіт </a:t>
            </a:r>
            <a:r>
              <a:rPr lang="uk-UA" sz="24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декортивно-ужиткового</a:t>
            </a:r>
            <a:r>
              <a:rPr lang="uk-UA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мистецтва</a:t>
            </a:r>
            <a:endParaRPr lang="ru-RU" sz="2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26" name="Picture 2" descr="F:\фото у чит.залі\IMG_6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560" y="1500849"/>
            <a:ext cx="7992888" cy="488807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768" y="116632"/>
            <a:ext cx="8591550" cy="106680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читальному залі проходять учнівські конференції, засідання НТУ «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Гранум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D:\Е_школа\Бібліотека\фото\фото 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2095515" cy="3143272"/>
          </a:xfrm>
          <a:prstGeom prst="rect">
            <a:avLst/>
          </a:prstGeom>
          <a:noFill/>
        </p:spPr>
      </p:pic>
      <p:pic>
        <p:nvPicPr>
          <p:cNvPr id="1029" name="Picture 5" descr="D:\Е_школа\Бібліотека\фото\фото 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429132"/>
            <a:ext cx="2952771" cy="2214578"/>
          </a:xfrm>
          <a:prstGeom prst="rect">
            <a:avLst/>
          </a:prstGeom>
          <a:noFill/>
        </p:spPr>
      </p:pic>
      <p:pic>
        <p:nvPicPr>
          <p:cNvPr id="1027" name="Picture 3" descr="D:\Е_школа\Бібліотека\фото\фото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643182"/>
            <a:ext cx="3812938" cy="2143140"/>
          </a:xfrm>
          <a:prstGeom prst="rect">
            <a:avLst/>
          </a:prstGeom>
          <a:noFill/>
        </p:spPr>
      </p:pic>
      <p:pic>
        <p:nvPicPr>
          <p:cNvPr id="1028" name="Picture 4" descr="D:\Е_школа\Бібліотека\фото\фото 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500174"/>
            <a:ext cx="3177449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836712"/>
            <a:ext cx="3096344" cy="171487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ВИСТАВКОВА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ДІЯЛЬНІСТЬ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БІБЛІОТЕКИ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9" name="Picture 3" descr="D:\бібліотека\курси фто (4)\Фото007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 bwMode="auto">
          <a:xfrm>
            <a:off x="4067175" y="3429000"/>
            <a:ext cx="4419600" cy="3313113"/>
          </a:xfrm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4098" name="Picture 2" descr="D:\бібліотека\курси фто (4)\Фото00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76250"/>
            <a:ext cx="4356100" cy="329723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908050"/>
            <a:ext cx="4017963" cy="14414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/>
              <a:t>Виставкова література стає у нагоді під час проведення предметних тижнів.</a:t>
            </a:r>
            <a:endParaRPr lang="ru-RU" sz="2800" dirty="0"/>
          </a:p>
        </p:txBody>
      </p:sp>
      <p:pic>
        <p:nvPicPr>
          <p:cNvPr id="5122" name="Picture 2" descr="D:\бібліотека\курси фто (4)\Фото006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825" y="3028950"/>
            <a:ext cx="4392613" cy="38131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26" name="Picture 2" descr="I:\DCIM\102MSDCF\DSC055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620713"/>
            <a:ext cx="4500562" cy="290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87</Words>
  <Application>Microsoft Office PowerPoint</Application>
  <PresentationFormat>Экран (4:3)</PresentationFormat>
  <Paragraphs>19</Paragraphs>
  <Slides>14</Slides>
  <Notes>14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Soho</vt:lpstr>
      <vt:lpstr>Бібліотека  Переяслав-Хмельницької гімназії Переяслав-Хмельницької міської ради Київської області</vt:lpstr>
      <vt:lpstr>Переяслав-Хмельницька гімназія</vt:lpstr>
      <vt:lpstr>Бібліотеки - це скарбниці всіх багатств людського духу.                                                                                                                                                                                          (Г. Лейбніц)   </vt:lpstr>
      <vt:lpstr>Сходинками</vt:lpstr>
      <vt:lpstr>Фонд художньої літератури –  11 114 примірників</vt:lpstr>
      <vt:lpstr>Читальний зал Виставка учнівських робіт декортивно-ужиткового мистецтва</vt:lpstr>
      <vt:lpstr>У читальному залі проходять учнівські конференції, засідання НТУ «Гранум».</vt:lpstr>
      <vt:lpstr>ВИСТАВКОВА  ДІЯЛЬНІСТЬ БІБЛІОТЕКИ </vt:lpstr>
      <vt:lpstr>Виставкова література стає у нагоді під час проведення предметних тижнів.</vt:lpstr>
      <vt:lpstr>Читачі гімназійної бібліотеки є постійними учасниками конкурсів, що проводить районна бібліотека. </vt:lpstr>
      <vt:lpstr>На сцені переможці районного конкурсу  «Юні поети Переяславщини»</vt:lpstr>
      <vt:lpstr>У бібліотеці часто проходять години спілкування</vt:lpstr>
      <vt:lpstr>Постійно поповнюється фонд бібліотеки сучасними, ексклюзивними виданнями. </vt:lpstr>
      <vt:lpstr>Переяслав-Хмельницька  бібліотека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Користувач</cp:lastModifiedBy>
  <cp:revision>32</cp:revision>
  <dcterms:created xsi:type="dcterms:W3CDTF">2013-11-18T12:46:04Z</dcterms:created>
  <dcterms:modified xsi:type="dcterms:W3CDTF">2016-11-14T09:02:40Z</dcterms:modified>
</cp:coreProperties>
</file>