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5437CC7-9046-4377-BA8B-E077C35B5278}">
  <a:tblStyle styleId="{65437CC7-9046-4377-BA8B-E077C35B5278}"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slide" Target="slides/slide24.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0" name="Google Shape;140;p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7" name="Google Shape;147;p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3" name="Google Shape;153;p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0" name="Google Shape;160;p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6" name="Google Shape;166;p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2" name="Google Shape;172;p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8" name="Google Shape;178;p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4" name="Google Shape;184;p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1" name="Google Shape;191;p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8" name="Google Shape;198;p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 name="Google Shape;89;p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5" name="Google Shape;205;p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2" name="Google Shape;212;p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8" name="Google Shape;218;p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4" name="Google Shape;224;p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0" name="Google Shape;230;p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 name="Google Shape;95;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 name="Google Shape;102;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8" name="Google Shape;108;p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4" name="Google Shape;114;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0" name="Google Shape;120;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7" name="Google Shape;127;p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4" name="Google Shape;134;p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2130425"/>
            <a:ext cx="7772400" cy="1470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3" name="Google Shape;13;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4" name="Google Shape;14;p2"/>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67" name="Shape 67"/>
        <p:cNvGrpSpPr/>
        <p:nvPr/>
      </p:nvGrpSpPr>
      <p:grpSpPr>
        <a:xfrm>
          <a:off x="0" y="0"/>
          <a:ext cx="0" cy="0"/>
          <a:chOff x="0" y="0"/>
          <a:chExt cx="0" cy="0"/>
        </a:xfrm>
      </p:grpSpPr>
      <p:sp>
        <p:nvSpPr>
          <p:cNvPr id="68" name="Google Shape;68;p1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9" name="Google Shape;69;p11"/>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70" name="Google Shape;70;p11"/>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71" name="Google Shape;71;p11"/>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spTree>
      <p:nvGrpSpPr>
        <p:cNvPr id="74" name="Shape 74"/>
        <p:cNvGrpSpPr/>
        <p:nvPr/>
      </p:nvGrpSpPr>
      <p:grpSpPr>
        <a:xfrm>
          <a:off x="0" y="0"/>
          <a:ext cx="0" cy="0"/>
          <a:chOff x="0" y="0"/>
          <a:chExt cx="0" cy="0"/>
        </a:xfrm>
      </p:grpSpPr>
      <p:sp>
        <p:nvSpPr>
          <p:cNvPr id="75" name="Google Shape;75;p12"/>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1" sz="4000"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6" name="Google Shape;76;p12"/>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77" name="Google Shape;77;p12"/>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9" name="Google Shape;19;p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0" name="Google Shape;20;p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23" name="Shape 23"/>
        <p:cNvGrpSpPr/>
        <p:nvPr/>
      </p:nvGrpSpPr>
      <p:grpSpPr>
        <a:xfrm>
          <a:off x="0" y="0"/>
          <a:ext cx="0" cy="0"/>
          <a:chOff x="0" y="0"/>
          <a:chExt cx="0" cy="0"/>
        </a:xfrm>
      </p:grpSpPr>
      <p:sp>
        <p:nvSpPr>
          <p:cNvPr id="24" name="Google Shape;24;p4"/>
          <p:cNvSpPr txBox="1"/>
          <p:nvPr>
            <p:ph type="title"/>
          </p:nvPr>
        </p:nvSpPr>
        <p:spPr>
          <a:xfrm rot="5400000">
            <a:off x="4732350" y="2171688"/>
            <a:ext cx="5851500" cy="20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5" name="Google Shape;25;p4"/>
          <p:cNvSpPr txBox="1"/>
          <p:nvPr>
            <p:ph idx="1" type="body"/>
          </p:nvPr>
        </p:nvSpPr>
        <p:spPr>
          <a:xfrm rot="5400000">
            <a:off x="541350" y="190488"/>
            <a:ext cx="5851500" cy="6019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6" name="Google Shape;26;p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29" name="Shape 29"/>
        <p:cNvGrpSpPr/>
        <p:nvPr/>
      </p:nvGrpSpPr>
      <p:grpSpPr>
        <a:xfrm>
          <a:off x="0" y="0"/>
          <a:ext cx="0" cy="0"/>
          <a:chOff x="0" y="0"/>
          <a:chExt cx="0" cy="0"/>
        </a:xfrm>
      </p:grpSpPr>
      <p:sp>
        <p:nvSpPr>
          <p:cNvPr id="30" name="Google Shape;30;p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1" name="Google Shape;31;p5"/>
          <p:cNvSpPr txBox="1"/>
          <p:nvPr>
            <p:ph idx="1" type="body"/>
          </p:nvPr>
        </p:nvSpPr>
        <p:spPr>
          <a:xfrm rot="5400000">
            <a:off x="2308950" y="-251550"/>
            <a:ext cx="4526100" cy="8229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2" name="Google Shape;32;p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spTree>
      <p:nvGrpSpPr>
        <p:cNvPr id="35" name="Shape 35"/>
        <p:cNvGrpSpPr/>
        <p:nvPr/>
      </p:nvGrpSpPr>
      <p:grpSpPr>
        <a:xfrm>
          <a:off x="0" y="0"/>
          <a:ext cx="0" cy="0"/>
          <a:chOff x="0" y="0"/>
          <a:chExt cx="0" cy="0"/>
        </a:xfrm>
      </p:grpSpPr>
      <p:sp>
        <p:nvSpPr>
          <p:cNvPr id="36" name="Google Shape;36;p6"/>
          <p:cNvSpPr txBox="1"/>
          <p:nvPr>
            <p:ph type="title"/>
          </p:nvPr>
        </p:nvSpPr>
        <p:spPr>
          <a:xfrm>
            <a:off x="1792288" y="4800600"/>
            <a:ext cx="5486400" cy="5667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7" name="Google Shape;37;p6"/>
          <p:cNvSpPr/>
          <p:nvPr>
            <p:ph idx="2" type="pic"/>
          </p:nvPr>
        </p:nvSpPr>
        <p:spPr>
          <a:xfrm>
            <a:off x="1792288" y="612775"/>
            <a:ext cx="5486400" cy="4114800"/>
          </a:xfrm>
          <a:prstGeom prst="rect">
            <a:avLst/>
          </a:prstGeom>
          <a:noFill/>
          <a:ln>
            <a:noFill/>
          </a:ln>
        </p:spPr>
      </p:sp>
      <p:sp>
        <p:nvSpPr>
          <p:cNvPr id="38" name="Google Shape;38;p6"/>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39" name="Google Shape;39;p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42" name="Shape 42"/>
        <p:cNvGrpSpPr/>
        <p:nvPr/>
      </p:nvGrpSpPr>
      <p:grpSpPr>
        <a:xfrm>
          <a:off x="0" y="0"/>
          <a:ext cx="0" cy="0"/>
          <a:chOff x="0" y="0"/>
          <a:chExt cx="0" cy="0"/>
        </a:xfrm>
      </p:grpSpPr>
      <p:sp>
        <p:nvSpPr>
          <p:cNvPr id="43" name="Google Shape;43;p7"/>
          <p:cNvSpPr txBox="1"/>
          <p:nvPr>
            <p:ph type="title"/>
          </p:nvPr>
        </p:nvSpPr>
        <p:spPr>
          <a:xfrm>
            <a:off x="457200" y="273050"/>
            <a:ext cx="3008400" cy="1162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4" name="Google Shape;44;p7"/>
          <p:cNvSpPr txBox="1"/>
          <p:nvPr>
            <p:ph idx="1" type="body"/>
          </p:nvPr>
        </p:nvSpPr>
        <p:spPr>
          <a:xfrm>
            <a:off x="3575050" y="273050"/>
            <a:ext cx="5111700" cy="5853000"/>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45" name="Google Shape;45;p7"/>
          <p:cNvSpPr txBox="1"/>
          <p:nvPr>
            <p:ph idx="2" type="body"/>
          </p:nvPr>
        </p:nvSpPr>
        <p:spPr>
          <a:xfrm>
            <a:off x="457200" y="1435100"/>
            <a:ext cx="3008400" cy="46911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46" name="Google Shape;46;p7"/>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49" name="Shape 49"/>
        <p:cNvGrpSpPr/>
        <p:nvPr/>
      </p:nvGrpSpPr>
      <p:grpSpPr>
        <a:xfrm>
          <a:off x="0" y="0"/>
          <a:ext cx="0" cy="0"/>
          <a:chOff x="0" y="0"/>
          <a:chExt cx="0" cy="0"/>
        </a:xfrm>
      </p:grpSpPr>
      <p:sp>
        <p:nvSpPr>
          <p:cNvPr id="50" name="Google Shape;50;p8"/>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53" name="Shape 53"/>
        <p:cNvGrpSpPr/>
        <p:nvPr/>
      </p:nvGrpSpPr>
      <p:grpSpPr>
        <a:xfrm>
          <a:off x="0" y="0"/>
          <a:ext cx="0" cy="0"/>
          <a:chOff x="0" y="0"/>
          <a:chExt cx="0" cy="0"/>
        </a:xfrm>
      </p:grpSpPr>
      <p:sp>
        <p:nvSpPr>
          <p:cNvPr id="54" name="Google Shape;54;p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5" name="Google Shape;55;p9"/>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9"/>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58" name="Shape 58"/>
        <p:cNvGrpSpPr/>
        <p:nvPr/>
      </p:nvGrpSpPr>
      <p:grpSpPr>
        <a:xfrm>
          <a:off x="0" y="0"/>
          <a:ext cx="0" cy="0"/>
          <a:chOff x="0" y="0"/>
          <a:chExt cx="0" cy="0"/>
        </a:xfrm>
      </p:grpSpPr>
      <p:sp>
        <p:nvSpPr>
          <p:cNvPr id="59" name="Google Shape;59;p1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0" name="Google Shape;60;p10"/>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61" name="Google Shape;61;p10"/>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62" name="Google Shape;62;p10"/>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63" name="Google Shape;63;p10"/>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64" name="Google Shape;64;p10"/>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0"/>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9.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7" name="Google Shape;7;p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9" name="Google Shape;9;p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0" name="Google Shape;10;p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txBox="1"/>
          <p:nvPr>
            <p:ph type="ctrTitle"/>
          </p:nvPr>
        </p:nvSpPr>
        <p:spPr>
          <a:xfrm>
            <a:off x="714375" y="857250"/>
            <a:ext cx="7772400" cy="7143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alibri"/>
              <a:buNone/>
            </a:pPr>
            <a:r>
              <a:rPr b="0" i="0" lang="en-US" sz="4000" u="none">
                <a:solidFill>
                  <a:schemeClr val="dk1"/>
                </a:solidFill>
                <a:latin typeface="Calibri"/>
                <a:ea typeface="Calibri"/>
                <a:cs typeface="Calibri"/>
                <a:sym typeface="Calibri"/>
              </a:rPr>
              <a:t>Бездротові мережі</a:t>
            </a:r>
            <a:endParaRPr/>
          </a:p>
        </p:txBody>
      </p:sp>
      <p:sp>
        <p:nvSpPr>
          <p:cNvPr id="85" name="Google Shape;85;p13"/>
          <p:cNvSpPr txBox="1"/>
          <p:nvPr>
            <p:ph idx="1" type="subTitle"/>
          </p:nvPr>
        </p:nvSpPr>
        <p:spPr>
          <a:xfrm>
            <a:off x="1371600" y="2143125"/>
            <a:ext cx="6700800" cy="34956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rgbClr val="898989"/>
              </a:buClr>
              <a:buSzPts val="3000"/>
              <a:buNone/>
            </a:pPr>
            <a:r>
              <a:rPr b="0" i="0" lang="en-US" sz="3000" u="none">
                <a:solidFill>
                  <a:srgbClr val="898989"/>
                </a:solidFill>
                <a:latin typeface="Calibri"/>
                <a:ea typeface="Calibri"/>
                <a:cs typeface="Calibri"/>
                <a:sym typeface="Calibri"/>
              </a:rPr>
              <a:t>План</a:t>
            </a:r>
            <a:endParaRPr/>
          </a:p>
          <a:p>
            <a:pPr indent="0" lvl="0" marL="0" rtl="0" algn="l">
              <a:lnSpc>
                <a:spcPct val="100000"/>
              </a:lnSpc>
              <a:spcBef>
                <a:spcPts val="520"/>
              </a:spcBef>
              <a:spcAft>
                <a:spcPts val="0"/>
              </a:spcAft>
              <a:buClr>
                <a:srgbClr val="898989"/>
              </a:buClr>
              <a:buSzPts val="2600"/>
              <a:buFont typeface="Calibri"/>
              <a:buAutoNum type="arabicPeriod"/>
            </a:pPr>
            <a:r>
              <a:rPr b="0" i="0" lang="en-US" sz="2600" u="none">
                <a:solidFill>
                  <a:srgbClr val="898989"/>
                </a:solidFill>
                <a:latin typeface="Calibri"/>
                <a:ea typeface="Calibri"/>
                <a:cs typeface="Calibri"/>
                <a:sym typeface="Calibri"/>
              </a:rPr>
              <a:t>Типи бездротових мереж </a:t>
            </a:r>
            <a:endParaRPr/>
          </a:p>
          <a:p>
            <a:pPr indent="0" lvl="0" marL="0" rtl="0" algn="l">
              <a:lnSpc>
                <a:spcPct val="100000"/>
              </a:lnSpc>
              <a:spcBef>
                <a:spcPts val="520"/>
              </a:spcBef>
              <a:spcAft>
                <a:spcPts val="0"/>
              </a:spcAft>
              <a:buClr>
                <a:srgbClr val="898989"/>
              </a:buClr>
              <a:buSzPts val="2600"/>
              <a:buFont typeface="Calibri"/>
              <a:buAutoNum type="arabicPeriod"/>
            </a:pPr>
            <a:r>
              <a:rPr b="0" i="0" lang="en-US" sz="2600" u="none">
                <a:solidFill>
                  <a:srgbClr val="898989"/>
                </a:solidFill>
                <a:latin typeface="Calibri"/>
                <a:ea typeface="Calibri"/>
                <a:cs typeface="Calibri"/>
                <a:sym typeface="Calibri"/>
              </a:rPr>
              <a:t>Обладнання бездротових мереж</a:t>
            </a:r>
            <a:endParaRPr/>
          </a:p>
          <a:p>
            <a:pPr indent="0" lvl="0" marL="0" rtl="0" algn="l">
              <a:lnSpc>
                <a:spcPct val="100000"/>
              </a:lnSpc>
              <a:spcBef>
                <a:spcPts val="520"/>
              </a:spcBef>
              <a:spcAft>
                <a:spcPts val="0"/>
              </a:spcAft>
              <a:buClr>
                <a:srgbClr val="898989"/>
              </a:buClr>
              <a:buSzPts val="2600"/>
              <a:buFont typeface="Calibri"/>
              <a:buAutoNum type="arabicPeriod"/>
            </a:pPr>
            <a:r>
              <a:rPr b="0" i="0" lang="en-US" sz="2600" u="none">
                <a:solidFill>
                  <a:srgbClr val="898989"/>
                </a:solidFill>
                <a:latin typeface="Calibri"/>
                <a:ea typeface="Calibri"/>
                <a:cs typeface="Calibri"/>
                <a:sym typeface="Calibri"/>
              </a:rPr>
              <a:t>Режими роботи точок бездротового доступу</a:t>
            </a:r>
            <a:endParaRPr/>
          </a:p>
          <a:p>
            <a:pPr indent="-514350" lvl="1" marL="971550" rtl="0" algn="l">
              <a:lnSpc>
                <a:spcPct val="100000"/>
              </a:lnSpc>
              <a:spcBef>
                <a:spcPts val="520"/>
              </a:spcBef>
              <a:spcAft>
                <a:spcPts val="0"/>
              </a:spcAft>
              <a:buClr>
                <a:srgbClr val="898989"/>
              </a:buClr>
              <a:buSzPts val="2600"/>
              <a:buFont typeface="Calibri"/>
              <a:buAutoNum type="arabicPeriod"/>
            </a:pPr>
            <a:r>
              <a:rPr b="0" i="0" lang="en-US" sz="2600" u="none">
                <a:solidFill>
                  <a:srgbClr val="898989"/>
                </a:solidFill>
                <a:latin typeface="Calibri"/>
                <a:ea typeface="Calibri"/>
                <a:cs typeface="Calibri"/>
                <a:sym typeface="Calibri"/>
              </a:rPr>
              <a:t>Структура бездротових мереж</a:t>
            </a:r>
            <a:endParaRPr/>
          </a:p>
          <a:p>
            <a:pPr indent="0" lvl="0" marL="0" rtl="0" algn="l">
              <a:lnSpc>
                <a:spcPct val="100000"/>
              </a:lnSpc>
              <a:spcBef>
                <a:spcPts val="520"/>
              </a:spcBef>
              <a:spcAft>
                <a:spcPts val="0"/>
              </a:spcAft>
              <a:buClr>
                <a:srgbClr val="898989"/>
              </a:buClr>
              <a:buSzPts val="2600"/>
              <a:buFont typeface="Calibri"/>
              <a:buAutoNum type="arabicPeriod"/>
            </a:pPr>
            <a:r>
              <a:rPr b="0" i="0" lang="en-US" sz="2600" u="none">
                <a:solidFill>
                  <a:srgbClr val="898989"/>
                </a:solidFill>
                <a:latin typeface="Calibri"/>
                <a:ea typeface="Calibri"/>
                <a:cs typeface="Calibri"/>
                <a:sym typeface="Calibri"/>
              </a:rPr>
              <a:t>Налагодження ТБД для роботи в мережі</a:t>
            </a:r>
            <a:endParaRPr/>
          </a:p>
          <a:p>
            <a:pPr indent="0" lvl="0" marL="0" rtl="0" algn="ctr">
              <a:lnSpc>
                <a:spcPct val="100000"/>
              </a:lnSpc>
              <a:spcBef>
                <a:spcPts val="520"/>
              </a:spcBef>
              <a:spcAft>
                <a:spcPts val="0"/>
              </a:spcAft>
              <a:buClr>
                <a:srgbClr val="888888"/>
              </a:buClr>
              <a:buSzPts val="2600"/>
              <a:buNone/>
            </a:pPr>
            <a:r>
              <a:t/>
            </a:r>
            <a:endParaRPr b="0" i="0" sz="2600" u="none">
              <a:solidFill>
                <a:srgbClr val="898989"/>
              </a:solidFill>
              <a:latin typeface="Calibri"/>
              <a:ea typeface="Calibri"/>
              <a:cs typeface="Calibri"/>
              <a:sym typeface="Calibri"/>
            </a:endParaRPr>
          </a:p>
        </p:txBody>
      </p:sp>
      <p:sp>
        <p:nvSpPr>
          <p:cNvPr id="86" name="Google Shape;86;p13"/>
          <p:cNvSpPr txBox="1"/>
          <p:nvPr/>
        </p:nvSpPr>
        <p:spPr>
          <a:xfrm>
            <a:off x="6586251" y="5638800"/>
            <a:ext cx="3200400" cy="819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4C1130"/>
                </a:solidFill>
                <a:latin typeface="Calibri"/>
                <a:ea typeface="Calibri"/>
                <a:cs typeface="Calibri"/>
                <a:sym typeface="Calibri"/>
              </a:rPr>
              <a:t>Підготував</a:t>
            </a:r>
            <a:endParaRPr b="0" i="0" sz="1400" u="none" cap="none" strike="noStrike">
              <a:solidFill>
                <a:srgbClr val="4C113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4C1130"/>
                </a:solidFill>
                <a:latin typeface="Calibri"/>
                <a:ea typeface="Calibri"/>
                <a:cs typeface="Calibri"/>
                <a:sym typeface="Calibri"/>
              </a:rPr>
              <a:t>Учень 11-го класу</a:t>
            </a:r>
            <a:endParaRPr b="0" i="0" sz="1400" u="none" cap="none" strike="noStrike">
              <a:solidFill>
                <a:srgbClr val="4C113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4C1130"/>
                </a:solidFill>
                <a:latin typeface="Calibri"/>
                <a:ea typeface="Calibri"/>
                <a:cs typeface="Calibri"/>
                <a:sym typeface="Calibri"/>
              </a:rPr>
              <a:t>Герасимчук Владислав </a:t>
            </a:r>
            <a:endParaRPr b="0" i="0" sz="1400" u="none" cap="none" strike="noStrike">
              <a:solidFill>
                <a:srgbClr val="4C113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2"/>
          <p:cNvSpPr txBox="1"/>
          <p:nvPr>
            <p:ph type="title"/>
          </p:nvPr>
        </p:nvSpPr>
        <p:spPr>
          <a:xfrm>
            <a:off x="457200" y="274637"/>
            <a:ext cx="8229600" cy="1082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200"/>
              <a:buFont typeface="Calibri"/>
              <a:buNone/>
            </a:pPr>
            <a:r>
              <a:rPr b="0" i="0" lang="en-US" sz="3200" u="none">
                <a:solidFill>
                  <a:schemeClr val="dk1"/>
                </a:solidFill>
                <a:latin typeface="Calibri"/>
                <a:ea typeface="Calibri"/>
                <a:cs typeface="Calibri"/>
                <a:sym typeface="Calibri"/>
              </a:rPr>
              <a:t>Взаємодія обладнання Wi-Fi  і WiMax</a:t>
            </a:r>
            <a:endParaRPr/>
          </a:p>
        </p:txBody>
      </p:sp>
      <p:sp>
        <p:nvSpPr>
          <p:cNvPr id="143" name="Google Shape;143;p22"/>
          <p:cNvSpPr txBox="1"/>
          <p:nvPr>
            <p:ph idx="1" type="body"/>
          </p:nvPr>
        </p:nvSpPr>
        <p:spPr>
          <a:xfrm>
            <a:off x="5429250" y="1600200"/>
            <a:ext cx="3257700" cy="4526100"/>
          </a:xfrm>
          <a:prstGeom prst="rect">
            <a:avLst/>
          </a:prstGeom>
          <a:noFill/>
          <a:ln>
            <a:noFill/>
          </a:ln>
        </p:spPr>
        <p:txBody>
          <a:bodyPr anchorCtr="0" anchor="t" bIns="45700" lIns="91425" spcFirstLastPara="1" rIns="91425" wrap="square" tIns="45700">
            <a:noAutofit/>
          </a:bodyPr>
          <a:lstStyle/>
          <a:p>
            <a:pPr indent="-139700" lvl="0" marL="342900" marR="0" rtl="0" algn="l">
              <a:lnSpc>
                <a:spcPct val="100000"/>
              </a:lnSpc>
              <a:spcBef>
                <a:spcPts val="0"/>
              </a:spcBef>
              <a:spcAft>
                <a:spcPts val="0"/>
              </a:spcAft>
              <a:buClr>
                <a:schemeClr val="dk1"/>
              </a:buClr>
              <a:buSzPts val="3200"/>
              <a:buFont typeface="Arial"/>
              <a:buNone/>
            </a:pPr>
            <a:r>
              <a:t/>
            </a:r>
            <a:endParaRPr sz="3200">
              <a:solidFill>
                <a:schemeClr val="dk1"/>
              </a:solidFill>
              <a:latin typeface="Calibri"/>
              <a:ea typeface="Calibri"/>
              <a:cs typeface="Calibri"/>
              <a:sym typeface="Calibri"/>
            </a:endParaRPr>
          </a:p>
        </p:txBody>
      </p:sp>
      <p:pic>
        <p:nvPicPr>
          <p:cNvPr id="144" name="Google Shape;144;p22"/>
          <p:cNvPicPr preferRelativeResize="0"/>
          <p:nvPr/>
        </p:nvPicPr>
        <p:blipFill rotWithShape="1">
          <a:blip r:embed="rId3">
            <a:alphaModFix/>
          </a:blip>
          <a:srcRect b="0" l="0" r="0" t="0"/>
          <a:stretch/>
        </p:blipFill>
        <p:spPr>
          <a:xfrm>
            <a:off x="571500" y="1571625"/>
            <a:ext cx="8048625" cy="5029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200"/>
              <a:buFont typeface="Calibri"/>
              <a:buNone/>
            </a:pPr>
            <a:r>
              <a:rPr b="0" i="0" lang="en-US" sz="3200" u="none">
                <a:solidFill>
                  <a:schemeClr val="dk1"/>
                </a:solidFill>
                <a:latin typeface="Calibri"/>
                <a:ea typeface="Calibri"/>
                <a:cs typeface="Calibri"/>
                <a:sym typeface="Calibri"/>
              </a:rPr>
              <a:t>Стандарти бездротових мереж</a:t>
            </a:r>
            <a:endParaRPr/>
          </a:p>
        </p:txBody>
      </p:sp>
      <p:pic>
        <p:nvPicPr>
          <p:cNvPr descr="WiMAX" id="150" name="Google Shape;150;p23"/>
          <p:cNvPicPr preferRelativeResize="0"/>
          <p:nvPr/>
        </p:nvPicPr>
        <p:blipFill rotWithShape="1">
          <a:blip r:embed="rId3">
            <a:alphaModFix/>
          </a:blip>
          <a:srcRect b="0" l="0" r="0" t="0"/>
          <a:stretch/>
        </p:blipFill>
        <p:spPr>
          <a:xfrm>
            <a:off x="428625" y="1500187"/>
            <a:ext cx="8391526" cy="4714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4"/>
          <p:cNvSpPr txBox="1"/>
          <p:nvPr>
            <p:ph type="title"/>
          </p:nvPr>
        </p:nvSpPr>
        <p:spPr>
          <a:xfrm>
            <a:off x="457200" y="274637"/>
            <a:ext cx="8229600" cy="796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200"/>
              <a:buFont typeface="Calibri"/>
              <a:buNone/>
            </a:pPr>
            <a:r>
              <a:rPr b="0" i="0" lang="en-US" sz="3200" u="none">
                <a:solidFill>
                  <a:schemeClr val="dk1"/>
                </a:solidFill>
                <a:latin typeface="Calibri"/>
                <a:ea typeface="Calibri"/>
                <a:cs typeface="Calibri"/>
                <a:sym typeface="Calibri"/>
              </a:rPr>
              <a:t>Використання частотного діапазону різними бездротовими технологіями </a:t>
            </a:r>
            <a:endParaRPr/>
          </a:p>
        </p:txBody>
      </p:sp>
      <p:sp>
        <p:nvSpPr>
          <p:cNvPr id="156" name="Google Shape;156;p24"/>
          <p:cNvSpPr txBox="1"/>
          <p:nvPr>
            <p:ph idx="1" type="body"/>
          </p:nvPr>
        </p:nvSpPr>
        <p:spPr>
          <a:xfrm>
            <a:off x="7429500" y="1600200"/>
            <a:ext cx="1257300" cy="4526100"/>
          </a:xfrm>
          <a:prstGeom prst="rect">
            <a:avLst/>
          </a:prstGeom>
          <a:noFill/>
          <a:ln>
            <a:noFill/>
          </a:ln>
        </p:spPr>
        <p:txBody>
          <a:bodyPr anchorCtr="0" anchor="t" bIns="45700" lIns="91425" spcFirstLastPara="1" rIns="91425" wrap="square" tIns="45700">
            <a:noAutofit/>
          </a:bodyPr>
          <a:lstStyle/>
          <a:p>
            <a:pPr indent="-139700" lvl="0" marL="342900" marR="0" rtl="0" algn="l">
              <a:lnSpc>
                <a:spcPct val="100000"/>
              </a:lnSpc>
              <a:spcBef>
                <a:spcPts val="0"/>
              </a:spcBef>
              <a:spcAft>
                <a:spcPts val="0"/>
              </a:spcAft>
              <a:buClr>
                <a:schemeClr val="dk1"/>
              </a:buClr>
              <a:buSzPts val="3200"/>
              <a:buFont typeface="Arial"/>
              <a:buNone/>
            </a:pPr>
            <a:r>
              <a:t/>
            </a:r>
            <a:endParaRPr sz="3200">
              <a:solidFill>
                <a:schemeClr val="dk1"/>
              </a:solidFill>
              <a:latin typeface="Calibri"/>
              <a:ea typeface="Calibri"/>
              <a:cs typeface="Calibri"/>
              <a:sym typeface="Calibri"/>
            </a:endParaRPr>
          </a:p>
        </p:txBody>
      </p:sp>
      <p:pic>
        <p:nvPicPr>
          <p:cNvPr descr="WiMAX" id="157" name="Google Shape;157;p24"/>
          <p:cNvPicPr preferRelativeResize="0"/>
          <p:nvPr/>
        </p:nvPicPr>
        <p:blipFill rotWithShape="1">
          <a:blip r:embed="rId3">
            <a:alphaModFix/>
          </a:blip>
          <a:srcRect b="0" l="0" r="0" t="0"/>
          <a:stretch/>
        </p:blipFill>
        <p:spPr>
          <a:xfrm>
            <a:off x="571500" y="1571625"/>
            <a:ext cx="6891337" cy="4845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200"/>
              <a:buFont typeface="Calibri"/>
              <a:buNone/>
            </a:pPr>
            <a:r>
              <a:rPr b="0" i="0" lang="en-US" sz="3200" u="none">
                <a:solidFill>
                  <a:schemeClr val="dk1"/>
                </a:solidFill>
                <a:latin typeface="Calibri"/>
                <a:ea typeface="Calibri"/>
                <a:cs typeface="Calibri"/>
                <a:sym typeface="Calibri"/>
              </a:rPr>
              <a:t>Області використання різних типів бездротового зв’язку</a:t>
            </a:r>
            <a:endParaRPr/>
          </a:p>
        </p:txBody>
      </p:sp>
      <p:pic>
        <p:nvPicPr>
          <p:cNvPr id="163" name="Google Shape;163;p25"/>
          <p:cNvPicPr preferRelativeResize="0"/>
          <p:nvPr/>
        </p:nvPicPr>
        <p:blipFill rotWithShape="1">
          <a:blip r:embed="rId3">
            <a:alphaModFix/>
          </a:blip>
          <a:srcRect b="0" l="0" r="0" t="0"/>
          <a:stretch/>
        </p:blipFill>
        <p:spPr>
          <a:xfrm>
            <a:off x="928687" y="1571625"/>
            <a:ext cx="7500936" cy="49148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6"/>
          <p:cNvSpPr txBox="1"/>
          <p:nvPr>
            <p:ph type="title"/>
          </p:nvPr>
        </p:nvSpPr>
        <p:spPr>
          <a:xfrm>
            <a:off x="457200" y="274637"/>
            <a:ext cx="8229600" cy="868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200"/>
              <a:buFont typeface="Calibri"/>
              <a:buNone/>
            </a:pPr>
            <a:r>
              <a:rPr b="0" i="0" lang="en-US" sz="3200" u="none">
                <a:solidFill>
                  <a:schemeClr val="dk1"/>
                </a:solidFill>
                <a:latin typeface="Calibri"/>
                <a:ea typeface="Calibri"/>
                <a:cs typeface="Calibri"/>
                <a:sym typeface="Calibri"/>
              </a:rPr>
              <a:t>Стандарти мережі Wi-Fi</a:t>
            </a:r>
            <a:endParaRPr/>
          </a:p>
        </p:txBody>
      </p:sp>
      <p:graphicFrame>
        <p:nvGraphicFramePr>
          <p:cNvPr id="169" name="Google Shape;169;p26"/>
          <p:cNvGraphicFramePr/>
          <p:nvPr/>
        </p:nvGraphicFramePr>
        <p:xfrm>
          <a:off x="642937" y="1357312"/>
          <a:ext cx="3000000" cy="3000000"/>
        </p:xfrm>
        <a:graphic>
          <a:graphicData uri="http://schemas.openxmlformats.org/drawingml/2006/table">
            <a:tbl>
              <a:tblPr>
                <a:noFill/>
                <a:tableStyleId>{65437CC7-9046-4377-BA8B-E077C35B5278}</a:tableStyleId>
              </a:tblPr>
              <a:tblGrid>
                <a:gridCol w="1500175"/>
                <a:gridCol w="2214550"/>
                <a:gridCol w="1111250"/>
                <a:gridCol w="1609725"/>
                <a:gridCol w="1608125"/>
              </a:tblGrid>
              <a:tr h="914400">
                <a:tc>
                  <a:txBody>
                    <a:bodyPr/>
                    <a:lstStyle/>
                    <a:p>
                      <a:pPr indent="0" lvl="0" marL="0" marR="0" rtl="0" algn="l">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Стандарт</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Швидкість обміну</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Метод модуляції </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Частотний діапазон</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639750">
                <a:tc>
                  <a:txBody>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IEEE 802.11</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c>
                  <a:txBody>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 до 2 Мбіт/с</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c>
                  <a:txBody>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DSSS</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c>
                  <a:txBody>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от 2,4 до 2,4835 ГГц</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r>
              <a:tr h="639750">
                <a:tc>
                  <a:txBody>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IEEE 802.11a</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До 54 Мбіт/с</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OFDM</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5,15 до 5,35 ГГц</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r>
              <a:tr h="641350">
                <a:tc>
                  <a:txBody>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IEEE 802.11b </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c>
                  <a:txBody>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1 Мбіт/с, 2 Мбіт/с,</a:t>
                      </a:r>
                      <a:br>
                        <a:rPr b="0" i="0" lang="en-US" sz="1800" u="none" cap="none" strike="noStrike">
                          <a:solidFill>
                            <a:srgbClr val="000000"/>
                          </a:solidFill>
                          <a:latin typeface="Calibri"/>
                          <a:ea typeface="Calibri"/>
                          <a:cs typeface="Calibri"/>
                          <a:sym typeface="Calibri"/>
                        </a:rPr>
                      </a:br>
                      <a:r>
                        <a:rPr b="0" i="0" lang="en-US" sz="1800" u="none" cap="none" strike="noStrike">
                          <a:solidFill>
                            <a:srgbClr val="000000"/>
                          </a:solidFill>
                          <a:latin typeface="Calibri"/>
                          <a:ea typeface="Calibri"/>
                          <a:cs typeface="Calibri"/>
                          <a:sym typeface="Calibri"/>
                        </a:rPr>
                        <a:t>5.5 Мбіт/с, 11 Мбіт/с</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c>
                  <a:txBody>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DSSS</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c>
                  <a:txBody>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от 2,4 до 2,4835 ГГц</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r>
              <a:tr h="2114550">
                <a:tc>
                  <a:txBody>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IEEE 802.11g</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1 , 2, 5.5 , 6 , 9, 11 , 12 , 18 ,  24 , 36 , 48 , 54 Мбіт/с(з можливістю роботи в режимі SuperG –до 108 Мбіт/с )</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OFDM</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от 2,4 до 2,4835 ГГц</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7"/>
          <p:cNvSpPr txBox="1"/>
          <p:nvPr>
            <p:ph type="title"/>
          </p:nvPr>
        </p:nvSpPr>
        <p:spPr>
          <a:xfrm>
            <a:off x="457200" y="274637"/>
            <a:ext cx="8229600" cy="725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200"/>
              <a:buFont typeface="Calibri"/>
              <a:buNone/>
            </a:pPr>
            <a:r>
              <a:rPr b="0" i="0" lang="en-US" sz="3200" u="none">
                <a:solidFill>
                  <a:schemeClr val="dk1"/>
                </a:solidFill>
                <a:latin typeface="Calibri"/>
                <a:ea typeface="Calibri"/>
                <a:cs typeface="Calibri"/>
                <a:sym typeface="Calibri"/>
              </a:rPr>
              <a:t>Радіус дії AP</a:t>
            </a:r>
            <a:endParaRPr/>
          </a:p>
        </p:txBody>
      </p:sp>
      <p:sp>
        <p:nvSpPr>
          <p:cNvPr id="175" name="Google Shape;175;p27"/>
          <p:cNvSpPr txBox="1"/>
          <p:nvPr>
            <p:ph idx="1" type="body"/>
          </p:nvPr>
        </p:nvSpPr>
        <p:spPr>
          <a:xfrm>
            <a:off x="1785937" y="1643062"/>
            <a:ext cx="5686500" cy="4526100"/>
          </a:xfrm>
          <a:prstGeom prst="rect">
            <a:avLst/>
          </a:prstGeom>
          <a:noFill/>
          <a:ln>
            <a:noFill/>
          </a:ln>
        </p:spPr>
        <p:txBody>
          <a:bodyPr anchorCtr="0" anchor="t" bIns="45700" lIns="91425" spcFirstLastPara="1" rIns="91425" wrap="square" tIns="45700">
            <a:normAutofit/>
          </a:bodyPr>
          <a:lstStyle/>
          <a:p>
            <a:pPr indent="-342900" lvl="0" marL="342900" marR="0" rtl="0" algn="ctr">
              <a:lnSpc>
                <a:spcPct val="80000"/>
              </a:lnSpc>
              <a:spcBef>
                <a:spcPts val="0"/>
              </a:spcBef>
              <a:spcAft>
                <a:spcPts val="0"/>
              </a:spcAft>
              <a:buClr>
                <a:schemeClr val="dk1"/>
              </a:buClr>
              <a:buSzPts val="2200"/>
              <a:buFont typeface="Arial"/>
              <a:buChar char="•"/>
            </a:pPr>
            <a:r>
              <a:rPr b="0" i="0" lang="en-US" sz="2200" u="none">
                <a:solidFill>
                  <a:schemeClr val="dk1"/>
                </a:solidFill>
                <a:latin typeface="Calibri"/>
                <a:ea typeface="Calibri"/>
                <a:cs typeface="Calibri"/>
                <a:sym typeface="Calibri"/>
              </a:rPr>
              <a:t>- В приміщенні:</a:t>
            </a:r>
            <a:endParaRPr/>
          </a:p>
          <a:p>
            <a:pPr indent="-342900" lvl="0" marL="342900" marR="0" rtl="0" algn="ctr">
              <a:lnSpc>
                <a:spcPct val="80000"/>
              </a:lnSpc>
              <a:spcBef>
                <a:spcPts val="440"/>
              </a:spcBef>
              <a:spcAft>
                <a:spcPts val="0"/>
              </a:spcAft>
              <a:buClr>
                <a:schemeClr val="dk1"/>
              </a:buClr>
              <a:buSzPts val="2200"/>
              <a:buFont typeface="Arial"/>
              <a:buChar char="•"/>
            </a:pPr>
            <a:r>
              <a:rPr b="0" i="0" lang="en-US" sz="2200" u="none">
                <a:solidFill>
                  <a:schemeClr val="dk1"/>
                </a:solidFill>
                <a:latin typeface="Calibri"/>
                <a:ea typeface="Calibri"/>
                <a:cs typeface="Calibri"/>
                <a:sym typeface="Calibri"/>
              </a:rPr>
              <a:t>30м @ 54 Мбит/с </a:t>
            </a:r>
            <a:endParaRPr/>
          </a:p>
          <a:p>
            <a:pPr indent="-342900" lvl="0" marL="342900" marR="0" rtl="0" algn="ctr">
              <a:lnSpc>
                <a:spcPct val="80000"/>
              </a:lnSpc>
              <a:spcBef>
                <a:spcPts val="440"/>
              </a:spcBef>
              <a:spcAft>
                <a:spcPts val="0"/>
              </a:spcAft>
              <a:buClr>
                <a:schemeClr val="dk1"/>
              </a:buClr>
              <a:buSzPts val="2200"/>
              <a:buFont typeface="Arial"/>
              <a:buChar char="•"/>
            </a:pPr>
            <a:r>
              <a:rPr b="0" i="0" lang="en-US" sz="2200" u="none">
                <a:solidFill>
                  <a:schemeClr val="dk1"/>
                </a:solidFill>
                <a:latin typeface="Calibri"/>
                <a:ea typeface="Calibri"/>
                <a:cs typeface="Calibri"/>
                <a:sym typeface="Calibri"/>
              </a:rPr>
              <a:t>34м @ 48 Мбит/с </a:t>
            </a:r>
            <a:endParaRPr/>
          </a:p>
          <a:p>
            <a:pPr indent="-342900" lvl="0" marL="342900" marR="0" rtl="0" algn="ctr">
              <a:lnSpc>
                <a:spcPct val="80000"/>
              </a:lnSpc>
              <a:spcBef>
                <a:spcPts val="440"/>
              </a:spcBef>
              <a:spcAft>
                <a:spcPts val="0"/>
              </a:spcAft>
              <a:buClr>
                <a:schemeClr val="dk1"/>
              </a:buClr>
              <a:buSzPts val="2200"/>
              <a:buFont typeface="Arial"/>
              <a:buChar char="•"/>
            </a:pPr>
            <a:r>
              <a:rPr b="0" i="0" lang="en-US" sz="2200" u="none">
                <a:solidFill>
                  <a:schemeClr val="dk1"/>
                </a:solidFill>
                <a:latin typeface="Calibri"/>
                <a:ea typeface="Calibri"/>
                <a:cs typeface="Calibri"/>
                <a:sym typeface="Calibri"/>
              </a:rPr>
              <a:t>39м @ 36 Мбит/с </a:t>
            </a:r>
            <a:endParaRPr/>
          </a:p>
          <a:p>
            <a:pPr indent="-342900" lvl="0" marL="342900" marR="0" rtl="0" algn="ctr">
              <a:lnSpc>
                <a:spcPct val="80000"/>
              </a:lnSpc>
              <a:spcBef>
                <a:spcPts val="440"/>
              </a:spcBef>
              <a:spcAft>
                <a:spcPts val="0"/>
              </a:spcAft>
              <a:buClr>
                <a:schemeClr val="dk1"/>
              </a:buClr>
              <a:buSzPts val="2200"/>
              <a:buFont typeface="Arial"/>
              <a:buChar char="•"/>
            </a:pPr>
            <a:r>
              <a:rPr b="0" i="0" lang="en-US" sz="2200" u="none">
                <a:solidFill>
                  <a:schemeClr val="dk1"/>
                </a:solidFill>
                <a:latin typeface="Calibri"/>
                <a:ea typeface="Calibri"/>
                <a:cs typeface="Calibri"/>
                <a:sym typeface="Calibri"/>
              </a:rPr>
              <a:t>47м @ 24 Мбит/с </a:t>
            </a:r>
            <a:endParaRPr/>
          </a:p>
          <a:p>
            <a:pPr indent="-342900" lvl="0" marL="342900" marR="0" rtl="0" algn="ctr">
              <a:lnSpc>
                <a:spcPct val="80000"/>
              </a:lnSpc>
              <a:spcBef>
                <a:spcPts val="440"/>
              </a:spcBef>
              <a:spcAft>
                <a:spcPts val="0"/>
              </a:spcAft>
              <a:buClr>
                <a:schemeClr val="dk1"/>
              </a:buClr>
              <a:buSzPts val="2200"/>
              <a:buFont typeface="Arial"/>
              <a:buChar char="•"/>
            </a:pPr>
            <a:r>
              <a:rPr b="0" i="0" lang="en-US" sz="2200" u="none">
                <a:solidFill>
                  <a:schemeClr val="dk1"/>
                </a:solidFill>
                <a:latin typeface="Calibri"/>
                <a:ea typeface="Calibri"/>
                <a:cs typeface="Calibri"/>
                <a:sym typeface="Calibri"/>
              </a:rPr>
              <a:t>56м @ 18 Мбит/с </a:t>
            </a:r>
            <a:endParaRPr/>
          </a:p>
          <a:p>
            <a:pPr indent="-342900" lvl="0" marL="342900" marR="0" rtl="0" algn="ctr">
              <a:lnSpc>
                <a:spcPct val="80000"/>
              </a:lnSpc>
              <a:spcBef>
                <a:spcPts val="440"/>
              </a:spcBef>
              <a:spcAft>
                <a:spcPts val="0"/>
              </a:spcAft>
              <a:buClr>
                <a:schemeClr val="dk1"/>
              </a:buClr>
              <a:buSzPts val="2200"/>
              <a:buFont typeface="Arial"/>
              <a:buChar char="•"/>
            </a:pPr>
            <a:r>
              <a:rPr b="0" i="0" lang="en-US" sz="2200" u="none">
                <a:solidFill>
                  <a:schemeClr val="dk1"/>
                </a:solidFill>
                <a:latin typeface="Calibri"/>
                <a:ea typeface="Calibri"/>
                <a:cs typeface="Calibri"/>
                <a:sym typeface="Calibri"/>
              </a:rPr>
              <a:t>66м @ 12 Мбит/с </a:t>
            </a:r>
            <a:endParaRPr/>
          </a:p>
          <a:p>
            <a:pPr indent="-342900" lvl="0" marL="342900" marR="0" rtl="0" algn="ctr">
              <a:lnSpc>
                <a:spcPct val="80000"/>
              </a:lnSpc>
              <a:spcBef>
                <a:spcPts val="440"/>
              </a:spcBef>
              <a:spcAft>
                <a:spcPts val="0"/>
              </a:spcAft>
              <a:buClr>
                <a:schemeClr val="dk1"/>
              </a:buClr>
              <a:buSzPts val="2200"/>
              <a:buFont typeface="Arial"/>
              <a:buChar char="•"/>
            </a:pPr>
            <a:r>
              <a:rPr b="0" i="0" lang="en-US" sz="2200" u="none">
                <a:solidFill>
                  <a:schemeClr val="dk1"/>
                </a:solidFill>
                <a:latin typeface="Calibri"/>
                <a:ea typeface="Calibri"/>
                <a:cs typeface="Calibri"/>
                <a:sym typeface="Calibri"/>
              </a:rPr>
              <a:t>79м @ 9 Мбит/с </a:t>
            </a:r>
            <a:endParaRPr/>
          </a:p>
          <a:p>
            <a:pPr indent="-342900" lvl="0" marL="342900" marR="0" rtl="0" algn="ctr">
              <a:lnSpc>
                <a:spcPct val="80000"/>
              </a:lnSpc>
              <a:spcBef>
                <a:spcPts val="440"/>
              </a:spcBef>
              <a:spcAft>
                <a:spcPts val="0"/>
              </a:spcAft>
              <a:buClr>
                <a:schemeClr val="dk1"/>
              </a:buClr>
              <a:buSzPts val="2200"/>
              <a:buFont typeface="Arial"/>
              <a:buChar char="•"/>
            </a:pPr>
            <a:r>
              <a:rPr b="0" i="0" lang="en-US" sz="2200" u="none">
                <a:solidFill>
                  <a:schemeClr val="dk1"/>
                </a:solidFill>
                <a:latin typeface="Calibri"/>
                <a:ea typeface="Calibri"/>
                <a:cs typeface="Calibri"/>
                <a:sym typeface="Calibri"/>
              </a:rPr>
              <a:t>99м @ 6 Мбит/с </a:t>
            </a:r>
            <a:endParaRPr/>
          </a:p>
          <a:p>
            <a:pPr indent="-342900" lvl="0" marL="342900" marR="0" rtl="0" algn="ctr">
              <a:lnSpc>
                <a:spcPct val="80000"/>
              </a:lnSpc>
              <a:spcBef>
                <a:spcPts val="440"/>
              </a:spcBef>
              <a:spcAft>
                <a:spcPts val="0"/>
              </a:spcAft>
              <a:buClr>
                <a:schemeClr val="dk1"/>
              </a:buClr>
              <a:buSzPts val="2200"/>
              <a:buFont typeface="Arial"/>
              <a:buChar char="•"/>
            </a:pPr>
            <a:r>
              <a:rPr b="0" i="0" lang="en-US" sz="2200" u="none">
                <a:solidFill>
                  <a:schemeClr val="dk1"/>
                </a:solidFill>
                <a:latin typeface="Calibri"/>
                <a:ea typeface="Calibri"/>
                <a:cs typeface="Calibri"/>
                <a:sym typeface="Calibri"/>
              </a:rPr>
              <a:t> По за приміщенням : до 400 м </a:t>
            </a:r>
            <a:endParaRPr/>
          </a:p>
          <a:p>
            <a:pPr indent="-342900" lvl="0" marL="342900" marR="0" rtl="0" algn="ctr">
              <a:lnSpc>
                <a:spcPct val="80000"/>
              </a:lnSpc>
              <a:spcBef>
                <a:spcPts val="440"/>
              </a:spcBef>
              <a:spcAft>
                <a:spcPts val="0"/>
              </a:spcAft>
              <a:buClr>
                <a:schemeClr val="dk1"/>
              </a:buClr>
              <a:buSzPts val="2200"/>
              <a:buFont typeface="Arial"/>
              <a:buChar char="•"/>
            </a:pPr>
            <a:r>
              <a:rPr b="0" i="0" lang="en-US" sz="2200" u="none">
                <a:solidFill>
                  <a:schemeClr val="dk1"/>
                </a:solidFill>
                <a:latin typeface="Calibri"/>
                <a:ea typeface="Calibri"/>
                <a:cs typeface="Calibri"/>
                <a:sym typeface="Calibri"/>
              </a:rPr>
              <a:t>112м @ 54 Мбит/с </a:t>
            </a:r>
            <a:endParaRPr/>
          </a:p>
          <a:p>
            <a:pPr indent="-342900" lvl="0" marL="342900" marR="0" rtl="0" algn="ctr">
              <a:lnSpc>
                <a:spcPct val="80000"/>
              </a:lnSpc>
              <a:spcBef>
                <a:spcPts val="440"/>
              </a:spcBef>
              <a:spcAft>
                <a:spcPts val="0"/>
              </a:spcAft>
              <a:buClr>
                <a:schemeClr val="dk1"/>
              </a:buClr>
              <a:buSzPts val="2200"/>
              <a:buFont typeface="Arial"/>
              <a:buChar char="•"/>
            </a:pPr>
            <a:r>
              <a:rPr b="0" i="0" lang="en-US" sz="2200" u="none">
                <a:solidFill>
                  <a:schemeClr val="dk1"/>
                </a:solidFill>
                <a:latin typeface="Calibri"/>
                <a:ea typeface="Calibri"/>
                <a:cs typeface="Calibri"/>
                <a:sym typeface="Calibri"/>
              </a:rPr>
              <a:t>250м @ 18 Мбит/с </a:t>
            </a:r>
            <a:endParaRPr/>
          </a:p>
          <a:p>
            <a:pPr indent="-342900" lvl="0" marL="342900" marR="0" rtl="0" algn="ctr">
              <a:lnSpc>
                <a:spcPct val="80000"/>
              </a:lnSpc>
              <a:spcBef>
                <a:spcPts val="440"/>
              </a:spcBef>
              <a:spcAft>
                <a:spcPts val="0"/>
              </a:spcAft>
              <a:buClr>
                <a:schemeClr val="dk1"/>
              </a:buClr>
              <a:buSzPts val="2200"/>
              <a:buFont typeface="Arial"/>
              <a:buChar char="•"/>
            </a:pPr>
            <a:r>
              <a:rPr b="0" i="0" lang="en-US" sz="2200" u="none">
                <a:solidFill>
                  <a:schemeClr val="dk1"/>
                </a:solidFill>
                <a:latin typeface="Calibri"/>
                <a:ea typeface="Calibri"/>
                <a:cs typeface="Calibri"/>
                <a:sym typeface="Calibri"/>
              </a:rPr>
              <a:t>500м @ 6 Мбит/с </a:t>
            </a:r>
            <a:endParaRPr/>
          </a:p>
          <a:p>
            <a:pPr indent="-203200" lvl="0" marL="342900" marR="0" rtl="0" algn="l">
              <a:lnSpc>
                <a:spcPct val="100000"/>
              </a:lnSpc>
              <a:spcBef>
                <a:spcPts val="440"/>
              </a:spcBef>
              <a:spcAft>
                <a:spcPts val="0"/>
              </a:spcAft>
              <a:buClr>
                <a:schemeClr val="dk1"/>
              </a:buClr>
              <a:buSzPts val="2200"/>
              <a:buFont typeface="Arial"/>
              <a:buNone/>
            </a:pPr>
            <a:r>
              <a:t/>
            </a:r>
            <a:endParaRPr b="0" i="0" sz="2200" u="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200"/>
              <a:buFont typeface="Calibri"/>
              <a:buNone/>
            </a:pPr>
            <a:r>
              <a:rPr b="0" i="0" lang="en-US" sz="3200" u="none">
                <a:solidFill>
                  <a:schemeClr val="dk1"/>
                </a:solidFill>
                <a:latin typeface="Calibri"/>
                <a:ea typeface="Calibri"/>
                <a:cs typeface="Calibri"/>
                <a:sym typeface="Calibri"/>
              </a:rPr>
              <a:t>Технологія WDS (Wireless Distribution System) </a:t>
            </a:r>
            <a:endParaRPr/>
          </a:p>
        </p:txBody>
      </p:sp>
      <p:sp>
        <p:nvSpPr>
          <p:cNvPr id="181" name="Google Shape;181;p28"/>
          <p:cNvSpPr txBox="1"/>
          <p:nvPr>
            <p:ph idx="1" type="body"/>
          </p:nvPr>
        </p:nvSpPr>
        <p:spPr>
          <a:xfrm>
            <a:off x="457200" y="1357312"/>
            <a:ext cx="8229600" cy="52863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100"/>
              <a:buFont typeface="Arial"/>
              <a:buChar char="•"/>
            </a:pPr>
            <a:r>
              <a:rPr b="0" i="0" lang="en-US" sz="2100" u="none">
                <a:solidFill>
                  <a:schemeClr val="dk1"/>
                </a:solidFill>
                <a:latin typeface="Calibri"/>
                <a:ea typeface="Calibri"/>
                <a:cs typeface="Calibri"/>
                <a:sym typeface="Calibri"/>
              </a:rPr>
              <a:t>Термін WDS (Wireless Distribution System) розшифровується як «розподілена бездротова система». Дана технологія підтримується більшістю сучасних точок доступу. Якщо говорити спрощено, то дана технологія дозволяє точкам доступу встановлювати бездротове з'єднання не тільки з бездротовими клієнтами, але й між собою.</a:t>
            </a:r>
            <a:endParaRPr/>
          </a:p>
          <a:p>
            <a:pPr indent="-342900" lvl="0" marL="342900" marR="0" rtl="0" algn="l">
              <a:lnSpc>
                <a:spcPct val="100000"/>
              </a:lnSpc>
              <a:spcBef>
                <a:spcPts val="420"/>
              </a:spcBef>
              <a:spcAft>
                <a:spcPts val="0"/>
              </a:spcAft>
              <a:buClr>
                <a:schemeClr val="dk1"/>
              </a:buClr>
              <a:buSzPts val="2100"/>
              <a:buFont typeface="Arial"/>
              <a:buChar char="•"/>
            </a:pPr>
            <a:r>
              <a:rPr b="0" i="0" lang="en-US" sz="2100" u="none">
                <a:solidFill>
                  <a:schemeClr val="dk1"/>
                </a:solidFill>
                <a:latin typeface="Calibri"/>
                <a:ea typeface="Calibri"/>
                <a:cs typeface="Calibri"/>
                <a:sym typeface="Calibri"/>
              </a:rPr>
              <a:t>З'єднання WDS ґрунтуються на MAC-адресах і використають спеціальний тип кадрів, у яких задіяні всі чотири поля для MAC-адрес, визначені стандартом 802.11, замість трьох, як при звичайній передачі даних між точкою доступу й клієнтом. Нагадаємо, що при взаємодії клієнтів із точкою доступу заголовок кожного кадру містить MAC-адреси вузла-відправника, вузла-одержувача й самої точки доступу. У випадку використання WDS-технології кожний кадр, крім MAC-адреси вузла-відправника й вузла-одержувача, уставляються також MAC-адреси асоційованої з вузлом точки доступу й взаємодіючої з нею точки доступу.</a:t>
            </a:r>
            <a:endParaRPr/>
          </a:p>
          <a:p>
            <a:pPr indent="-209550" lvl="0" marL="342900" marR="0" rtl="0" algn="l">
              <a:lnSpc>
                <a:spcPct val="100000"/>
              </a:lnSpc>
              <a:spcBef>
                <a:spcPts val="420"/>
              </a:spcBef>
              <a:spcAft>
                <a:spcPts val="0"/>
              </a:spcAft>
              <a:buClr>
                <a:schemeClr val="dk1"/>
              </a:buClr>
              <a:buSzPts val="2100"/>
              <a:buFont typeface="Arial"/>
              <a:buNone/>
            </a:pPr>
            <a:r>
              <a:t/>
            </a:r>
            <a:endParaRPr b="0" i="0" sz="2100" u="non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200"/>
              <a:buFont typeface="Calibri"/>
              <a:buNone/>
            </a:pPr>
            <a:r>
              <a:rPr b="0" i="0" lang="en-US" sz="3200" u="none">
                <a:solidFill>
                  <a:schemeClr val="dk1"/>
                </a:solidFill>
                <a:latin typeface="Calibri"/>
                <a:ea typeface="Calibri"/>
                <a:cs typeface="Calibri"/>
                <a:sym typeface="Calibri"/>
              </a:rPr>
              <a:t>Режими роботи AP, які дозволяє технологія WDS</a:t>
            </a:r>
            <a:endParaRPr/>
          </a:p>
        </p:txBody>
      </p:sp>
      <p:sp>
        <p:nvSpPr>
          <p:cNvPr id="187" name="Google Shape;187;p29"/>
          <p:cNvSpPr txBox="1"/>
          <p:nvPr>
            <p:ph idx="1" type="body"/>
          </p:nvPr>
        </p:nvSpPr>
        <p:spPr>
          <a:xfrm>
            <a:off x="5072062" y="1600200"/>
            <a:ext cx="3786300" cy="4043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200"/>
              <a:buFont typeface="Arial"/>
              <a:buChar char="•"/>
            </a:pPr>
            <a:r>
              <a:rPr b="0" i="0" lang="en-US" sz="2200" u="none">
                <a:solidFill>
                  <a:schemeClr val="dk1"/>
                </a:solidFill>
                <a:latin typeface="Times New Roman"/>
                <a:ea typeface="Times New Roman"/>
                <a:cs typeface="Times New Roman"/>
                <a:sym typeface="Times New Roman"/>
              </a:rPr>
              <a:t>Найпростіший режим  називається « AP » або « Access Point, коли пристрій використовується як прозорий міст між провідною й бездротовою частинами мережі, або просто для об'єднання бездротових компонентів мережі.</a:t>
            </a:r>
            <a:endParaRPr/>
          </a:p>
        </p:txBody>
      </p:sp>
      <p:pic>
        <p:nvPicPr>
          <p:cNvPr id="188" name="Google Shape;188;p29"/>
          <p:cNvPicPr preferRelativeResize="0"/>
          <p:nvPr/>
        </p:nvPicPr>
        <p:blipFill rotWithShape="1">
          <a:blip r:embed="rId3">
            <a:alphaModFix/>
          </a:blip>
          <a:srcRect b="0" l="0" r="0" t="0"/>
          <a:stretch/>
        </p:blipFill>
        <p:spPr>
          <a:xfrm>
            <a:off x="285750" y="1785937"/>
            <a:ext cx="4622801" cy="37147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sz="4400">
              <a:solidFill>
                <a:schemeClr val="dk1"/>
              </a:solidFill>
              <a:latin typeface="Calibri"/>
              <a:ea typeface="Calibri"/>
              <a:cs typeface="Calibri"/>
              <a:sym typeface="Calibri"/>
            </a:endParaRPr>
          </a:p>
        </p:txBody>
      </p:sp>
      <p:sp>
        <p:nvSpPr>
          <p:cNvPr id="194" name="Google Shape;194;p30"/>
          <p:cNvSpPr txBox="1"/>
          <p:nvPr>
            <p:ph idx="1" type="body"/>
          </p:nvPr>
        </p:nvSpPr>
        <p:spPr>
          <a:xfrm>
            <a:off x="5286375" y="1600200"/>
            <a:ext cx="3400500" cy="4329000"/>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80000"/>
              </a:lnSpc>
              <a:spcBef>
                <a:spcPts val="0"/>
              </a:spcBef>
              <a:spcAft>
                <a:spcPts val="0"/>
              </a:spcAft>
              <a:buClr>
                <a:schemeClr val="dk1"/>
              </a:buClr>
              <a:buSzPts val="1500"/>
              <a:buFont typeface="Arial"/>
              <a:buChar char="•"/>
            </a:pPr>
            <a:r>
              <a:rPr b="0" i="0" lang="en-US" sz="1500" u="none">
                <a:solidFill>
                  <a:schemeClr val="dk1"/>
                </a:solidFill>
                <a:latin typeface="Calibri"/>
                <a:ea typeface="Calibri"/>
                <a:cs typeface="Calibri"/>
                <a:sym typeface="Calibri"/>
              </a:rPr>
              <a:t>Другий режим називається « AP Client». Він призначений для інтеграції в бездротову мережу комп'ютерів, що не мають бездротових мережних контролерів. У цьому випадку, точка доступу підключається до мережного контролера комп'ютера. Для об'єднання всіх клієнтських комп'ютерів у загальну мережу необхідно використати ще одну точку доступу, ім'я якої необхідно прописати в настроюваннях кожної точки доступу працюючої в цьому режимі. Цей режим використається в основному в тих випадках, коли немає можливості встановити бездротовий контролер у комп'ютер, що може бути пов'язане з конструктивними або програмними особливостями.</a:t>
            </a:r>
            <a:endParaRPr/>
          </a:p>
        </p:txBody>
      </p:sp>
      <p:pic>
        <p:nvPicPr>
          <p:cNvPr descr="E:\TVM\НІЦКТ_2\Довідник телекомунікацій\D-Link-ПРОДУКТЫ-Беспроводной доступ (wireless).files\3.jpg" id="195" name="Google Shape;195;p30"/>
          <p:cNvPicPr preferRelativeResize="0"/>
          <p:nvPr/>
        </p:nvPicPr>
        <p:blipFill rotWithShape="1">
          <a:blip r:embed="rId3">
            <a:alphaModFix/>
          </a:blip>
          <a:srcRect b="0" l="0" r="0" t="0"/>
          <a:stretch/>
        </p:blipFill>
        <p:spPr>
          <a:xfrm>
            <a:off x="285750" y="2071687"/>
            <a:ext cx="4762500" cy="3886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200"/>
              <a:buFont typeface="Calibri"/>
              <a:buNone/>
            </a:pPr>
            <a:r>
              <a:rPr b="0" i="0" lang="en-US" sz="3200" u="none">
                <a:solidFill>
                  <a:schemeClr val="dk1"/>
                </a:solidFill>
                <a:latin typeface="Calibri"/>
                <a:ea typeface="Calibri"/>
                <a:cs typeface="Calibri"/>
                <a:sym typeface="Calibri"/>
              </a:rPr>
              <a:t>« Wireless Bridge» і « Multiple Bridge» </a:t>
            </a:r>
            <a:endParaRPr/>
          </a:p>
        </p:txBody>
      </p:sp>
      <p:sp>
        <p:nvSpPr>
          <p:cNvPr id="201" name="Google Shape;201;p31"/>
          <p:cNvSpPr txBox="1"/>
          <p:nvPr>
            <p:ph idx="1" type="body"/>
          </p:nvPr>
        </p:nvSpPr>
        <p:spPr>
          <a:xfrm>
            <a:off x="4572000" y="1600200"/>
            <a:ext cx="4114800" cy="4543500"/>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80000"/>
              </a:lnSpc>
              <a:spcBef>
                <a:spcPts val="0"/>
              </a:spcBef>
              <a:spcAft>
                <a:spcPts val="0"/>
              </a:spcAft>
              <a:buClr>
                <a:schemeClr val="dk1"/>
              </a:buClr>
              <a:buSzPts val="2700"/>
              <a:buFont typeface="Arial"/>
              <a:buChar char="•"/>
            </a:pPr>
            <a:r>
              <a:rPr b="0" i="0" lang="en-US" sz="2700" u="none">
                <a:solidFill>
                  <a:schemeClr val="dk1"/>
                </a:solidFill>
                <a:latin typeface="Calibri"/>
                <a:ea typeface="Calibri"/>
                <a:cs typeface="Calibri"/>
                <a:sym typeface="Calibri"/>
              </a:rPr>
              <a:t>« Wireless Bridge»  дозволяє об'єднати два сегменти провідних мереж. У цьому режимі необхідно вказати MAC адреса вилученої крапки доступу. </a:t>
            </a:r>
            <a:endParaRPr/>
          </a:p>
          <a:p>
            <a:pPr indent="-342900" lvl="0" marL="342900" marR="0" rtl="0" algn="l">
              <a:lnSpc>
                <a:spcPct val="80000"/>
              </a:lnSpc>
              <a:spcBef>
                <a:spcPts val="540"/>
              </a:spcBef>
              <a:spcAft>
                <a:spcPts val="0"/>
              </a:spcAft>
              <a:buClr>
                <a:schemeClr val="dk1"/>
              </a:buClr>
              <a:buSzPts val="2700"/>
              <a:buFont typeface="Arial"/>
              <a:buChar char="•"/>
            </a:pPr>
            <a:r>
              <a:rPr b="0" i="0" lang="en-US" sz="2700" u="none">
                <a:solidFill>
                  <a:schemeClr val="dk1"/>
                </a:solidFill>
                <a:latin typeface="Calibri"/>
                <a:ea typeface="Calibri"/>
                <a:cs typeface="Calibri"/>
                <a:sym typeface="Calibri"/>
              </a:rPr>
              <a:t> « Multiple Bridge» призначений для об'єднання більше двох сегментів провідних мереж.</a:t>
            </a:r>
            <a:endParaRPr/>
          </a:p>
          <a:p>
            <a:pPr indent="-171450" lvl="0" marL="342900" marR="0" rtl="0" algn="l">
              <a:lnSpc>
                <a:spcPct val="100000"/>
              </a:lnSpc>
              <a:spcBef>
                <a:spcPts val="540"/>
              </a:spcBef>
              <a:spcAft>
                <a:spcPts val="0"/>
              </a:spcAft>
              <a:buClr>
                <a:schemeClr val="dk1"/>
              </a:buClr>
              <a:buSzPts val="2700"/>
              <a:buFont typeface="Arial"/>
              <a:buNone/>
            </a:pPr>
            <a:r>
              <a:t/>
            </a:r>
            <a:endParaRPr b="0" i="0" sz="2700" u="none">
              <a:solidFill>
                <a:schemeClr val="dk1"/>
              </a:solidFill>
              <a:latin typeface="Calibri"/>
              <a:ea typeface="Calibri"/>
              <a:cs typeface="Calibri"/>
              <a:sym typeface="Calibri"/>
            </a:endParaRPr>
          </a:p>
        </p:txBody>
      </p:sp>
      <p:pic>
        <p:nvPicPr>
          <p:cNvPr descr="E:\TVM\НІЦКТ_2\Телекомунікаційні технології\Wireless Access Point TEW-210APB - точка доступа для беспроводной сети Wireless.files\tew-201pc(1).jpg" id="202" name="Google Shape;202;p31"/>
          <p:cNvPicPr preferRelativeResize="0"/>
          <p:nvPr/>
        </p:nvPicPr>
        <p:blipFill rotWithShape="1">
          <a:blip r:embed="rId3">
            <a:alphaModFix/>
          </a:blip>
          <a:srcRect b="0" l="0" r="0" t="0"/>
          <a:stretch/>
        </p:blipFill>
        <p:spPr>
          <a:xfrm>
            <a:off x="357187" y="1643062"/>
            <a:ext cx="4214812" cy="4762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alibri"/>
              <a:buNone/>
            </a:pPr>
            <a:r>
              <a:rPr b="0" i="0" lang="en-US" sz="4000" u="none">
                <a:solidFill>
                  <a:schemeClr val="dk1"/>
                </a:solidFill>
                <a:latin typeface="Calibri"/>
                <a:ea typeface="Calibri"/>
                <a:cs typeface="Calibri"/>
                <a:sym typeface="Calibri"/>
              </a:rPr>
              <a:t>Мережі типу EDGE (Enhanced Data rates for GSM Evolution)</a:t>
            </a:r>
            <a:endParaRPr/>
          </a:p>
        </p:txBody>
      </p:sp>
      <p:sp>
        <p:nvSpPr>
          <p:cNvPr id="92" name="Google Shape;92;p14"/>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80000"/>
              </a:lnSpc>
              <a:spcBef>
                <a:spcPts val="0"/>
              </a:spcBef>
              <a:spcAft>
                <a:spcPts val="0"/>
              </a:spcAft>
              <a:buClr>
                <a:schemeClr val="dk1"/>
              </a:buClr>
              <a:buSzPts val="2200"/>
              <a:buFont typeface="Arial"/>
              <a:buChar char="•"/>
            </a:pPr>
            <a:r>
              <a:rPr b="0" i="0" lang="en-US" sz="2200" u="none" cap="none" strike="noStrike">
                <a:solidFill>
                  <a:schemeClr val="dk1"/>
                </a:solidFill>
                <a:latin typeface="Calibri"/>
                <a:ea typeface="Calibri"/>
                <a:cs typeface="Calibri"/>
                <a:sym typeface="Calibri"/>
              </a:rPr>
              <a:t>Піонером мобільного доступу до мережевих сервісів вважається технологія GPRS (General Packet Radio Service — пакетний радіозв’язок загального користування).  GPRS — це надбудова над GSM, що здійснює пакетну передачу даних. </a:t>
            </a:r>
            <a:endParaRPr/>
          </a:p>
          <a:p>
            <a:pPr indent="-342900" lvl="0" marL="342900" marR="0" rtl="0" algn="l">
              <a:lnSpc>
                <a:spcPct val="80000"/>
              </a:lnSpc>
              <a:spcBef>
                <a:spcPts val="440"/>
              </a:spcBef>
              <a:spcAft>
                <a:spcPts val="0"/>
              </a:spcAft>
              <a:buClr>
                <a:schemeClr val="dk1"/>
              </a:buClr>
              <a:buSzPts val="2200"/>
              <a:buFont typeface="Arial"/>
              <a:buChar char="•"/>
            </a:pPr>
            <a:r>
              <a:rPr b="0" i="0" lang="en-US" sz="2200" u="none" cap="none" strike="noStrike">
                <a:solidFill>
                  <a:schemeClr val="dk1"/>
                </a:solidFill>
                <a:latin typeface="Calibri"/>
                <a:ea typeface="Calibri"/>
                <a:cs typeface="Calibri"/>
                <a:sym typeface="Calibri"/>
              </a:rPr>
              <a:t>На зміну цій технології прийшла </a:t>
            </a:r>
            <a:r>
              <a:rPr b="1" i="1" lang="en-US" sz="2200" u="none" cap="none" strike="noStrike">
                <a:solidFill>
                  <a:schemeClr val="dk1"/>
                </a:solidFill>
                <a:latin typeface="Calibri"/>
                <a:ea typeface="Calibri"/>
                <a:cs typeface="Calibri"/>
                <a:sym typeface="Calibri"/>
              </a:rPr>
              <a:t>EDGE (Enhanced Data rates for GSM Evolution — розширена передача даних для мереж GSM</a:t>
            </a:r>
            <a:r>
              <a:rPr b="0" i="0" lang="en-US" sz="2200" u="none" cap="none" strike="noStrike">
                <a:solidFill>
                  <a:schemeClr val="dk1"/>
                </a:solidFill>
                <a:latin typeface="Calibri"/>
                <a:ea typeface="Calibri"/>
                <a:cs typeface="Calibri"/>
                <a:sym typeface="Calibri"/>
              </a:rPr>
              <a:t>).</a:t>
            </a:r>
            <a:endParaRPr/>
          </a:p>
          <a:p>
            <a:pPr indent="-342900" lvl="0" marL="342900" marR="0" rtl="0" algn="l">
              <a:lnSpc>
                <a:spcPct val="80000"/>
              </a:lnSpc>
              <a:spcBef>
                <a:spcPts val="440"/>
              </a:spcBef>
              <a:spcAft>
                <a:spcPts val="0"/>
              </a:spcAft>
              <a:buClr>
                <a:schemeClr val="dk1"/>
              </a:buClr>
              <a:buSzPts val="2200"/>
              <a:buFont typeface="Arial"/>
              <a:buChar char="•"/>
            </a:pPr>
            <a:r>
              <a:rPr b="0" i="0" lang="en-US" sz="2200" u="none" cap="none" strike="noStrike">
                <a:solidFill>
                  <a:schemeClr val="dk1"/>
                </a:solidFill>
                <a:latin typeface="Calibri"/>
                <a:ea typeface="Calibri"/>
                <a:cs typeface="Calibri"/>
                <a:sym typeface="Calibri"/>
              </a:rPr>
              <a:t> Теоретично швидкість передачі становить </a:t>
            </a:r>
            <a:r>
              <a:rPr b="1" i="1" lang="en-US" sz="2200" u="none" cap="none" strike="noStrike">
                <a:solidFill>
                  <a:schemeClr val="dk1"/>
                </a:solidFill>
                <a:latin typeface="Calibri"/>
                <a:ea typeface="Calibri"/>
                <a:cs typeface="Calibri"/>
                <a:sym typeface="Calibri"/>
              </a:rPr>
              <a:t>до 440 кілобіт за секунду.</a:t>
            </a:r>
            <a:endParaRPr/>
          </a:p>
          <a:p>
            <a:pPr indent="-342900" lvl="0" marL="342900" marR="0" rtl="0" algn="l">
              <a:lnSpc>
                <a:spcPct val="80000"/>
              </a:lnSpc>
              <a:spcBef>
                <a:spcPts val="440"/>
              </a:spcBef>
              <a:spcAft>
                <a:spcPts val="0"/>
              </a:spcAft>
              <a:buClr>
                <a:schemeClr val="dk1"/>
              </a:buClr>
              <a:buSzPts val="2200"/>
              <a:buFont typeface="Arial"/>
              <a:buChar char="•"/>
            </a:pPr>
            <a:r>
              <a:rPr b="0" i="0" lang="en-US" sz="2200" u="none" cap="none" strike="noStrike">
                <a:solidFill>
                  <a:schemeClr val="dk1"/>
                </a:solidFill>
                <a:latin typeface="Calibri"/>
                <a:ea typeface="Calibri"/>
                <a:cs typeface="Calibri"/>
                <a:sym typeface="Calibri"/>
              </a:rPr>
              <a:t> </a:t>
            </a:r>
            <a:r>
              <a:rPr b="1" i="1" lang="en-US" sz="2200" u="none" cap="none" strike="noStrike">
                <a:solidFill>
                  <a:schemeClr val="dk1"/>
                </a:solidFill>
                <a:latin typeface="Calibri"/>
                <a:ea typeface="Calibri"/>
                <a:cs typeface="Calibri"/>
                <a:sym typeface="Calibri"/>
              </a:rPr>
              <a:t>Головна перевага GPRS та EDGE</a:t>
            </a:r>
            <a:r>
              <a:rPr b="0" i="0" lang="en-US" sz="2200" u="none" cap="none" strike="noStrike">
                <a:solidFill>
                  <a:schemeClr val="dk1"/>
                </a:solidFill>
                <a:latin typeface="Calibri"/>
                <a:ea typeface="Calibri"/>
                <a:cs typeface="Calibri"/>
                <a:sym typeface="Calibri"/>
              </a:rPr>
              <a:t> — можливість їх упровадження на базі існуючих мереж другого покоління практично без витрат (в Україні доступ за технологією EDGE уже надають life:), Київстар та UMC). </a:t>
            </a:r>
            <a:endParaRPr/>
          </a:p>
          <a:p>
            <a:pPr indent="-342900" lvl="0" marL="342900" marR="0" rtl="0" algn="l">
              <a:lnSpc>
                <a:spcPct val="80000"/>
              </a:lnSpc>
              <a:spcBef>
                <a:spcPts val="440"/>
              </a:spcBef>
              <a:spcAft>
                <a:spcPts val="0"/>
              </a:spcAft>
              <a:buClr>
                <a:schemeClr val="dk1"/>
              </a:buClr>
              <a:buSzPts val="2200"/>
              <a:buFont typeface="Arial"/>
              <a:buChar char="•"/>
            </a:pPr>
            <a:r>
              <a:rPr b="1" i="1" lang="en-US" sz="2200" u="none" cap="none" strike="noStrike">
                <a:solidFill>
                  <a:schemeClr val="dk1"/>
                </a:solidFill>
                <a:latin typeface="Calibri"/>
                <a:ea typeface="Calibri"/>
                <a:cs typeface="Calibri"/>
                <a:sym typeface="Calibri"/>
              </a:rPr>
              <a:t>Недоліки</a:t>
            </a:r>
            <a:r>
              <a:rPr b="0" i="0" lang="en-US" sz="2200" u="none" cap="none" strike="noStrike">
                <a:solidFill>
                  <a:schemeClr val="dk1"/>
                </a:solidFill>
                <a:latin typeface="Calibri"/>
                <a:ea typeface="Calibri"/>
                <a:cs typeface="Calibri"/>
                <a:sym typeface="Calibri"/>
              </a:rPr>
              <a:t> — низька швидкість передачі даних порівняно з дорожчими технологіями наступного покоління, що потребують побудови окремих мереж.</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US" sz="4400" u="none">
                <a:solidFill>
                  <a:schemeClr val="dk1"/>
                </a:solidFill>
                <a:latin typeface="Calibri"/>
                <a:ea typeface="Calibri"/>
                <a:cs typeface="Calibri"/>
                <a:sym typeface="Calibri"/>
              </a:rPr>
              <a:t>« Repeat Mode»</a:t>
            </a:r>
            <a:endParaRPr/>
          </a:p>
        </p:txBody>
      </p:sp>
      <p:sp>
        <p:nvSpPr>
          <p:cNvPr id="208" name="Google Shape;208;p32"/>
          <p:cNvSpPr txBox="1"/>
          <p:nvPr>
            <p:ph idx="1" type="body"/>
          </p:nvPr>
        </p:nvSpPr>
        <p:spPr>
          <a:xfrm>
            <a:off x="4786312" y="1600200"/>
            <a:ext cx="3900600" cy="4526100"/>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80000"/>
              </a:lnSpc>
              <a:spcBef>
                <a:spcPts val="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 Repeat Mode» призначений для збільшення дальності дії бездротової мережі. Наприклад, у деяких випадок, ваш клієнтський комп'ютер, через конструктивні особливості приміщення, не може «дотягтися» до крапки доступу, розташованої «на вході». У цьому випадку, необхідно використати крапку доступу, що працює в режимі повторювача, і розташовану десь між входом і клієнтом.</a:t>
            </a:r>
            <a:endParaRPr/>
          </a:p>
          <a:p>
            <a:pPr indent="-215900" lvl="0" marL="342900" marR="0" rtl="0" algn="l">
              <a:lnSpc>
                <a:spcPct val="100000"/>
              </a:lnSpc>
              <a:spcBef>
                <a:spcPts val="400"/>
              </a:spcBef>
              <a:spcAft>
                <a:spcPts val="0"/>
              </a:spcAft>
              <a:buClr>
                <a:schemeClr val="dk1"/>
              </a:buClr>
              <a:buSzPts val="2000"/>
              <a:buFont typeface="Arial"/>
              <a:buNone/>
            </a:pPr>
            <a:r>
              <a:t/>
            </a:r>
            <a:endParaRPr b="0" i="0" sz="2000" u="none">
              <a:solidFill>
                <a:schemeClr val="dk1"/>
              </a:solidFill>
              <a:latin typeface="Calibri"/>
              <a:ea typeface="Calibri"/>
              <a:cs typeface="Calibri"/>
              <a:sym typeface="Calibri"/>
            </a:endParaRPr>
          </a:p>
        </p:txBody>
      </p:sp>
      <p:pic>
        <p:nvPicPr>
          <p:cNvPr descr="02" id="209" name="Google Shape;209;p32"/>
          <p:cNvPicPr preferRelativeResize="0"/>
          <p:nvPr/>
        </p:nvPicPr>
        <p:blipFill rotWithShape="1">
          <a:blip r:embed="rId3">
            <a:alphaModFix/>
          </a:blip>
          <a:srcRect b="0" l="0" r="0" t="0"/>
          <a:stretch/>
        </p:blipFill>
        <p:spPr>
          <a:xfrm>
            <a:off x="357187" y="2428875"/>
            <a:ext cx="4286250" cy="221456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3"/>
          <p:cNvSpPr txBox="1"/>
          <p:nvPr>
            <p:ph type="title"/>
          </p:nvPr>
        </p:nvSpPr>
        <p:spPr>
          <a:xfrm>
            <a:off x="457200" y="274637"/>
            <a:ext cx="8229600" cy="511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2900"/>
              <a:buFont typeface="Calibri"/>
              <a:buNone/>
            </a:pPr>
            <a:r>
              <a:rPr b="0" i="0" lang="en-US" sz="2900" u="none">
                <a:solidFill>
                  <a:schemeClr val="dk1"/>
                </a:solidFill>
                <a:latin typeface="Calibri"/>
                <a:ea typeface="Calibri"/>
                <a:cs typeface="Calibri"/>
                <a:sym typeface="Calibri"/>
              </a:rPr>
              <a:t>Поcлідовність налаштування AP</a:t>
            </a:r>
            <a:endParaRPr/>
          </a:p>
        </p:txBody>
      </p:sp>
      <p:sp>
        <p:nvSpPr>
          <p:cNvPr id="215" name="Google Shape;215;p33"/>
          <p:cNvSpPr txBox="1"/>
          <p:nvPr>
            <p:ph idx="1" type="body"/>
          </p:nvPr>
        </p:nvSpPr>
        <p:spPr>
          <a:xfrm>
            <a:off x="457200" y="1000125"/>
            <a:ext cx="8229600" cy="5429400"/>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80000"/>
              </a:lnSpc>
              <a:spcBef>
                <a:spcPts val="0"/>
              </a:spcBef>
              <a:spcAft>
                <a:spcPts val="0"/>
              </a:spcAft>
              <a:buClr>
                <a:schemeClr val="dk1"/>
              </a:buClr>
              <a:buSzPts val="1800"/>
              <a:buFont typeface="Arial"/>
              <a:buChar char="•"/>
            </a:pPr>
            <a:r>
              <a:rPr b="0" i="0" lang="en-US" sz="1800" u="none">
                <a:solidFill>
                  <a:schemeClr val="dk1"/>
                </a:solidFill>
                <a:latin typeface="Calibri"/>
                <a:ea typeface="Calibri"/>
                <a:cs typeface="Calibri"/>
                <a:sym typeface="Calibri"/>
              </a:rPr>
              <a:t>Для керування мережними параметрами точки доступу існує два способи: </a:t>
            </a:r>
            <a:endParaRPr/>
          </a:p>
          <a:p>
            <a:pPr indent="-342900" lvl="0" marL="342900" marR="0" rtl="0" algn="l">
              <a:lnSpc>
                <a:spcPct val="80000"/>
              </a:lnSpc>
              <a:spcBef>
                <a:spcPts val="360"/>
              </a:spcBef>
              <a:spcAft>
                <a:spcPts val="0"/>
              </a:spcAft>
              <a:buClr>
                <a:schemeClr val="dk1"/>
              </a:buClr>
              <a:buSzPts val="1800"/>
              <a:buFont typeface="Arial"/>
              <a:buChar char="•"/>
            </a:pPr>
            <a:r>
              <a:rPr b="0" i="0" lang="en-US" sz="1800" u="none">
                <a:solidFill>
                  <a:schemeClr val="dk1"/>
                </a:solidFill>
                <a:latin typeface="Calibri"/>
                <a:ea typeface="Calibri"/>
                <a:cs typeface="Calibri"/>
                <a:sym typeface="Calibri"/>
              </a:rPr>
              <a:t>перший полягає у використанні спеціальної утиліти, що інсталюється на комп'ютер адміністратора ( наприклад, для </a:t>
            </a:r>
            <a:r>
              <a:rPr b="1" i="0" lang="en-US" sz="1800" u="none">
                <a:solidFill>
                  <a:schemeClr val="dk1"/>
                </a:solidFill>
                <a:latin typeface="Calibri"/>
                <a:ea typeface="Calibri"/>
                <a:cs typeface="Calibri"/>
                <a:sym typeface="Calibri"/>
              </a:rPr>
              <a:t>D-Link </a:t>
            </a:r>
            <a:r>
              <a:rPr b="1" i="1" lang="en-US" sz="1800" u="none">
                <a:solidFill>
                  <a:schemeClr val="dk1"/>
                </a:solidFill>
                <a:latin typeface="Calibri"/>
                <a:ea typeface="Calibri"/>
                <a:cs typeface="Calibri"/>
                <a:sym typeface="Calibri"/>
              </a:rPr>
              <a:t>Air</a:t>
            </a:r>
            <a:r>
              <a:rPr b="1" i="0" lang="en-US" sz="1800" u="none">
                <a:solidFill>
                  <a:schemeClr val="dk1"/>
                </a:solidFill>
                <a:latin typeface="Calibri"/>
                <a:ea typeface="Calibri"/>
                <a:cs typeface="Calibri"/>
                <a:sym typeface="Calibri"/>
              </a:rPr>
              <a:t>Plus Xtreme G DWL-2100AP </a:t>
            </a:r>
            <a:r>
              <a:rPr b="0" i="0" lang="en-US" sz="1800" u="none">
                <a:solidFill>
                  <a:schemeClr val="dk1"/>
                </a:solidFill>
                <a:latin typeface="Calibri"/>
                <a:ea typeface="Calibri"/>
                <a:cs typeface="Calibri"/>
                <a:sym typeface="Calibri"/>
              </a:rPr>
              <a:t>802.11g Wireless 108Mbps Access Point, такою утилітою  є AP Manager);</a:t>
            </a:r>
            <a:endParaRPr/>
          </a:p>
          <a:p>
            <a:pPr indent="-342900" lvl="0" marL="342900" marR="0" rtl="0" algn="l">
              <a:lnSpc>
                <a:spcPct val="80000"/>
              </a:lnSpc>
              <a:spcBef>
                <a:spcPts val="360"/>
              </a:spcBef>
              <a:spcAft>
                <a:spcPts val="0"/>
              </a:spcAft>
              <a:buClr>
                <a:schemeClr val="dk1"/>
              </a:buClr>
              <a:buSzPts val="1800"/>
              <a:buFont typeface="Arial"/>
              <a:buChar char="•"/>
            </a:pPr>
            <a:r>
              <a:rPr b="0" i="0" lang="en-US" sz="1800" u="none">
                <a:solidFill>
                  <a:schemeClr val="dk1"/>
                </a:solidFill>
                <a:latin typeface="Calibri"/>
                <a:ea typeface="Calibri"/>
                <a:cs typeface="Calibri"/>
                <a:sym typeface="Calibri"/>
              </a:rPr>
              <a:t>Другий спосіб, більше традиційний і пропонує здійснити настроювання параметрів точки доступу за допомогою Web інтерфейсу, що  дозволяє зробити настроювання AP з будь-якого комп'ютера в мережі.</a:t>
            </a:r>
            <a:endParaRPr/>
          </a:p>
          <a:p>
            <a:pPr indent="-342900" lvl="0" marL="342900" marR="0" rtl="0" algn="l">
              <a:lnSpc>
                <a:spcPct val="80000"/>
              </a:lnSpc>
              <a:spcBef>
                <a:spcPts val="360"/>
              </a:spcBef>
              <a:spcAft>
                <a:spcPts val="0"/>
              </a:spcAft>
              <a:buClr>
                <a:schemeClr val="dk1"/>
              </a:buClr>
              <a:buSzPts val="1800"/>
              <a:buFont typeface="Arial"/>
              <a:buChar char="•"/>
            </a:pPr>
            <a:r>
              <a:rPr b="0" i="0" lang="en-US" sz="1800" u="none">
                <a:solidFill>
                  <a:schemeClr val="dk1"/>
                </a:solidFill>
                <a:latin typeface="Calibri"/>
                <a:ea typeface="Calibri"/>
                <a:cs typeface="Calibri"/>
                <a:sym typeface="Calibri"/>
              </a:rPr>
              <a:t>Для настроювання точки доступу необхідно, щоб комп'ютер, до якого підключається точка доступу, і сама точка доступу мали б IP-адреси, що належать до однієї й тієї ж підмережі.</a:t>
            </a:r>
            <a:endParaRPr/>
          </a:p>
          <a:p>
            <a:pPr indent="-342900" lvl="0" marL="342900" marR="0" rtl="0" algn="l">
              <a:lnSpc>
                <a:spcPct val="80000"/>
              </a:lnSpc>
              <a:spcBef>
                <a:spcPts val="360"/>
              </a:spcBef>
              <a:spcAft>
                <a:spcPts val="0"/>
              </a:spcAft>
              <a:buClr>
                <a:schemeClr val="dk1"/>
              </a:buClr>
              <a:buSzPts val="1800"/>
              <a:buFont typeface="Arial"/>
              <a:buChar char="•"/>
            </a:pPr>
            <a:r>
              <a:rPr b="0" i="0" lang="en-US" sz="1800" u="none">
                <a:solidFill>
                  <a:schemeClr val="dk1"/>
                </a:solidFill>
                <a:latin typeface="Calibri"/>
                <a:ea typeface="Calibri"/>
                <a:cs typeface="Calibri"/>
                <a:sym typeface="Calibri"/>
              </a:rPr>
              <a:t>За замовчуванням, точка доступу має IP адресу 192.168.1.1  або 192.168.0.1, увівши який ми одержуємо доступ до Web інтерфейсу, що дозволяє настроїти точку доступу. (IP адресу конкретного пристрою можна довідатися з технічного опису, що прикладається до кожного пристрою).</a:t>
            </a:r>
            <a:endParaRPr/>
          </a:p>
          <a:p>
            <a:pPr indent="-342900" lvl="0" marL="342900" marR="0" rtl="0" algn="l">
              <a:lnSpc>
                <a:spcPct val="80000"/>
              </a:lnSpc>
              <a:spcBef>
                <a:spcPts val="360"/>
              </a:spcBef>
              <a:spcAft>
                <a:spcPts val="0"/>
              </a:spcAft>
              <a:buClr>
                <a:schemeClr val="dk1"/>
              </a:buClr>
              <a:buSzPts val="1800"/>
              <a:buFont typeface="Arial"/>
              <a:buChar char="•"/>
            </a:pPr>
            <a:r>
              <a:rPr b="0" i="0" lang="en-US" sz="1800" u="none">
                <a:solidFill>
                  <a:schemeClr val="dk1"/>
                </a:solidFill>
                <a:latin typeface="Calibri"/>
                <a:ea typeface="Calibri"/>
                <a:cs typeface="Calibri"/>
                <a:sym typeface="Calibri"/>
              </a:rPr>
              <a:t>Підключитися до точки доступу можна як за допомогою мережного кабелю, підключивши його до мережного контролера комп'ютера з IP адресою 192.168.1.2-255 (або 192.168.0.2-255), або по бездротовому каналу, підключившись до бездротової мережі « Default ». У цьому випадку, IP адреса бездротового комп'ютера повинна так само мати адресу з вищеописаного діапазону. </a:t>
            </a:r>
            <a:endParaRPr/>
          </a:p>
          <a:p>
            <a:pPr indent="-228600" lvl="0" marL="342900" marR="0" rtl="0" algn="l">
              <a:lnSpc>
                <a:spcPct val="100000"/>
              </a:lnSpc>
              <a:spcBef>
                <a:spcPts val="360"/>
              </a:spcBef>
              <a:spcAft>
                <a:spcPts val="0"/>
              </a:spcAft>
              <a:buClr>
                <a:schemeClr val="dk1"/>
              </a:buClr>
              <a:buSzPts val="1800"/>
              <a:buFont typeface="Arial"/>
              <a:buNone/>
            </a:pPr>
            <a:r>
              <a:t/>
            </a:r>
            <a:endParaRPr b="0" i="0" sz="1800" u="non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4"/>
          <p:cNvSpPr txBox="1"/>
          <p:nvPr>
            <p:ph type="title"/>
          </p:nvPr>
        </p:nvSpPr>
        <p:spPr>
          <a:xfrm>
            <a:off x="457200" y="274637"/>
            <a:ext cx="8229600" cy="582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200"/>
              <a:buFont typeface="Calibri"/>
              <a:buNone/>
            </a:pPr>
            <a:r>
              <a:rPr b="0" i="0" lang="en-US" sz="3200" u="none">
                <a:solidFill>
                  <a:schemeClr val="dk1"/>
                </a:solidFill>
                <a:latin typeface="Calibri"/>
                <a:ea typeface="Calibri"/>
                <a:cs typeface="Calibri"/>
                <a:sym typeface="Calibri"/>
              </a:rPr>
              <a:t>Поcлідовність налаштування AP</a:t>
            </a:r>
            <a:endParaRPr/>
          </a:p>
        </p:txBody>
      </p:sp>
      <p:sp>
        <p:nvSpPr>
          <p:cNvPr id="221" name="Google Shape;221;p34"/>
          <p:cNvSpPr txBox="1"/>
          <p:nvPr>
            <p:ph idx="1" type="body"/>
          </p:nvPr>
        </p:nvSpPr>
        <p:spPr>
          <a:xfrm>
            <a:off x="457200" y="928687"/>
            <a:ext cx="8229600" cy="5500800"/>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90000"/>
              </a:lnSpc>
              <a:spcBef>
                <a:spcPts val="0"/>
              </a:spcBef>
              <a:spcAft>
                <a:spcPts val="0"/>
              </a:spcAft>
              <a:buClr>
                <a:schemeClr val="dk1"/>
              </a:buClr>
              <a:buSzPts val="1600"/>
              <a:buFont typeface="Arial"/>
              <a:buNone/>
            </a:pPr>
            <a:r>
              <a:rPr b="0" i="0" lang="en-US" sz="1600" u="none">
                <a:solidFill>
                  <a:schemeClr val="dk1"/>
                </a:solidFill>
                <a:latin typeface="Calibri"/>
                <a:ea typeface="Calibri"/>
                <a:cs typeface="Calibri"/>
                <a:sym typeface="Calibri"/>
              </a:rPr>
              <a:t>Для настроювання бездротової мережі потрібно задати наступні параметри:</a:t>
            </a:r>
            <a:endParaRPr/>
          </a:p>
          <a:p>
            <a:pPr indent="-342900" lvl="0" marL="342900" marR="0" rtl="0" algn="l">
              <a:lnSpc>
                <a:spcPct val="90000"/>
              </a:lnSpc>
              <a:spcBef>
                <a:spcPts val="320"/>
              </a:spcBef>
              <a:spcAft>
                <a:spcPts val="0"/>
              </a:spcAft>
              <a:buClr>
                <a:schemeClr val="dk1"/>
              </a:buClr>
              <a:buSzPts val="1600"/>
              <a:buFont typeface="Arial"/>
              <a:buChar char="•"/>
            </a:pPr>
            <a:r>
              <a:rPr b="1" i="1" lang="en-US" sz="1600" u="none">
                <a:solidFill>
                  <a:schemeClr val="dk1"/>
                </a:solidFill>
                <a:latin typeface="Calibri"/>
                <a:ea typeface="Calibri"/>
                <a:cs typeface="Calibri"/>
                <a:sym typeface="Calibri"/>
              </a:rPr>
              <a:t>Тип бездротової мережі</a:t>
            </a:r>
            <a:r>
              <a:rPr b="0" i="0" lang="en-US" sz="1600" u="none">
                <a:solidFill>
                  <a:schemeClr val="dk1"/>
                </a:solidFill>
                <a:latin typeface="Calibri"/>
                <a:ea typeface="Calibri"/>
                <a:cs typeface="Calibri"/>
                <a:sym typeface="Calibri"/>
              </a:rPr>
              <a:t>. Якщо точка доступу підтримує кілька бездротових стандартів, необхідно в явному виді вказати стандарт бездротової мережі (наприклад, 802.11g). </a:t>
            </a:r>
            <a:endParaRPr/>
          </a:p>
          <a:p>
            <a:pPr indent="-342900" lvl="0" marL="342900" marR="0" rtl="0" algn="l">
              <a:lnSpc>
                <a:spcPct val="90000"/>
              </a:lnSpc>
              <a:spcBef>
                <a:spcPts val="320"/>
              </a:spcBef>
              <a:spcAft>
                <a:spcPts val="0"/>
              </a:spcAft>
              <a:buClr>
                <a:schemeClr val="dk1"/>
              </a:buClr>
              <a:buSzPts val="1600"/>
              <a:buFont typeface="Arial"/>
              <a:buChar char="•"/>
            </a:pPr>
            <a:r>
              <a:rPr b="1" i="1" lang="en-US" sz="1600" u="none">
                <a:solidFill>
                  <a:schemeClr val="dk1"/>
                </a:solidFill>
                <a:latin typeface="Calibri"/>
                <a:ea typeface="Calibri"/>
                <a:cs typeface="Calibri"/>
                <a:sym typeface="Calibri"/>
              </a:rPr>
              <a:t>Номер каналу</a:t>
            </a:r>
            <a:r>
              <a:rPr b="0" i="0" lang="en-US" sz="1600" u="none">
                <a:solidFill>
                  <a:schemeClr val="dk1"/>
                </a:solidFill>
                <a:latin typeface="Calibri"/>
                <a:ea typeface="Calibri"/>
                <a:cs typeface="Calibri"/>
                <a:sym typeface="Calibri"/>
              </a:rPr>
              <a:t>. Для бездротового з'єднання крапки доступу із клієнтами мережі можуть використатися різні частотні канали. Приміром, у випадку протоколу 802.11g можна застосовувати канали </a:t>
            </a:r>
            <a:r>
              <a:rPr b="1" i="1" lang="en-US" sz="1600" u="none">
                <a:solidFill>
                  <a:schemeClr val="dk1"/>
                </a:solidFill>
                <a:latin typeface="Calibri"/>
                <a:ea typeface="Calibri"/>
                <a:cs typeface="Calibri"/>
                <a:sym typeface="Calibri"/>
              </a:rPr>
              <a:t>з першого по тринадцятий</a:t>
            </a:r>
            <a:r>
              <a:rPr b="0" i="0" lang="en-US" sz="1600" u="none">
                <a:solidFill>
                  <a:schemeClr val="dk1"/>
                </a:solidFill>
                <a:latin typeface="Calibri"/>
                <a:ea typeface="Calibri"/>
                <a:cs typeface="Calibri"/>
                <a:sym typeface="Calibri"/>
              </a:rPr>
              <a:t>. Можна в явному виді вказати, який саме канал буде використовуватися для встановлення з'єднання, а можна задати автоматичний вибір каналу ( Enable auto channel select). Для реалізації розподіленої бездротової мережі необхідно, щоб обидві точки доступу підтримували б той самий канал зв'язку, тому на обох точках доступу необхідно вибрати той самий канал зв'язку, наприклад, 6. </a:t>
            </a:r>
            <a:endParaRPr/>
          </a:p>
          <a:p>
            <a:pPr indent="-342900" lvl="0" marL="342900" marR="0" rtl="0" algn="l">
              <a:lnSpc>
                <a:spcPct val="90000"/>
              </a:lnSpc>
              <a:spcBef>
                <a:spcPts val="320"/>
              </a:spcBef>
              <a:spcAft>
                <a:spcPts val="0"/>
              </a:spcAft>
              <a:buClr>
                <a:schemeClr val="dk1"/>
              </a:buClr>
              <a:buSzPts val="1600"/>
              <a:buFont typeface="Arial"/>
              <a:buChar char="•"/>
            </a:pPr>
            <a:r>
              <a:rPr b="1" i="1" lang="en-US" sz="1600" u="none">
                <a:solidFill>
                  <a:schemeClr val="dk1"/>
                </a:solidFill>
                <a:latin typeface="Calibri"/>
                <a:ea typeface="Calibri"/>
                <a:cs typeface="Calibri"/>
                <a:sym typeface="Calibri"/>
              </a:rPr>
              <a:t>SSID</a:t>
            </a:r>
            <a:r>
              <a:rPr b="0" i="0" lang="en-US" sz="1600" u="none">
                <a:solidFill>
                  <a:schemeClr val="dk1"/>
                </a:solidFill>
                <a:latin typeface="Calibri"/>
                <a:ea typeface="Calibri"/>
                <a:cs typeface="Calibri"/>
                <a:sym typeface="Calibri"/>
              </a:rPr>
              <a:t>. Кожна бездротова мережа має свій унікальний ідентифікатор SSID, що являє собою умовну назву бездротової мережі. </a:t>
            </a:r>
            <a:endParaRPr/>
          </a:p>
          <a:p>
            <a:pPr indent="-342900" lvl="0" marL="342900" marR="0" rtl="0" algn="l">
              <a:lnSpc>
                <a:spcPct val="90000"/>
              </a:lnSpc>
              <a:spcBef>
                <a:spcPts val="320"/>
              </a:spcBef>
              <a:spcAft>
                <a:spcPts val="0"/>
              </a:spcAft>
              <a:buClr>
                <a:schemeClr val="dk1"/>
              </a:buClr>
              <a:buSzPts val="1600"/>
              <a:buFont typeface="Arial"/>
              <a:buChar char="•"/>
            </a:pPr>
            <a:r>
              <a:rPr b="1" i="1" lang="en-US" sz="1600" u="none">
                <a:solidFill>
                  <a:schemeClr val="dk1"/>
                </a:solidFill>
                <a:latin typeface="Calibri"/>
                <a:ea typeface="Calibri"/>
                <a:cs typeface="Calibri"/>
                <a:sym typeface="Calibri"/>
              </a:rPr>
              <a:t>Rate</a:t>
            </a:r>
            <a:r>
              <a:rPr b="0" i="0" lang="en-US" sz="1600" u="none">
                <a:solidFill>
                  <a:schemeClr val="dk1"/>
                </a:solidFill>
                <a:latin typeface="Calibri"/>
                <a:ea typeface="Calibri"/>
                <a:cs typeface="Calibri"/>
                <a:sym typeface="Calibri"/>
              </a:rPr>
              <a:t>. Точка доступу дозволяє в явному вигляді вказати швидкість установлюваного з'єднання. Втім, робити це не рекомендується й найкраще задати автоматичне визначення швидкості з'єднання (auto/best). </a:t>
            </a:r>
            <a:endParaRPr/>
          </a:p>
          <a:p>
            <a:pPr indent="-342900" lvl="0" marL="342900" marR="0" rtl="0" algn="l">
              <a:lnSpc>
                <a:spcPct val="90000"/>
              </a:lnSpc>
              <a:spcBef>
                <a:spcPts val="320"/>
              </a:spcBef>
              <a:spcAft>
                <a:spcPts val="0"/>
              </a:spcAft>
              <a:buClr>
                <a:schemeClr val="dk1"/>
              </a:buClr>
              <a:buSzPts val="1600"/>
              <a:buFont typeface="Arial"/>
              <a:buChar char="•"/>
            </a:pPr>
            <a:r>
              <a:rPr b="1" i="1" lang="en-US" sz="1600" u="none">
                <a:solidFill>
                  <a:schemeClr val="dk1"/>
                </a:solidFill>
                <a:latin typeface="Calibri"/>
                <a:ea typeface="Calibri"/>
                <a:cs typeface="Calibri"/>
                <a:sym typeface="Calibri"/>
              </a:rPr>
              <a:t>Hide SSID </a:t>
            </a:r>
            <a:r>
              <a:rPr b="0" i="0" lang="en-US" sz="1600" u="none">
                <a:solidFill>
                  <a:schemeClr val="dk1"/>
                </a:solidFill>
                <a:latin typeface="Calibri"/>
                <a:ea typeface="Calibri"/>
                <a:cs typeface="Calibri"/>
                <a:sym typeface="Calibri"/>
              </a:rPr>
              <a:t>. Для підвищення безпеки бездротового з'єднання практично всі сучасні точки доступу підтримують режим схованого ідентифікатора. При активації даної функції користувач, скануючий ефір на предмет наявності бездротових мереж, не буде бачити SSID існуючої бездротової мережі. При первинному настроюванні бездротової мережі не слід активувати даний режим. </a:t>
            </a:r>
            <a:endParaRPr/>
          </a:p>
          <a:p>
            <a:pPr indent="-342900" lvl="0" marL="342900" marR="0" rtl="0" algn="l">
              <a:lnSpc>
                <a:spcPct val="90000"/>
              </a:lnSpc>
              <a:spcBef>
                <a:spcPts val="320"/>
              </a:spcBef>
              <a:spcAft>
                <a:spcPts val="0"/>
              </a:spcAft>
              <a:buClr>
                <a:schemeClr val="dk1"/>
              </a:buClr>
              <a:buSzPts val="1600"/>
              <a:buFont typeface="Arial"/>
              <a:buChar char="•"/>
            </a:pPr>
            <a:r>
              <a:rPr b="1" i="1" lang="en-US" sz="1600" u="none">
                <a:solidFill>
                  <a:schemeClr val="dk1"/>
                </a:solidFill>
                <a:latin typeface="Calibri"/>
                <a:ea typeface="Calibri"/>
                <a:cs typeface="Calibri"/>
                <a:sym typeface="Calibri"/>
              </a:rPr>
              <a:t>Налаштування DHCP-сервера</a:t>
            </a:r>
            <a:r>
              <a:rPr b="0" i="0" lang="en-US" sz="1600" u="none">
                <a:solidFill>
                  <a:schemeClr val="dk1"/>
                </a:solidFill>
                <a:latin typeface="Calibri"/>
                <a:ea typeface="Calibri"/>
                <a:cs typeface="Calibri"/>
                <a:sym typeface="Calibri"/>
              </a:rPr>
              <a:t>.</a:t>
            </a:r>
            <a:endParaRPr/>
          </a:p>
          <a:p>
            <a:pPr indent="-241300" lvl="0" marL="342900" marR="0" rtl="0" algn="l">
              <a:lnSpc>
                <a:spcPct val="100000"/>
              </a:lnSpc>
              <a:spcBef>
                <a:spcPts val="320"/>
              </a:spcBef>
              <a:spcAft>
                <a:spcPts val="0"/>
              </a:spcAft>
              <a:buClr>
                <a:schemeClr val="dk1"/>
              </a:buClr>
              <a:buSzPts val="1600"/>
              <a:buFont typeface="Arial"/>
              <a:buNone/>
            </a:pPr>
            <a:r>
              <a:t/>
            </a:r>
            <a:endParaRPr b="0" i="0" sz="1600" u="non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5"/>
          <p:cNvSpPr txBox="1"/>
          <p:nvPr>
            <p:ph type="title"/>
          </p:nvPr>
        </p:nvSpPr>
        <p:spPr>
          <a:xfrm>
            <a:off x="457200" y="274637"/>
            <a:ext cx="8229600" cy="1011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200"/>
              <a:buFont typeface="Calibri"/>
              <a:buNone/>
            </a:pPr>
            <a:r>
              <a:rPr b="0" i="0" lang="en-US" sz="3200" u="none">
                <a:solidFill>
                  <a:schemeClr val="dk1"/>
                </a:solidFill>
                <a:latin typeface="Calibri"/>
                <a:ea typeface="Calibri"/>
                <a:cs typeface="Calibri"/>
                <a:sym typeface="Calibri"/>
              </a:rPr>
              <a:t>Зразок налаштування бездротової мережі</a:t>
            </a:r>
            <a:endParaRPr/>
          </a:p>
        </p:txBody>
      </p:sp>
      <p:pic>
        <p:nvPicPr>
          <p:cNvPr descr="05" id="227" name="Google Shape;227;p35"/>
          <p:cNvPicPr preferRelativeResize="0"/>
          <p:nvPr/>
        </p:nvPicPr>
        <p:blipFill rotWithShape="1">
          <a:blip r:embed="rId3">
            <a:alphaModFix/>
          </a:blip>
          <a:srcRect b="0" l="0" r="0" t="0"/>
          <a:stretch/>
        </p:blipFill>
        <p:spPr>
          <a:xfrm>
            <a:off x="654050" y="1643062"/>
            <a:ext cx="7561262" cy="48228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6"/>
          <p:cNvSpPr txBox="1"/>
          <p:nvPr>
            <p:ph type="title"/>
          </p:nvPr>
        </p:nvSpPr>
        <p:spPr>
          <a:xfrm>
            <a:off x="428625" y="2428875"/>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US" sz="4400" u="none">
                <a:solidFill>
                  <a:schemeClr val="dk1"/>
                </a:solidFill>
                <a:latin typeface="Calibri"/>
                <a:ea typeface="Calibri"/>
                <a:cs typeface="Calibri"/>
                <a:sym typeface="Calibri"/>
              </a:rPr>
              <a:t>Дякую за увагу</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5"/>
          <p:cNvSpPr txBox="1"/>
          <p:nvPr>
            <p:ph type="title"/>
          </p:nvPr>
        </p:nvSpPr>
        <p:spPr>
          <a:xfrm>
            <a:off x="457200" y="274637"/>
            <a:ext cx="8229600" cy="796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200"/>
              <a:buFont typeface="Calibri"/>
              <a:buNone/>
            </a:pPr>
            <a:r>
              <a:rPr b="0" i="0" lang="en-US" sz="3200" u="none">
                <a:solidFill>
                  <a:schemeClr val="dk1"/>
                </a:solidFill>
                <a:latin typeface="Calibri"/>
                <a:ea typeface="Calibri"/>
                <a:cs typeface="Calibri"/>
                <a:sym typeface="Calibri"/>
              </a:rPr>
              <a:t>Бездротові мережі типу Wi-Fi </a:t>
            </a:r>
            <a:endParaRPr/>
          </a:p>
        </p:txBody>
      </p:sp>
      <p:sp>
        <p:nvSpPr>
          <p:cNvPr id="98" name="Google Shape;98;p15"/>
          <p:cNvSpPr txBox="1"/>
          <p:nvPr>
            <p:ph idx="1" type="body"/>
          </p:nvPr>
        </p:nvSpPr>
        <p:spPr>
          <a:xfrm>
            <a:off x="5429250" y="1214437"/>
            <a:ext cx="3429000" cy="4357800"/>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8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Wi-Fi (Wireless Fidelity ) — бездротова передача, що забезпечує до 300 Мбіт/с. На відміну від базових станцій GSM, що забезпечують зв’язок на відстані десятків кілометрів, радіус дії Wi-Fi — лише 100-150 </a:t>
            </a:r>
            <a:endParaRPr/>
          </a:p>
          <a:p>
            <a:pPr indent="-228600" lvl="0" marL="342900" marR="0" rtl="0" algn="l">
              <a:lnSpc>
                <a:spcPct val="80000"/>
              </a:lnSpc>
              <a:spcBef>
                <a:spcPts val="36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342900" lvl="0" marL="342900" marR="0" rtl="0" algn="l">
              <a:lnSpc>
                <a:spcPct val="80000"/>
              </a:lnSpc>
              <a:spcBef>
                <a:spcPts val="36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a:t>
            </a:r>
            <a:r>
              <a:rPr b="1" i="0" lang="en-US" sz="1800" u="none" cap="none" strike="noStrike">
                <a:solidFill>
                  <a:schemeClr val="dk1"/>
                </a:solidFill>
                <a:latin typeface="Calibri"/>
                <a:ea typeface="Calibri"/>
                <a:cs typeface="Calibri"/>
                <a:sym typeface="Calibri"/>
              </a:rPr>
              <a:t>802.11 –2,4ГГц&lt; 2Мбит/с</a:t>
            </a:r>
            <a:endParaRPr/>
          </a:p>
          <a:p>
            <a:pPr indent="-342900" lvl="0" marL="342900" marR="0" rtl="0" algn="l">
              <a:lnSpc>
                <a:spcPct val="80000"/>
              </a:lnSpc>
              <a:spcBef>
                <a:spcPts val="36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a:t>
            </a:r>
            <a:r>
              <a:rPr b="1" i="0" lang="en-US" sz="1800" u="none" cap="none" strike="noStrike">
                <a:solidFill>
                  <a:schemeClr val="dk1"/>
                </a:solidFill>
                <a:latin typeface="Calibri"/>
                <a:ea typeface="Calibri"/>
                <a:cs typeface="Calibri"/>
                <a:sym typeface="Calibri"/>
              </a:rPr>
              <a:t>802.11b –2,4ГГц&lt; 11Мбит/с</a:t>
            </a:r>
            <a:endParaRPr/>
          </a:p>
          <a:p>
            <a:pPr indent="-342900" lvl="0" marL="342900" marR="0" rtl="0" algn="l">
              <a:lnSpc>
                <a:spcPct val="80000"/>
              </a:lnSpc>
              <a:spcBef>
                <a:spcPts val="36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 </a:t>
            </a:r>
            <a:endParaRPr/>
          </a:p>
          <a:p>
            <a:pPr indent="-342900" lvl="0" marL="342900" marR="0" rtl="0" algn="l">
              <a:lnSpc>
                <a:spcPct val="80000"/>
              </a:lnSpc>
              <a:spcBef>
                <a:spcPts val="360"/>
              </a:spcBef>
              <a:spcAft>
                <a:spcPts val="0"/>
              </a:spcAft>
              <a:buClr>
                <a:schemeClr val="dk1"/>
              </a:buClr>
              <a:buSzPts val="1800"/>
              <a:buFont typeface="Arial"/>
              <a:buChar char="•"/>
            </a:pPr>
            <a:r>
              <a:rPr b="1" i="0" lang="en-US" sz="1800" u="none" cap="none" strike="noStrike">
                <a:solidFill>
                  <a:schemeClr val="dk1"/>
                </a:solidFill>
                <a:latin typeface="Calibri"/>
                <a:ea typeface="Calibri"/>
                <a:cs typeface="Calibri"/>
                <a:sym typeface="Calibri"/>
              </a:rPr>
              <a:t>(Wi-Fi)</a:t>
            </a:r>
            <a:endParaRPr/>
          </a:p>
          <a:p>
            <a:pPr indent="-342900" lvl="0" marL="342900" marR="0" rtl="0" algn="l">
              <a:lnSpc>
                <a:spcPct val="80000"/>
              </a:lnSpc>
              <a:spcBef>
                <a:spcPts val="36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a:t>
            </a:r>
            <a:r>
              <a:rPr b="1" i="0" lang="en-US" sz="1800" u="none" cap="none" strike="noStrike">
                <a:solidFill>
                  <a:schemeClr val="dk1"/>
                </a:solidFill>
                <a:latin typeface="Calibri"/>
                <a:ea typeface="Calibri"/>
                <a:cs typeface="Calibri"/>
                <a:sym typeface="Calibri"/>
              </a:rPr>
              <a:t>802.11a –5ГГц&lt; 54Мбит/с</a:t>
            </a:r>
            <a:endParaRPr/>
          </a:p>
          <a:p>
            <a:pPr indent="-342900" lvl="0" marL="342900" marR="0" rtl="0" algn="l">
              <a:lnSpc>
                <a:spcPct val="80000"/>
              </a:lnSpc>
              <a:spcBef>
                <a:spcPts val="36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a:t>
            </a:r>
            <a:r>
              <a:rPr b="1" i="0" lang="en-US" sz="1800" u="none" cap="none" strike="noStrike">
                <a:solidFill>
                  <a:schemeClr val="dk1"/>
                </a:solidFill>
                <a:latin typeface="Calibri"/>
                <a:ea typeface="Calibri"/>
                <a:cs typeface="Calibri"/>
                <a:sym typeface="Calibri"/>
              </a:rPr>
              <a:t>802.11g –2,4ГГц&lt; 54Мбит/с</a:t>
            </a:r>
            <a:endParaRPr b="0" i="0" sz="1800" u="none" cap="none" strike="noStrike">
              <a:solidFill>
                <a:schemeClr val="dk1"/>
              </a:solidFill>
              <a:latin typeface="Calibri"/>
              <a:ea typeface="Calibri"/>
              <a:cs typeface="Calibri"/>
              <a:sym typeface="Calibri"/>
            </a:endParaRPr>
          </a:p>
          <a:p>
            <a:pPr indent="-228600" lvl="0" marL="342900" marR="0" rtl="0" algn="l">
              <a:lnSpc>
                <a:spcPct val="100000"/>
              </a:lnSpc>
              <a:spcBef>
                <a:spcPts val="360"/>
              </a:spcBef>
              <a:spcAft>
                <a:spcPts val="0"/>
              </a:spcAft>
              <a:buClr>
                <a:schemeClr val="dk1"/>
              </a:buClr>
              <a:buSzPts val="1800"/>
              <a:buFont typeface="Arial"/>
              <a:buNone/>
            </a:pPr>
            <a:r>
              <a:t/>
            </a:r>
            <a:endParaRPr b="0" i="0" sz="1800" u="none">
              <a:solidFill>
                <a:schemeClr val="dk1"/>
              </a:solidFill>
              <a:latin typeface="Calibri"/>
              <a:ea typeface="Calibri"/>
              <a:cs typeface="Calibri"/>
              <a:sym typeface="Calibri"/>
            </a:endParaRPr>
          </a:p>
        </p:txBody>
      </p:sp>
      <p:pic>
        <p:nvPicPr>
          <p:cNvPr descr="E:\TVM\НІЦКТ_2\Телекомунікаційні технології\Wireless Access Point TEW-210APB - точка доступа для беспроводной сети Wireless.files\tew-201pc(1).jpg" id="99" name="Google Shape;99;p15"/>
          <p:cNvPicPr preferRelativeResize="0"/>
          <p:nvPr/>
        </p:nvPicPr>
        <p:blipFill rotWithShape="1">
          <a:blip r:embed="rId3">
            <a:alphaModFix/>
          </a:blip>
          <a:srcRect b="0" l="0" r="0" t="0"/>
          <a:stretch/>
        </p:blipFill>
        <p:spPr>
          <a:xfrm>
            <a:off x="642937" y="1143000"/>
            <a:ext cx="4556125" cy="514826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200"/>
              <a:buFont typeface="Calibri"/>
              <a:buNone/>
            </a:pPr>
            <a:r>
              <a:rPr b="0" i="0" lang="en-US" sz="3200" u="none">
                <a:solidFill>
                  <a:schemeClr val="dk1"/>
                </a:solidFill>
                <a:latin typeface="Calibri"/>
                <a:ea typeface="Calibri"/>
                <a:cs typeface="Calibri"/>
                <a:sym typeface="Calibri"/>
              </a:rPr>
              <a:t>Мережі типу CDMA </a:t>
            </a:r>
            <a:br>
              <a:rPr b="0" i="0" lang="en-US" sz="3200" u="none">
                <a:solidFill>
                  <a:schemeClr val="dk1"/>
                </a:solidFill>
                <a:latin typeface="Calibri"/>
                <a:ea typeface="Calibri"/>
                <a:cs typeface="Calibri"/>
                <a:sym typeface="Calibri"/>
              </a:rPr>
            </a:br>
            <a:r>
              <a:rPr b="0" i="0" lang="en-US" sz="3200" u="none">
                <a:solidFill>
                  <a:schemeClr val="dk1"/>
                </a:solidFill>
                <a:latin typeface="Calibri"/>
                <a:ea typeface="Calibri"/>
                <a:cs typeface="Calibri"/>
                <a:sym typeface="Calibri"/>
              </a:rPr>
              <a:t>(Code Division Multiple Access) </a:t>
            </a:r>
            <a:endParaRPr/>
          </a:p>
        </p:txBody>
      </p:sp>
      <p:sp>
        <p:nvSpPr>
          <p:cNvPr id="105" name="Google Shape;105;p16"/>
          <p:cNvSpPr txBox="1"/>
          <p:nvPr>
            <p:ph idx="1" type="body"/>
          </p:nvPr>
        </p:nvSpPr>
        <p:spPr>
          <a:xfrm>
            <a:off x="457200" y="1600200"/>
            <a:ext cx="8229600" cy="4829100"/>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80000"/>
              </a:lnSpc>
              <a:spcBef>
                <a:spcPts val="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На відміну від інших методів доступу абонентів до мережі, де енергія сигналу концентрується на обраних частотах або часових інтервалах, сигнали CDMA розподілені в безперервному частотно-часовому просторі. Фактично метод маніпулює й частотою, і часом, і енергією. </a:t>
            </a:r>
            <a:endParaRPr/>
          </a:p>
          <a:p>
            <a:pPr indent="-342900" lvl="0" marL="342900" marR="0" rtl="0" algn="l">
              <a:lnSpc>
                <a:spcPct val="80000"/>
              </a:lnSpc>
              <a:spcBef>
                <a:spcPts val="40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Відповідно до стандартів IMT-2000 (International Mobile Telecommunications 2000), прийнятим Міжнародним союзом електрозв'язку (ITU), під мобільним зв'язком третього покоління розуміється інтегрована мережа, що забезпечує наступні швидкості передачі даних: </a:t>
            </a:r>
            <a:endParaRPr/>
          </a:p>
          <a:p>
            <a:pPr indent="-342900" lvl="0" marL="342900" marR="0" rtl="0" algn="l">
              <a:lnSpc>
                <a:spcPct val="80000"/>
              </a:lnSpc>
              <a:spcBef>
                <a:spcPts val="40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для абонентів з високою мобільністю (до 120 км/ч) - не менш 144 кбіт/з, </a:t>
            </a:r>
            <a:endParaRPr/>
          </a:p>
          <a:p>
            <a:pPr indent="-342900" lvl="0" marL="342900" marR="0" rtl="0" algn="l">
              <a:lnSpc>
                <a:spcPct val="80000"/>
              </a:lnSpc>
              <a:spcBef>
                <a:spcPts val="40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для абонентів з низькою мобільністю (до 3 км/ч) - 384 кбіт/з, для нерухомих об'єктів на коротких відстанях - 2,048 Мбіт/с.</a:t>
            </a:r>
            <a:endParaRPr/>
          </a:p>
          <a:p>
            <a:pPr indent="-342900" lvl="0" marL="342900" marR="0" rtl="0" algn="l">
              <a:lnSpc>
                <a:spcPct val="80000"/>
              </a:lnSpc>
              <a:spcBef>
                <a:spcPts val="40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Різновиди CDMA: </a:t>
            </a:r>
            <a:endParaRPr/>
          </a:p>
          <a:p>
            <a:pPr indent="-285750" lvl="1" marL="742950" marR="0" rtl="0" algn="l">
              <a:lnSpc>
                <a:spcPct val="80000"/>
              </a:lnSpc>
              <a:spcBef>
                <a:spcPts val="36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IMT-DS или W-CDMA (Wideband Code Division Multiple Access) UMTS (Universal Mobile Telecommunication System - универсальная система мобильной связи);</a:t>
            </a:r>
            <a:endParaRPr/>
          </a:p>
          <a:p>
            <a:pPr indent="-285750" lvl="1" marL="742950" marR="0" rtl="0" algn="l">
              <a:lnSpc>
                <a:spcPct val="80000"/>
              </a:lnSpc>
              <a:spcBef>
                <a:spcPts val="36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IMT-MC или CDMA2000;</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200"/>
              <a:buFont typeface="Calibri"/>
              <a:buNone/>
            </a:pPr>
            <a:r>
              <a:rPr b="0" i="0" lang="en-US" sz="3200" u="none">
                <a:solidFill>
                  <a:schemeClr val="dk1"/>
                </a:solidFill>
                <a:latin typeface="Calibri"/>
                <a:ea typeface="Calibri"/>
                <a:cs typeface="Calibri"/>
                <a:sym typeface="Calibri"/>
              </a:rPr>
              <a:t>Мережі типу WiMax </a:t>
            </a:r>
            <a:br>
              <a:rPr b="0" i="0" lang="en-US" sz="3200" u="none">
                <a:solidFill>
                  <a:schemeClr val="dk1"/>
                </a:solidFill>
                <a:latin typeface="Calibri"/>
                <a:ea typeface="Calibri"/>
                <a:cs typeface="Calibri"/>
                <a:sym typeface="Calibri"/>
              </a:rPr>
            </a:br>
            <a:r>
              <a:rPr b="0" i="0" lang="en-US" sz="3200" u="none">
                <a:solidFill>
                  <a:schemeClr val="dk1"/>
                </a:solidFill>
                <a:latin typeface="Calibri"/>
                <a:ea typeface="Calibri"/>
                <a:cs typeface="Calibri"/>
                <a:sym typeface="Calibri"/>
              </a:rPr>
              <a:t>(World Interoperability for Microwave Access)</a:t>
            </a:r>
            <a:endParaRPr/>
          </a:p>
        </p:txBody>
      </p:sp>
      <p:sp>
        <p:nvSpPr>
          <p:cNvPr id="111" name="Google Shape;111;p17"/>
          <p:cNvSpPr txBox="1"/>
          <p:nvPr>
            <p:ph idx="1" type="body"/>
          </p:nvPr>
        </p:nvSpPr>
        <p:spPr>
          <a:xfrm>
            <a:off x="457200" y="1600200"/>
            <a:ext cx="8229600" cy="4329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Calibri"/>
                <a:ea typeface="Calibri"/>
                <a:cs typeface="Calibri"/>
                <a:sym typeface="Calibri"/>
              </a:rPr>
              <a:t>WIMAX (World Interoperability for Microwave Access — дослівно «глобальна сумісність для мікрохвильового доступу»)? стандартизована інститутом IEEE технологія широкосмугового бездротового зв'язку, що доповнює лінії DSL і кабельні технології як альтернативне рішення проблеми "останньої милі" на великих відстанях. Технологію WiMAX можна використати для реалізації широкосмугових з'єднань "останньої милі", розгортання точок бездротового доступу, організації високошвидкісного зв'язку між філіями компаній і вирішення інших подібних завдань.</a:t>
            </a:r>
            <a:endParaRPr/>
          </a:p>
          <a:p>
            <a:pPr indent="-342900" lvl="0" marL="342900" marR="0" rtl="0" algn="l">
              <a:lnSpc>
                <a:spcPct val="100000"/>
              </a:lnSpc>
              <a:spcBef>
                <a:spcPts val="360"/>
              </a:spcBef>
              <a:spcAft>
                <a:spcPts val="0"/>
              </a:spcAft>
              <a:buClr>
                <a:schemeClr val="dk1"/>
              </a:buClr>
              <a:buSzPts val="1800"/>
              <a:buFont typeface="Arial"/>
              <a:buChar char="•"/>
            </a:pPr>
            <a:r>
              <a:rPr b="0" i="0" lang="en-US" sz="1800" u="none">
                <a:solidFill>
                  <a:schemeClr val="dk1"/>
                </a:solidFill>
                <a:latin typeface="Calibri"/>
                <a:ea typeface="Calibri"/>
                <a:cs typeface="Calibri"/>
                <a:sym typeface="Calibri"/>
              </a:rPr>
              <a:t>Нинішній WiMAX у версії </a:t>
            </a:r>
            <a:r>
              <a:rPr b="1" i="0" lang="en-US" sz="1800" u="none">
                <a:solidFill>
                  <a:schemeClr val="dk1"/>
                </a:solidFill>
                <a:latin typeface="Calibri"/>
                <a:ea typeface="Calibri"/>
                <a:cs typeface="Calibri"/>
                <a:sym typeface="Calibri"/>
              </a:rPr>
              <a:t>IEEE 802.16-2004</a:t>
            </a:r>
            <a:r>
              <a:rPr b="0" i="0" lang="en-US" sz="1800" u="none">
                <a:solidFill>
                  <a:schemeClr val="dk1"/>
                </a:solidFill>
                <a:latin typeface="Calibri"/>
                <a:ea typeface="Calibri"/>
                <a:cs typeface="Calibri"/>
                <a:sym typeface="Calibri"/>
              </a:rPr>
              <a:t> – стандарт бездротового зв'язку, що забезпечує широкосмуговий  зв'язок на площі радіусом більше 30 км із пропускною здатністю - до 10 Мбіт/c і більше. Технологія WiMAX дозволяє працювати в будь-яких умовах, у тому числі, в умовах щільної міської забудови, забезпечуючи високу якість зв'язку й швидкість передачі даних.</a:t>
            </a:r>
            <a:endParaRPr/>
          </a:p>
          <a:p>
            <a:pPr indent="-228600" lvl="0" marL="342900" marR="0" rtl="0" algn="l">
              <a:lnSpc>
                <a:spcPct val="100000"/>
              </a:lnSpc>
              <a:spcBef>
                <a:spcPts val="360"/>
              </a:spcBef>
              <a:spcAft>
                <a:spcPts val="0"/>
              </a:spcAft>
              <a:buClr>
                <a:schemeClr val="dk1"/>
              </a:buClr>
              <a:buSzPts val="1800"/>
              <a:buFont typeface="Arial"/>
              <a:buNone/>
            </a:pPr>
            <a:r>
              <a:t/>
            </a:r>
            <a:endParaRPr b="0" i="0" sz="1800" u="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8"/>
          <p:cNvSpPr txBox="1"/>
          <p:nvPr>
            <p:ph type="title"/>
          </p:nvPr>
        </p:nvSpPr>
        <p:spPr>
          <a:xfrm>
            <a:off x="457200" y="274637"/>
            <a:ext cx="8229600" cy="725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200"/>
              <a:buFont typeface="Calibri"/>
              <a:buNone/>
            </a:pPr>
            <a:r>
              <a:rPr b="0" i="0" lang="en-US" sz="3200" u="none">
                <a:solidFill>
                  <a:schemeClr val="dk1"/>
                </a:solidFill>
                <a:latin typeface="Calibri"/>
                <a:ea typeface="Calibri"/>
                <a:cs typeface="Calibri"/>
                <a:sym typeface="Calibri"/>
              </a:rPr>
              <a:t>Характеристика технологій WiMax</a:t>
            </a:r>
            <a:endParaRPr/>
          </a:p>
        </p:txBody>
      </p:sp>
      <p:pic>
        <p:nvPicPr>
          <p:cNvPr id="117" name="Google Shape;117;p18"/>
          <p:cNvPicPr preferRelativeResize="0"/>
          <p:nvPr/>
        </p:nvPicPr>
        <p:blipFill rotWithShape="1">
          <a:blip r:embed="rId3">
            <a:alphaModFix/>
          </a:blip>
          <a:srcRect b="0" l="0" r="0" t="0"/>
          <a:stretch/>
        </p:blipFill>
        <p:spPr>
          <a:xfrm>
            <a:off x="857250" y="1214437"/>
            <a:ext cx="7673975" cy="50006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9"/>
          <p:cNvSpPr txBox="1"/>
          <p:nvPr>
            <p:ph type="title"/>
          </p:nvPr>
        </p:nvSpPr>
        <p:spPr>
          <a:xfrm>
            <a:off x="457200" y="274637"/>
            <a:ext cx="8229600" cy="7968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2900"/>
              <a:buFont typeface="Calibri"/>
              <a:buNone/>
            </a:pPr>
            <a:r>
              <a:rPr b="0" i="0" lang="en-US" sz="2900" u="none">
                <a:solidFill>
                  <a:schemeClr val="dk1"/>
                </a:solidFill>
                <a:latin typeface="Calibri"/>
                <a:ea typeface="Calibri"/>
                <a:cs typeface="Calibri"/>
                <a:sym typeface="Calibri"/>
              </a:rPr>
              <a:t>1-й етап впровадження технології WiMax (слайд 1)</a:t>
            </a:r>
            <a:endParaRPr/>
          </a:p>
        </p:txBody>
      </p:sp>
      <p:sp>
        <p:nvSpPr>
          <p:cNvPr id="123" name="Google Shape;123;p19"/>
          <p:cNvSpPr txBox="1"/>
          <p:nvPr>
            <p:ph idx="1" type="body"/>
          </p:nvPr>
        </p:nvSpPr>
        <p:spPr>
          <a:xfrm>
            <a:off x="714375" y="5072062"/>
            <a:ext cx="7929600" cy="1428900"/>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80000"/>
              </a:lnSpc>
              <a:spcBef>
                <a:spcPts val="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Перша фаза впровадження має на меті впровадження й широке поширення технології WiMAX стандарту IEEE 802.16-2004, що замінили собою ранні версії IEEE 802.16a і 802.16d, при якому використаються зовнішні антени по типі "стільникової тарілочки", фактично націлені на споживачів у фіксованих напрямках</a:t>
            </a:r>
            <a:endParaRPr/>
          </a:p>
        </p:txBody>
      </p:sp>
      <p:pic>
        <p:nvPicPr>
          <p:cNvPr descr="WiMAX" id="124" name="Google Shape;124;p19"/>
          <p:cNvPicPr preferRelativeResize="0"/>
          <p:nvPr/>
        </p:nvPicPr>
        <p:blipFill rotWithShape="1">
          <a:blip r:embed="rId3">
            <a:alphaModFix/>
          </a:blip>
          <a:srcRect b="0" l="0" r="0" t="0"/>
          <a:stretch/>
        </p:blipFill>
        <p:spPr>
          <a:xfrm>
            <a:off x="1285875" y="1000125"/>
            <a:ext cx="6323012" cy="3857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0"/>
          <p:cNvSpPr txBox="1"/>
          <p:nvPr>
            <p:ph type="title"/>
          </p:nvPr>
        </p:nvSpPr>
        <p:spPr>
          <a:xfrm>
            <a:off x="457200" y="274637"/>
            <a:ext cx="8229600" cy="7968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2900"/>
              <a:buFont typeface="Calibri"/>
              <a:buNone/>
            </a:pPr>
            <a:r>
              <a:rPr b="0" i="0" lang="en-US" sz="2900" u="none">
                <a:solidFill>
                  <a:schemeClr val="dk1"/>
                </a:solidFill>
                <a:latin typeface="Calibri"/>
                <a:ea typeface="Calibri"/>
                <a:cs typeface="Calibri"/>
                <a:sym typeface="Calibri"/>
              </a:rPr>
              <a:t>2-й етап впровадження технології WiMax (слайд 2)</a:t>
            </a:r>
            <a:endParaRPr/>
          </a:p>
        </p:txBody>
      </p:sp>
      <p:sp>
        <p:nvSpPr>
          <p:cNvPr id="130" name="Google Shape;130;p20"/>
          <p:cNvSpPr txBox="1"/>
          <p:nvPr>
            <p:ph idx="1" type="body"/>
          </p:nvPr>
        </p:nvSpPr>
        <p:spPr>
          <a:xfrm>
            <a:off x="1000125" y="5500687"/>
            <a:ext cx="7715400" cy="857400"/>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80000"/>
              </a:lnSpc>
              <a:spcBef>
                <a:spcPts val="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Друга фаза має на увазі використання внутрішніх антен, спрощене й більше гнучке використання технології WiMAX для забезпечення доступу.</a:t>
            </a:r>
            <a:endParaRPr/>
          </a:p>
        </p:txBody>
      </p:sp>
      <p:pic>
        <p:nvPicPr>
          <p:cNvPr descr="WiMAX" id="131" name="Google Shape;131;p20"/>
          <p:cNvPicPr preferRelativeResize="0"/>
          <p:nvPr/>
        </p:nvPicPr>
        <p:blipFill rotWithShape="1">
          <a:blip r:embed="rId3">
            <a:alphaModFix/>
          </a:blip>
          <a:srcRect b="0" l="0" r="0" t="0"/>
          <a:stretch/>
        </p:blipFill>
        <p:spPr>
          <a:xfrm>
            <a:off x="428625" y="1214437"/>
            <a:ext cx="7962900" cy="3857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1"/>
          <p:cNvSpPr txBox="1"/>
          <p:nvPr>
            <p:ph type="title"/>
          </p:nvPr>
        </p:nvSpPr>
        <p:spPr>
          <a:xfrm>
            <a:off x="457200" y="274637"/>
            <a:ext cx="8229600" cy="511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2900"/>
              <a:buFont typeface="Calibri"/>
              <a:buNone/>
            </a:pPr>
            <a:r>
              <a:rPr b="0" i="0" lang="en-US" sz="2900" u="none">
                <a:solidFill>
                  <a:schemeClr val="dk1"/>
                </a:solidFill>
                <a:latin typeface="Calibri"/>
                <a:ea typeface="Calibri"/>
                <a:cs typeface="Calibri"/>
                <a:sym typeface="Calibri"/>
              </a:rPr>
              <a:t>Застосування технології WiMax</a:t>
            </a:r>
            <a:endParaRPr/>
          </a:p>
        </p:txBody>
      </p:sp>
      <p:pic>
        <p:nvPicPr>
          <p:cNvPr id="137" name="Google Shape;137;p21"/>
          <p:cNvPicPr preferRelativeResize="0"/>
          <p:nvPr>
            <p:ph idx="1" type="body"/>
          </p:nvPr>
        </p:nvPicPr>
        <p:blipFill rotWithShape="1">
          <a:blip r:embed="rId3">
            <a:alphaModFix/>
          </a:blip>
          <a:srcRect b="0" l="0" r="0" t="0"/>
          <a:stretch/>
        </p:blipFill>
        <p:spPr>
          <a:xfrm>
            <a:off x="428625" y="1071562"/>
            <a:ext cx="8358300" cy="5359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