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71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17207">
            <a:off x="650944" y="981874"/>
            <a:ext cx="3788318" cy="286719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Нижньолипицький</a:t>
            </a:r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НВК І – ІІ </a:t>
            </a:r>
            <a:r>
              <a:rPr lang="ru-RU" sz="32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ступенів</a:t>
            </a:r>
            <a:endParaRPr lang="ru-RU" sz="32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89624">
            <a:off x="4841483" y="2317354"/>
            <a:ext cx="3462946" cy="25567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Методичне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об´єднання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rgbClr val="C00000"/>
                </a:solidFill>
                <a:latin typeface="Consolas" pitchFamily="49" charset="0"/>
              </a:rPr>
              <a:t>Графік і тематика засідань методичного об’єднання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643050"/>
          <a:ext cx="7929617" cy="4214842"/>
        </p:xfrm>
        <a:graphic>
          <a:graphicData uri="http://schemas.openxmlformats.org/drawingml/2006/table">
            <a:tbl>
              <a:tblPr/>
              <a:tblGrid>
                <a:gridCol w="522090"/>
                <a:gridCol w="3914134"/>
                <a:gridCol w="1088711"/>
                <a:gridCol w="1231516"/>
                <a:gridCol w="1173166"/>
              </a:tblGrid>
              <a:tr h="50789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Bookman Old Style"/>
                          <a:ea typeface="Calibri"/>
                        </a:rPr>
                        <a:t>ІІІ засідання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7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Тема:</a:t>
                      </a:r>
                      <a:r>
                        <a:rPr lang="uk-UA" sz="16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“</a:t>
                      </a:r>
                      <a:r>
                        <a:rPr lang="uk-UA" sz="16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Удосконалення</a:t>
                      </a:r>
                      <a:r>
                        <a:rPr lang="uk-UA" sz="16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мовленнєвого розвитку молодших </a:t>
                      </a:r>
                      <a:r>
                        <a:rPr lang="uk-UA" sz="16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школярів</a:t>
                      </a:r>
                      <a:r>
                        <a:rPr lang="uk-UA" sz="16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”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89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Форма проведення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семінар-практикум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9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п/</a:t>
                      </a:r>
                      <a:r>
                        <a:rPr lang="uk-UA" sz="1200" b="1" i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Зміст 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роботи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Дата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проведення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Примітки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1.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Удосконалення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мовленнєвого розвитку молодших школярів   ( круглий стіл).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березень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Члени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МО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3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2.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Відвідування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відкритого уроку літературного читання у 4 класі  (вчитель Галушка Г.В.)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3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3.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Відвідування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відкритого уроку української мови у 1 класі  (вчитель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Незюлик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 Г.М.).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rgbClr val="C00000"/>
                </a:solidFill>
                <a:latin typeface="Consolas" pitchFamily="49" charset="0"/>
              </a:rPr>
              <a:t>Графік і тематика засідань методичного об’єднання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357298"/>
          <a:ext cx="7786743" cy="4878940"/>
        </p:xfrm>
        <a:graphic>
          <a:graphicData uri="http://schemas.openxmlformats.org/drawingml/2006/table">
            <a:tbl>
              <a:tblPr/>
              <a:tblGrid>
                <a:gridCol w="571821"/>
                <a:gridCol w="4001248"/>
                <a:gridCol w="962594"/>
                <a:gridCol w="1278680"/>
                <a:gridCol w="972400"/>
              </a:tblGrid>
              <a:tr h="39856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latin typeface="Bookman Old Style"/>
                          <a:ea typeface="Calibri"/>
                        </a:rPr>
                        <a:t>І</a:t>
                      </a:r>
                      <a:r>
                        <a:rPr lang="en-US" sz="1300" b="1" dirty="0">
                          <a:latin typeface="Bookman Old Style"/>
                          <a:ea typeface="Calibri"/>
                        </a:rPr>
                        <a:t>V</a:t>
                      </a:r>
                      <a:r>
                        <a:rPr lang="uk-UA" sz="1300" b="1" dirty="0">
                          <a:latin typeface="Bookman Old Style"/>
                          <a:ea typeface="Calibri"/>
                        </a:rPr>
                        <a:t>  засідання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40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dirty="0">
                          <a:latin typeface="Arial"/>
                          <a:ea typeface="Calibri"/>
                        </a:rPr>
                        <a:t>Тема: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Розвиток</a:t>
                      </a: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 конструктивно-художніх умінь молодших школярів на уроках трудового 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навчання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”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189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latin typeface="Times New Roman"/>
                          <a:ea typeface="Calibri"/>
                        </a:rPr>
                        <a:t>Форма проведення: методичний діалог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9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№ п/</a:t>
                      </a:r>
                      <a:r>
                        <a:rPr lang="uk-UA" sz="1200" b="1" i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2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Зміст роботи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Дата проведення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2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Відповідальний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2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Примітки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1.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Розвиток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конструктивно-художніх умінь молодших школярів на уроках трудового навчання. Виставка виробів (обмін досвідом роботи)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uk-UA" sz="1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травень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Члени МО</a:t>
                      </a:r>
                      <a:endParaRPr lang="ru-RU" sz="14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2.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Підготовка до ДПА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Галушка Г.В.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3.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Підсумки роботи методичного об’єднання учителів початкових класів в поточному навчальному році. 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Члени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u="sng" dirty="0" smtClean="0">
                <a:solidFill>
                  <a:srgbClr val="C00000"/>
                </a:solidFill>
                <a:latin typeface="Consolas" pitchFamily="49" charset="0"/>
              </a:rPr>
              <a:t>Склад методичного об'єднання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i="1" u="sng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Незюлик</a:t>
            </a:r>
            <a:r>
              <a:rPr lang="uk-UA" b="1" i="1" u="sng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 algn="ctr">
              <a:buNone/>
            </a:pPr>
            <a:r>
              <a:rPr lang="uk-UA" b="1" i="1" u="sng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Ганна Михайлівна</a:t>
            </a:r>
          </a:p>
          <a:p>
            <a:pPr algn="ctr">
              <a:buNone/>
            </a:pPr>
            <a:r>
              <a:rPr lang="uk-UA" b="1" i="1" dirty="0" smtClean="0"/>
              <a:t>– вчитель 1 класу , керівник </a:t>
            </a:r>
            <a:r>
              <a:rPr lang="uk-UA" b="1" i="1" dirty="0" err="1" smtClean="0"/>
              <a:t>МО</a:t>
            </a:r>
            <a:endParaRPr lang="uk-UA" b="1" i="1" dirty="0" smtClean="0"/>
          </a:p>
          <a:p>
            <a:pPr algn="ctr">
              <a:buNone/>
            </a:pPr>
            <a:r>
              <a:rPr lang="uk-UA" b="1" i="1" dirty="0" smtClean="0"/>
              <a:t> </a:t>
            </a:r>
          </a:p>
          <a:p>
            <a:pPr>
              <a:buNone/>
            </a:pPr>
            <a:r>
              <a:rPr lang="uk-UA" b="1" u="sng" dirty="0" smtClean="0"/>
              <a:t>Стаж роботи </a:t>
            </a:r>
            <a:r>
              <a:rPr lang="uk-UA" b="1" dirty="0" smtClean="0"/>
              <a:t>-  </a:t>
            </a:r>
            <a:r>
              <a:rPr lang="uk-UA" b="1" i="1" dirty="0" smtClean="0"/>
              <a:t>27 років</a:t>
            </a:r>
          </a:p>
          <a:p>
            <a:pPr>
              <a:buNone/>
            </a:pPr>
            <a:endParaRPr lang="uk-UA" b="1" u="sng" dirty="0" smtClean="0"/>
          </a:p>
          <a:p>
            <a:pPr>
              <a:buNone/>
            </a:pPr>
            <a:r>
              <a:rPr lang="uk-UA" b="1" u="sng" dirty="0" smtClean="0"/>
              <a:t>Освіта</a:t>
            </a:r>
            <a:r>
              <a:rPr lang="uk-UA" b="1" dirty="0" smtClean="0"/>
              <a:t> – вища </a:t>
            </a:r>
          </a:p>
          <a:p>
            <a:pPr algn="ctr">
              <a:buNone/>
            </a:pPr>
            <a:endParaRPr lang="uk-UA" b="1" u="sng" dirty="0" smtClean="0"/>
          </a:p>
          <a:p>
            <a:pPr algn="ctr">
              <a:buNone/>
            </a:pPr>
            <a:r>
              <a:rPr lang="uk-UA" b="1" u="sng" dirty="0" smtClean="0"/>
              <a:t>Проблемне питання </a:t>
            </a:r>
            <a:r>
              <a:rPr lang="uk-UA" b="1" dirty="0" smtClean="0"/>
              <a:t>– </a:t>
            </a:r>
            <a:r>
              <a:rPr lang="uk-UA" b="1" i="1" dirty="0" err="1" smtClean="0"/>
              <a:t>“Створення</a:t>
            </a:r>
            <a:r>
              <a:rPr lang="uk-UA" b="1" i="1" dirty="0" smtClean="0"/>
              <a:t> ситуації успіху на уроках в НУШ”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47148"/>
            <a:ext cx="4038600" cy="4232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  <a:t>Склад методичного об'єднання</a:t>
            </a:r>
            <a:r>
              <a:rPr lang="uk-UA" b="1" i="1" u="sng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Галушка </a:t>
            </a:r>
          </a:p>
          <a:p>
            <a:pPr algn="ctr">
              <a:buNone/>
            </a:pPr>
            <a:r>
              <a:rPr lang="uk-UA" sz="2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Галина Володимирівна</a:t>
            </a:r>
          </a:p>
          <a:p>
            <a:pPr algn="ctr">
              <a:buNone/>
            </a:pPr>
            <a:r>
              <a:rPr lang="uk-UA" dirty="0" smtClean="0"/>
              <a:t>– </a:t>
            </a:r>
            <a:r>
              <a:rPr lang="uk-UA" b="1" i="1" dirty="0" smtClean="0"/>
              <a:t>вчитель 4 класу </a:t>
            </a:r>
            <a:endParaRPr lang="uk-UA" b="1" i="1" u="sng" dirty="0" smtClean="0"/>
          </a:p>
          <a:p>
            <a:pPr>
              <a:buNone/>
            </a:pPr>
            <a:r>
              <a:rPr lang="uk-UA" b="1" u="sng" dirty="0" smtClean="0"/>
              <a:t>Стаж роботи </a:t>
            </a:r>
            <a:r>
              <a:rPr lang="uk-UA" dirty="0" smtClean="0"/>
              <a:t>-  </a:t>
            </a:r>
            <a:r>
              <a:rPr lang="uk-UA" b="1" i="1" dirty="0" smtClean="0"/>
              <a:t>28 років</a:t>
            </a:r>
          </a:p>
          <a:p>
            <a:pPr>
              <a:buNone/>
            </a:pPr>
            <a:r>
              <a:rPr lang="uk-UA" b="1" u="sng" dirty="0" smtClean="0"/>
              <a:t>Освіта</a:t>
            </a:r>
            <a:r>
              <a:rPr lang="uk-UA" dirty="0" smtClean="0"/>
              <a:t> – </a:t>
            </a:r>
            <a:r>
              <a:rPr lang="uk-UA" b="1" dirty="0" smtClean="0"/>
              <a:t>вища </a:t>
            </a:r>
            <a:endParaRPr lang="uk-UA" b="1" u="sng" dirty="0" smtClean="0"/>
          </a:p>
          <a:p>
            <a:pPr>
              <a:buNone/>
            </a:pPr>
            <a:r>
              <a:rPr lang="uk-UA" b="1" u="sng" dirty="0" smtClean="0"/>
              <a:t>Проблемне питання </a:t>
            </a:r>
            <a:r>
              <a:rPr lang="uk-UA" dirty="0" smtClean="0"/>
              <a:t>– </a:t>
            </a:r>
            <a:r>
              <a:rPr lang="uk-UA" sz="2400" dirty="0" err="1" smtClean="0"/>
              <a:t>“</a:t>
            </a:r>
            <a:r>
              <a:rPr lang="uk-UA" sz="2400" b="1" i="1" dirty="0" err="1" smtClean="0"/>
              <a:t>Нетрадиційні</a:t>
            </a:r>
            <a:r>
              <a:rPr lang="uk-UA" sz="2400" b="1" i="1" dirty="0" smtClean="0"/>
              <a:t> форми і методи виконання домашніх завдань в початковій </a:t>
            </a:r>
            <a:r>
              <a:rPr lang="uk-UA" sz="2400" b="1" i="1" dirty="0" err="1" smtClean="0"/>
              <a:t>школі”</a:t>
            </a:r>
            <a:endParaRPr lang="uk-UA" sz="2400" b="1" i="1" dirty="0" smtClean="0"/>
          </a:p>
          <a:p>
            <a:endParaRPr lang="ru-RU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7010" y="1600200"/>
            <a:ext cx="3300979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rgbClr val="C00000"/>
                </a:solidFill>
                <a:latin typeface="Consolas" pitchFamily="49" charset="0"/>
              </a:rPr>
              <a:t>Склад методичного об'єднання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1428736"/>
            <a:ext cx="428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Лесіцька</a:t>
            </a:r>
            <a:endParaRPr lang="uk-UA" sz="28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Оксана Михайлівна</a:t>
            </a:r>
          </a:p>
          <a:p>
            <a:pPr algn="ctr">
              <a:buNone/>
            </a:pPr>
            <a:r>
              <a:rPr lang="uk-UA" sz="2800" dirty="0" smtClean="0"/>
              <a:t>– </a:t>
            </a:r>
            <a:r>
              <a:rPr lang="uk-UA" sz="2800" b="1" i="1" dirty="0" smtClean="0"/>
              <a:t>вчитель 2 і 3 класів </a:t>
            </a:r>
            <a:endParaRPr lang="uk-UA" sz="2800" b="1" i="1" u="sng" dirty="0" smtClean="0"/>
          </a:p>
          <a:p>
            <a:pPr>
              <a:buNone/>
            </a:pPr>
            <a:r>
              <a:rPr lang="uk-UA" sz="2800" b="1" u="sng" dirty="0" smtClean="0"/>
              <a:t>Стаж роботи </a:t>
            </a:r>
            <a:r>
              <a:rPr lang="uk-UA" sz="2800" dirty="0" smtClean="0"/>
              <a:t>-  </a:t>
            </a:r>
            <a:r>
              <a:rPr lang="uk-UA" sz="2800" b="1" i="1" dirty="0" smtClean="0"/>
              <a:t>3 роки</a:t>
            </a:r>
          </a:p>
          <a:p>
            <a:pPr>
              <a:buNone/>
            </a:pPr>
            <a:r>
              <a:rPr lang="uk-UA" sz="2800" b="1" u="sng" dirty="0" smtClean="0"/>
              <a:t>Освіта</a:t>
            </a:r>
            <a:r>
              <a:rPr lang="uk-UA" sz="2800" dirty="0" smtClean="0"/>
              <a:t> – </a:t>
            </a:r>
            <a:r>
              <a:rPr lang="uk-UA" sz="2800" b="1" dirty="0" smtClean="0"/>
              <a:t>середня спеціальна </a:t>
            </a:r>
            <a:endParaRPr lang="uk-UA" sz="2800" b="1" u="sng" dirty="0" smtClean="0"/>
          </a:p>
          <a:p>
            <a:pPr>
              <a:buNone/>
            </a:pPr>
            <a:r>
              <a:rPr lang="uk-UA" sz="2800" b="1" u="sng" dirty="0" smtClean="0"/>
              <a:t>Проблемне питання </a:t>
            </a:r>
            <a:r>
              <a:rPr lang="uk-UA" sz="2800" dirty="0" smtClean="0"/>
              <a:t>– </a:t>
            </a:r>
            <a:r>
              <a:rPr lang="uk-UA" sz="2800" dirty="0" err="1" smtClean="0"/>
              <a:t>“</a:t>
            </a:r>
            <a:r>
              <a:rPr lang="uk-UA" sz="2800" b="1" i="1" dirty="0" err="1" smtClean="0"/>
              <a:t>Розвиток</a:t>
            </a:r>
            <a:r>
              <a:rPr lang="uk-UA" sz="2800" b="1" i="1" dirty="0" smtClean="0"/>
              <a:t> творчих здібностей учнів на уроках в початковій </a:t>
            </a:r>
            <a:r>
              <a:rPr lang="uk-UA" sz="2800" b="1" i="1" dirty="0" err="1" smtClean="0"/>
              <a:t>школі”</a:t>
            </a:r>
            <a:endParaRPr lang="uk-UA" sz="2800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1416219" cy="1785950"/>
          </a:xfrm>
          <a:prstGeom prst="round2Diag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  <a:t>Склад методичного об'є</a:t>
            </a:r>
            <a:r>
              <a:rPr lang="uk-UA" b="1" i="1" u="sng" dirty="0" smtClean="0">
                <a:solidFill>
                  <a:srgbClr val="C00000"/>
                </a:solidFill>
                <a:latin typeface="Consolas" pitchFamily="49" charset="0"/>
              </a:rPr>
              <a:t>днання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Скобель </a:t>
            </a:r>
          </a:p>
          <a:p>
            <a:pPr algn="ctr">
              <a:buNone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Христина Василівна </a:t>
            </a:r>
          </a:p>
          <a:p>
            <a:pPr algn="ctr">
              <a:buNone/>
            </a:pPr>
            <a:r>
              <a:rPr lang="uk-UA" sz="2400" dirty="0" smtClean="0"/>
              <a:t>– </a:t>
            </a:r>
            <a:r>
              <a:rPr lang="uk-UA" sz="2400" b="1" i="1" dirty="0" smtClean="0"/>
              <a:t>вчитель 2 і 3 класів </a:t>
            </a:r>
            <a:endParaRPr lang="uk-UA" sz="2400" b="1" i="1" u="sng" dirty="0" smtClean="0"/>
          </a:p>
          <a:p>
            <a:pPr>
              <a:buNone/>
            </a:pPr>
            <a:r>
              <a:rPr lang="uk-UA" sz="2400" b="1" u="sng" dirty="0" smtClean="0"/>
              <a:t>Стаж роботи </a:t>
            </a:r>
            <a:r>
              <a:rPr lang="uk-UA" sz="2400" dirty="0" smtClean="0"/>
              <a:t>-  </a:t>
            </a:r>
            <a:r>
              <a:rPr lang="uk-UA" sz="2400" b="1" i="1" dirty="0" smtClean="0"/>
              <a:t>6 років</a:t>
            </a:r>
          </a:p>
          <a:p>
            <a:pPr>
              <a:buNone/>
            </a:pPr>
            <a:r>
              <a:rPr lang="uk-UA" sz="2400" b="1" u="sng" dirty="0" smtClean="0"/>
              <a:t>Освіта</a:t>
            </a:r>
            <a:r>
              <a:rPr lang="uk-UA" sz="2400" dirty="0" smtClean="0"/>
              <a:t> – </a:t>
            </a:r>
            <a:r>
              <a:rPr lang="uk-UA" sz="2400" b="1" dirty="0" smtClean="0"/>
              <a:t>вища </a:t>
            </a:r>
            <a:endParaRPr lang="uk-UA" sz="2400" b="1" u="sng" dirty="0" smtClean="0"/>
          </a:p>
          <a:p>
            <a:pPr>
              <a:buNone/>
            </a:pPr>
            <a:r>
              <a:rPr lang="uk-UA" sz="2400" b="1" u="sng" dirty="0" smtClean="0"/>
              <a:t>Проблемне питання </a:t>
            </a:r>
            <a:r>
              <a:rPr lang="uk-UA" sz="2400" dirty="0" smtClean="0"/>
              <a:t>– </a:t>
            </a:r>
            <a:r>
              <a:rPr lang="uk-UA" sz="2000" dirty="0" err="1" smtClean="0"/>
              <a:t>“</a:t>
            </a:r>
            <a:r>
              <a:rPr lang="uk-UA" sz="2000" b="1" i="1" dirty="0" err="1" smtClean="0"/>
              <a:t>Розвиток</a:t>
            </a:r>
            <a:r>
              <a:rPr lang="uk-UA" sz="2000" b="1" i="1" dirty="0" smtClean="0"/>
              <a:t> соціальної компетентності здобувачів освіти на уроках в сучасній </a:t>
            </a:r>
            <a:r>
              <a:rPr lang="uk-UA" sz="2000" b="1" i="1" dirty="0" err="1" smtClean="0"/>
              <a:t>школі”</a:t>
            </a:r>
            <a:endParaRPr lang="uk-UA" sz="2000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120" y="1600201"/>
            <a:ext cx="2655431" cy="3186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Проблема над якою працює методичне об’єднання</a:t>
            </a:r>
            <a:endParaRPr lang="ru-RU" sz="3200" i="1" dirty="0">
              <a:latin typeface="Consolas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Впровадження </a:t>
            </a:r>
            <a:r>
              <a:rPr lang="uk-UA" sz="4000" b="1" i="1" dirty="0" err="1" smtClean="0">
                <a:latin typeface="Arial" pitchFamily="34" charset="0"/>
                <a:cs typeface="Arial" pitchFamily="34" charset="0"/>
              </a:rPr>
              <a:t>компетентнісно</a:t>
            </a:r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 орієнтованого підходу в освітній процес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Наше кредо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uk-UA" sz="4400" b="1" i="1" dirty="0" smtClean="0"/>
              <a:t>Якщо ми навчатимемо сьогодні так, як навчали вчора, ми вкрадемо в дитини завтра</a:t>
            </a:r>
          </a:p>
          <a:p>
            <a:pPr algn="ctr">
              <a:buNone/>
            </a:pPr>
            <a:r>
              <a:rPr lang="uk-UA" sz="4400" b="1" i="1" dirty="0" smtClean="0"/>
              <a:t>                                      </a:t>
            </a:r>
            <a:r>
              <a:rPr lang="uk-UA" sz="3600" b="1" dirty="0" smtClean="0"/>
              <a:t>Конфуцій </a:t>
            </a:r>
            <a:endParaRPr lang="uk-UA" sz="4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Завдання методичного об'єднання на 2018 – 2019 навчальний рік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перехід на </a:t>
            </a:r>
            <a:r>
              <a:rPr lang="uk-UA" sz="2000" b="1" dirty="0" err="1" smtClean="0"/>
              <a:t>особистісно</a:t>
            </a:r>
            <a:r>
              <a:rPr lang="uk-UA" sz="2000" b="1" dirty="0" smtClean="0"/>
              <a:t> – орієнтований та </a:t>
            </a:r>
            <a:r>
              <a:rPr lang="uk-UA" sz="2000" b="1" dirty="0" err="1" smtClean="0"/>
              <a:t>діяльнісний</a:t>
            </a:r>
            <a:r>
              <a:rPr lang="uk-UA" sz="2000" b="1" dirty="0" smtClean="0"/>
              <a:t> підходи в організації роботи членів </a:t>
            </a:r>
            <a:r>
              <a:rPr lang="uk-UA" sz="2000" b="1" dirty="0" err="1" smtClean="0"/>
              <a:t>МО</a:t>
            </a:r>
            <a:r>
              <a:rPr lang="uk-UA" sz="20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створення умов для успішного впровадження освітнього стандарту на засадах </a:t>
            </a:r>
            <a:r>
              <a:rPr lang="uk-UA" sz="2000" b="1" dirty="0" err="1" smtClean="0"/>
              <a:t>компетентнісного</a:t>
            </a:r>
            <a:r>
              <a:rPr lang="uk-UA" sz="2000" b="1" dirty="0" smtClean="0"/>
              <a:t> підходу;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створення гуманного соціокультурного середовища для самовираження, </a:t>
            </a:r>
            <a:r>
              <a:rPr lang="uk-UA" sz="2000" b="1" dirty="0" err="1" smtClean="0"/>
              <a:t>самоактуалізації</a:t>
            </a:r>
            <a:r>
              <a:rPr lang="uk-UA" sz="2000" b="1" dirty="0" smtClean="0"/>
              <a:t>, самоствердження та самореалізації кожного вчителя, його повноцінного професійного розвитку й особистісного </a:t>
            </a:r>
            <a:r>
              <a:rPr lang="uk-UA" sz="2000" b="1" dirty="0" err="1" smtClean="0"/>
              <a:t>самовстановлення</a:t>
            </a:r>
            <a:r>
              <a:rPr lang="uk-UA" sz="20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задоволення особистісних освітніх потреб вчителів;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формування єдиного </a:t>
            </a:r>
            <a:r>
              <a:rPr lang="uk-UA" sz="2000" b="1" dirty="0" err="1" smtClean="0"/>
              <a:t>освітньо</a:t>
            </a:r>
            <a:r>
              <a:rPr lang="uk-UA" sz="2000" b="1" dirty="0" smtClean="0"/>
              <a:t> – методичного простору для професійного зростання педагогів</a:t>
            </a:r>
          </a:p>
          <a:p>
            <a:pPr>
              <a:buFont typeface="Wingdings" pitchFamily="2" charset="2"/>
              <a:buChar char="Ø"/>
            </a:pPr>
            <a:endParaRPr lang="uk-UA" sz="2000" b="1" dirty="0" smtClean="0"/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</a:rPr>
              <a:t>Організація самоосвітньої роботи вчителів</a:t>
            </a:r>
            <a:endParaRPr lang="ru-RU" sz="2800" i="1" dirty="0">
              <a:solidFill>
                <a:srgbClr val="C00000"/>
              </a:solidFill>
              <a:latin typeface="Consolas" pitchFamily="49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1428736"/>
            <a:ext cx="4686304" cy="4697427"/>
          </a:xfrm>
        </p:spPr>
        <p:txBody>
          <a:bodyPr>
            <a:normAutofit/>
          </a:bodyPr>
          <a:lstStyle/>
          <a:p>
            <a:pPr marL="176213" indent="177800">
              <a:buNone/>
            </a:pPr>
            <a:r>
              <a:rPr lang="uk-UA" sz="2400" b="1" dirty="0" smtClean="0"/>
              <a:t>       Самоосвіта педагога – це свідома робота над вдосконаленням своєї особистості як професіонала, адаптація своїх індивідуально – неповторних особливостей до вимог педагогічної діяльності, постійне підвищення професійної компетентності і безперервне удосконалення якостей своєї особистості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214555"/>
            <a:ext cx="3614734" cy="2857520"/>
          </a:xfrm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  <a:latin typeface="Palatino Linotype" pitchFamily="18" charset="0"/>
              </a:rPr>
              <a:t>Якщо ви маєте вогонь знання, дайте іншим запалити від нього світильники</a:t>
            </a:r>
          </a:p>
          <a:p>
            <a:r>
              <a:rPr lang="uk-UA" dirty="0" smtClean="0"/>
              <a:t>                       </a:t>
            </a:r>
          </a:p>
          <a:p>
            <a:r>
              <a:rPr lang="uk-UA" dirty="0" smtClean="0"/>
              <a:t>                        </a:t>
            </a:r>
            <a:r>
              <a:rPr lang="uk-UA" sz="2000" b="1" i="1" dirty="0" smtClean="0"/>
              <a:t>Томас </a:t>
            </a:r>
            <a:r>
              <a:rPr lang="uk-UA" sz="2000" b="1" i="1" dirty="0" err="1" smtClean="0"/>
              <a:t>Фуллер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858180" cy="521497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u="sng" dirty="0" smtClean="0">
                <a:solidFill>
                  <a:srgbClr val="C00000"/>
                </a:solidFill>
                <a:latin typeface="Consolas" pitchFamily="49" charset="0"/>
              </a:rPr>
              <a:t>Самоосвіта – це свідомий рух від</a:t>
            </a:r>
            <a:r>
              <a:rPr lang="en-US" sz="3600" b="1" u="sng" dirty="0" smtClean="0">
                <a:solidFill>
                  <a:srgbClr val="C00000"/>
                </a:solidFill>
                <a:latin typeface="Consolas" pitchFamily="49" charset="0"/>
              </a:rPr>
              <a:t> :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600" b="1" i="1" dirty="0" smtClean="0">
                <a:solidFill>
                  <a:srgbClr val="0070C0"/>
                </a:solidFill>
                <a:latin typeface="Palatino Linotype" pitchFamily="18" charset="0"/>
              </a:rPr>
              <a:t>Я – реального </a:t>
            </a:r>
            <a:r>
              <a:rPr lang="uk-UA" sz="2800" b="1" dirty="0" smtClean="0">
                <a:latin typeface="+mn-lt"/>
              </a:rPr>
              <a:t>(визначити свої сильні і слабкі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                                                    сторони)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600" b="1" i="1" dirty="0" smtClean="0">
                <a:solidFill>
                  <a:srgbClr val="0070C0"/>
                </a:solidFill>
                <a:latin typeface="Palatino Linotype" pitchFamily="18" charset="0"/>
              </a:rPr>
              <a:t>Я – ретроспективного </a:t>
            </a:r>
            <a:r>
              <a:rPr lang="uk-UA" sz="2800" b="1" dirty="0" smtClean="0">
                <a:latin typeface="+mn-lt"/>
              </a:rPr>
              <a:t>( яким я був у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                                                                          минулому)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600" b="1" u="sng" dirty="0" smtClean="0">
                <a:solidFill>
                  <a:srgbClr val="C00000"/>
                </a:solidFill>
                <a:latin typeface="Consolas" pitchFamily="49" charset="0"/>
              </a:rPr>
              <a:t>до</a:t>
            </a:r>
            <a:r>
              <a:rPr lang="en-US" sz="3600" b="1" u="sng" dirty="0" smtClean="0">
                <a:solidFill>
                  <a:srgbClr val="C00000"/>
                </a:solidFill>
                <a:latin typeface="Consolas" pitchFamily="49" charset="0"/>
              </a:rPr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3600" b="1" i="1" dirty="0" smtClean="0">
                <a:solidFill>
                  <a:srgbClr val="0070C0"/>
                </a:solidFill>
                <a:latin typeface="Palatino Linotype" pitchFamily="18" charset="0"/>
              </a:rPr>
              <a:t>Я – ідеального </a:t>
            </a:r>
            <a:r>
              <a:rPr lang="uk-UA" sz="2800" b="1" dirty="0" smtClean="0">
                <a:latin typeface="+mn-lt"/>
              </a:rPr>
              <a:t>(відповідність сучасним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                                                                             вимогам)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600" b="1" i="1" dirty="0" smtClean="0">
                <a:solidFill>
                  <a:srgbClr val="0070C0"/>
                </a:solidFill>
                <a:latin typeface="Palatino Linotype" pitchFamily="18" charset="0"/>
              </a:rPr>
              <a:t>Я – </a:t>
            </a:r>
            <a:r>
              <a:rPr lang="uk-UA" sz="3600" b="1" i="1" dirty="0" err="1" smtClean="0">
                <a:solidFill>
                  <a:srgbClr val="0070C0"/>
                </a:solidFill>
                <a:latin typeface="Palatino Linotype" pitchFamily="18" charset="0"/>
              </a:rPr>
              <a:t>рефлексійного</a:t>
            </a:r>
            <a:r>
              <a:rPr lang="uk-UA" sz="3600" b="1" i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uk-UA" sz="2800" b="1" dirty="0" smtClean="0">
                <a:latin typeface="+mn-lt"/>
              </a:rPr>
              <a:t>(самоусвідомлення свого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                                                           самовдосконалення )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Consolas" pitchFamily="49" charset="0"/>
              </a:rPr>
              <a:t>Завдання  самоосвітньої роботи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вивчати і впроваджувати нові педагогічні технології, форми, методи і прийоми навчання;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відвідувати уроки колег і брати участь в обміні досвідом;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періодично проводити самоаналіз власної професійної діяльності;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удосконалювати свої знання в галузі класичної і сучасної психології та педагогіки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систематично цікавитися подіями сучасного економічного, політичного і культурного життя;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/>
              <a:t>підвищувати рівень своєї ерудиції, правової та загальної культури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  <a:t/>
            </a:r>
            <a:b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</a:br>
            <a:r>
              <a:rPr lang="uk-UA" sz="3100" b="1" i="1" u="sng" dirty="0" smtClean="0">
                <a:solidFill>
                  <a:srgbClr val="C00000"/>
                </a:solidFill>
                <a:latin typeface="Consolas" pitchFamily="49" charset="0"/>
              </a:rPr>
              <a:t>Графік і тематика засідань методичного об’єднання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1" y="1357298"/>
          <a:ext cx="8001058" cy="4484617"/>
        </p:xfrm>
        <a:graphic>
          <a:graphicData uri="http://schemas.openxmlformats.org/drawingml/2006/table">
            <a:tbl>
              <a:tblPr/>
              <a:tblGrid>
                <a:gridCol w="641032"/>
                <a:gridCol w="4365444"/>
                <a:gridCol w="1079099"/>
                <a:gridCol w="1915483"/>
              </a:tblGrid>
              <a:tr h="3341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І засідання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072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Тема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: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Організація</a:t>
                      </a: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 роботи 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 на 2018 – 2019 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н.р</a:t>
                      </a: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.»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198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i="1" dirty="0" smtClean="0">
                          <a:latin typeface="Times New Roman"/>
                          <a:ea typeface="Calibri"/>
                        </a:rPr>
                        <a:t>Форма 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проведення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круглий стіл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800" b="1" i="1" dirty="0">
                          <a:latin typeface="Times New Roman"/>
                          <a:ea typeface="Calibri"/>
                        </a:rPr>
                        <a:t>№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Зміст роботи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Дата проведення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1.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Особливості організації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навчально-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 виховного процесу в початкових  класах загальноосвітніх навчальних закладів у 2018-2019 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н.р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.;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06.09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err="1">
                          <a:latin typeface="Times New Roman"/>
                          <a:ea typeface="Calibri"/>
                        </a:rPr>
                        <a:t>Незюлик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 Г.М.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err="1" smtClean="0">
                          <a:latin typeface="Times New Roman"/>
                          <a:ea typeface="Calibri"/>
                        </a:rPr>
                        <a:t>Незюлик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Г.М.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Члени </a:t>
                      </a:r>
                      <a:r>
                        <a:rPr lang="uk-UA" sz="1600" b="1" dirty="0" err="1">
                          <a:latin typeface="Times New Roman"/>
                          <a:ea typeface="Calibri"/>
                        </a:rPr>
                        <a:t>МО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2.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Обговорення плану  роботи </a:t>
                      </a:r>
                      <a:r>
                        <a:rPr lang="uk-UA" sz="1600" b="1" dirty="0" err="1">
                          <a:latin typeface="Times New Roman"/>
                          <a:ea typeface="Calibri"/>
                        </a:rPr>
                        <a:t>МО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 на 2018 – 2019 </a:t>
                      </a:r>
                      <a:r>
                        <a:rPr lang="uk-UA" sz="1600" b="1" dirty="0" err="1">
                          <a:latin typeface="Times New Roman"/>
                          <a:ea typeface="Calibri"/>
                        </a:rPr>
                        <a:t>н.р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>
                          <a:latin typeface="Times New Roman"/>
                          <a:ea typeface="Calibri"/>
                        </a:rPr>
                        <a:t>3.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Обговорення вербального оцінювання у 1 та 2 класах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3" marR="63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  <a:t/>
            </a:r>
            <a:br>
              <a:rPr lang="uk-UA" sz="3600" b="1" i="1" u="sng" dirty="0" smtClean="0">
                <a:solidFill>
                  <a:srgbClr val="C00000"/>
                </a:solidFill>
                <a:latin typeface="Consolas" pitchFamily="49" charset="0"/>
              </a:rPr>
            </a:br>
            <a:r>
              <a:rPr lang="uk-UA" sz="3100" b="1" i="1" u="sng" dirty="0" smtClean="0">
                <a:solidFill>
                  <a:srgbClr val="C00000"/>
                </a:solidFill>
                <a:latin typeface="Consolas" pitchFamily="49" charset="0"/>
              </a:rPr>
              <a:t>Графік і тематика засідань методичного об’єднання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8807" y="1428734"/>
          <a:ext cx="7363721" cy="4991417"/>
        </p:xfrm>
        <a:graphic>
          <a:graphicData uri="http://schemas.openxmlformats.org/drawingml/2006/table">
            <a:tbl>
              <a:tblPr/>
              <a:tblGrid>
                <a:gridCol w="151718"/>
                <a:gridCol w="3563814"/>
                <a:gridCol w="1153891"/>
                <a:gridCol w="1647569"/>
                <a:gridCol w="846729"/>
              </a:tblGrid>
              <a:tr h="25080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ІІ засідання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620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i="1" dirty="0">
                          <a:latin typeface="Arial"/>
                          <a:ea typeface="Calibri"/>
                        </a:rPr>
                        <a:t>Тема: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</a:t>
                      </a:r>
                      <a:r>
                        <a:rPr lang="uk-UA" sz="1600" b="1" i="1" dirty="0" err="1">
                          <a:latin typeface="Calibri"/>
                          <a:ea typeface="Calibri"/>
                          <a:cs typeface="Calibri"/>
                        </a:rPr>
                        <a:t>Використання</a:t>
                      </a:r>
                      <a:r>
                        <a:rPr lang="uk-UA" sz="1600" b="1" i="1" dirty="0">
                          <a:latin typeface="Calibri"/>
                          <a:ea typeface="Calibri"/>
                          <a:cs typeface="Calibri"/>
                        </a:rPr>
                        <a:t> інноваційних технологій на уроках у початкових класах.   Інтерактивні  методи у структурі уроку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”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284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Форма проведення: </a:t>
                      </a:r>
                      <a:r>
                        <a:rPr lang="uk-UA" sz="1400" b="1" i="1" dirty="0" err="1">
                          <a:latin typeface="Times New Roman"/>
                          <a:ea typeface="Calibri"/>
                        </a:rPr>
                        <a:t>семінар-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 практикум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1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п/</a:t>
                      </a:r>
                      <a:r>
                        <a:rPr lang="uk-UA" sz="1200" b="1" i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Зміст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роботи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Дата </a:t>
                      </a:r>
                      <a:r>
                        <a:rPr lang="uk-UA" sz="1200" b="1" i="1" dirty="0">
                          <a:latin typeface="Times New Roman"/>
                          <a:ea typeface="Calibri"/>
                        </a:rPr>
                        <a:t>проведення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200" b="1" i="1" dirty="0" smtClean="0">
                          <a:latin typeface="Times New Roman"/>
                          <a:ea typeface="Calibri"/>
                        </a:rPr>
                        <a:t>Примітки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 b="1">
                          <a:latin typeface="Times New Roman"/>
                          <a:ea typeface="Calibri"/>
                        </a:rPr>
                        <a:t>1.</a:t>
                      </a:r>
                      <a:endParaRPr lang="ru-RU" sz="13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 українська школа – новий зміст</a:t>
                      </a:r>
                      <a:endParaRPr lang="ru-RU" sz="14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(доповідь)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Грудень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 err="1" smtClean="0">
                          <a:latin typeface="Times New Roman"/>
                          <a:ea typeface="Calibri"/>
                        </a:rPr>
                        <a:t>Незюлик</a:t>
                      </a: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Г.М.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72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 b="1" dirty="0" smtClean="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uk-UA" sz="1300" b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Круглий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стіл «Використання інноваційних технологій на уроках у початкових класах</a:t>
                      </a: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. Інтерактивні 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методи у структурі уроку». 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Члени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МО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72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 b="1" dirty="0" smtClean="0"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uk-UA" sz="1300" b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Відвідування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уроку математики у 2 класі </a:t>
                      </a: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(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вчитель Скобель Х.В.)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 err="1" smtClean="0">
                          <a:latin typeface="Times New Roman"/>
                          <a:ea typeface="Calibri"/>
                        </a:rPr>
                        <a:t>Незюлик</a:t>
                      </a:r>
                      <a:r>
                        <a:rPr lang="uk-UA" sz="14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Г.М.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685</Words>
  <Application>Microsoft Office PowerPoint</Application>
  <PresentationFormat>Екран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Нижньолипицький НВК І – ІІ ступенів</vt:lpstr>
      <vt:lpstr>Проблема над якою працює методичне об’єднання</vt:lpstr>
      <vt:lpstr>Наше кредо </vt:lpstr>
      <vt:lpstr>Завдання методичного об'єднання на 2018 – 2019 навчальний рік </vt:lpstr>
      <vt:lpstr>Організація самоосвітньої роботи вчителів</vt:lpstr>
      <vt:lpstr>Самоосвіта – це свідомий рух від :   Я – реального (визначити свої сильні і слабкі                                                     сторони) Я – ретроспективного ( яким я був у                                                                            минулому) до:  Я – ідеального (відповідність сучасним                                                                               вимогам) Я – рефлексійного (самоусвідомлення свого                                                             самовдосконалення ) </vt:lpstr>
      <vt:lpstr>Завдання  самоосвітньої роботи</vt:lpstr>
      <vt:lpstr> Графік і тематика засідань методичного об’єднання </vt:lpstr>
      <vt:lpstr> Графік і тематика засідань методичного об’єднання </vt:lpstr>
      <vt:lpstr>Графік і тематика засідань методичного об’єднання</vt:lpstr>
      <vt:lpstr>Графік і тематика засідань методичного об’єднання</vt:lpstr>
      <vt:lpstr>Склад методичного об'єднання </vt:lpstr>
      <vt:lpstr>Склад методичного об'єднання </vt:lpstr>
      <vt:lpstr>Склад методичного об'єднання </vt:lpstr>
      <vt:lpstr>Склад методичного об'єднання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RePack by Diakov</cp:lastModifiedBy>
  <cp:revision>21</cp:revision>
  <dcterms:created xsi:type="dcterms:W3CDTF">2013-07-29T17:42:42Z</dcterms:created>
  <dcterms:modified xsi:type="dcterms:W3CDTF">2019-05-07T12:29:15Z</dcterms:modified>
</cp:coreProperties>
</file>