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223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Нижньолипицький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4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навчально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– </a:t>
            </a:r>
            <a:r>
              <a:rPr kumimoji="0" lang="ru-RU" sz="4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виховний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комплекс І – ІІ </a:t>
            </a:r>
            <a:r>
              <a:rPr kumimoji="0" lang="ru-RU" sz="4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ступенів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071810"/>
            <a:ext cx="5286412" cy="20717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Методичне об'єднання вчителів </a:t>
            </a:r>
            <a:r>
              <a:rPr lang="uk-UA" sz="4000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природничо</a:t>
            </a: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– математичного циклу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Графік і тематика засідань методичного об’єднання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571612"/>
          <a:ext cx="7929617" cy="4095609"/>
        </p:xfrm>
        <a:graphic>
          <a:graphicData uri="http://schemas.openxmlformats.org/drawingml/2006/table">
            <a:tbl>
              <a:tblPr/>
              <a:tblGrid>
                <a:gridCol w="522090"/>
                <a:gridCol w="3107967"/>
                <a:gridCol w="1406570"/>
                <a:gridCol w="1719824"/>
                <a:gridCol w="1173166"/>
              </a:tblGrid>
              <a:tr h="857256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>
                          <a:latin typeface="Bookman Old Style"/>
                          <a:ea typeface="Calibri"/>
                        </a:rPr>
                        <a:t>ІІІ засідання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01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8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Тема:</a:t>
                      </a:r>
                      <a:r>
                        <a:rPr lang="uk-UA" sz="18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“Розвиток</a:t>
                      </a:r>
                      <a:r>
                        <a:rPr lang="uk-UA" sz="18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індивідуальних та творчих здібностей учнів ”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146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i="1" dirty="0">
                          <a:latin typeface="Times New Roman"/>
                          <a:ea typeface="Calibri"/>
                        </a:rPr>
                        <a:t>Форма проведення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семінар-практикум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9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900" b="1" i="1">
                          <a:latin typeface="Times New Roman"/>
                          <a:ea typeface="Calibri"/>
                        </a:rPr>
                        <a:t>№ п/п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latin typeface="Times New Roman"/>
                          <a:ea typeface="Calibri"/>
                        </a:rPr>
                        <a:t>Зміст  роботи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latin typeface="Times New Roman"/>
                          <a:ea typeface="Calibri"/>
                        </a:rPr>
                        <a:t>Дата проведення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latin typeface="Times New Roman"/>
                          <a:ea typeface="Calibri"/>
                        </a:rPr>
                        <a:t>Відповідальний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latin typeface="Times New Roman"/>
                          <a:ea typeface="Calibri"/>
                        </a:rPr>
                        <a:t>Примітки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4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1.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Індивідуальна робота учнів на уроках фізики.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лютий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Климончук Г.В.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2.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Відкритий урок  з фізичної культури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Людкевич О.В.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400" b="1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3.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</a:rPr>
                        <a:t>Огляд новинок методичної літератури</a:t>
                      </a:r>
                      <a:endParaRPr lang="ru-RU" sz="1400" b="1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imes New Roman"/>
                          <a:ea typeface="Calibri"/>
                        </a:rPr>
                        <a:t>Лесіцький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 Р.М.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Графік і тематика засідань методичного об’єднання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5" y="1603526"/>
          <a:ext cx="7572429" cy="4236254"/>
        </p:xfrm>
        <a:graphic>
          <a:graphicData uri="http://schemas.openxmlformats.org/drawingml/2006/table">
            <a:tbl>
              <a:tblPr/>
              <a:tblGrid>
                <a:gridCol w="555761"/>
                <a:gridCol w="2712818"/>
                <a:gridCol w="1591764"/>
                <a:gridCol w="1766999"/>
                <a:gridCol w="945087"/>
              </a:tblGrid>
              <a:tr h="46815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latin typeface="Bookman Old Style"/>
                          <a:ea typeface="Calibri"/>
                        </a:rPr>
                        <a:t>І</a:t>
                      </a:r>
                      <a:r>
                        <a:rPr lang="en-US" sz="1600" b="1" dirty="0">
                          <a:latin typeface="Bookman Old Style"/>
                          <a:ea typeface="Calibri"/>
                        </a:rPr>
                        <a:t>V</a:t>
                      </a:r>
                      <a:r>
                        <a:rPr lang="uk-UA" sz="1600" b="1" dirty="0">
                          <a:latin typeface="Bookman Old Style"/>
                          <a:ea typeface="Calibri"/>
                        </a:rPr>
                        <a:t>  засідання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875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dirty="0">
                          <a:latin typeface="Arial"/>
                          <a:ea typeface="Calibri"/>
                        </a:rPr>
                        <a:t>Тема: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“Місце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 предметів природничо-математичного циклу в </a:t>
                      </a:r>
                      <a:r>
                        <a:rPr lang="uk-UA" sz="1600" b="1" i="1" dirty="0" smtClean="0">
                          <a:latin typeface="Arial"/>
                          <a:ea typeface="Calibri"/>
                        </a:rPr>
                        <a:t>системі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600" b="1" i="1" dirty="0" smtClean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latin typeface="Arial"/>
                          <a:ea typeface="Calibri"/>
                        </a:rPr>
                        <a:t> 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шкільної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освіти”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223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latin typeface="Times New Roman"/>
                          <a:ea typeface="Calibri"/>
                        </a:rPr>
                        <a:t>Форма </a:t>
                      </a:r>
                      <a:r>
                        <a:rPr lang="uk-UA" sz="1400" b="1" i="1" dirty="0">
                          <a:latin typeface="Times New Roman"/>
                          <a:ea typeface="Calibri"/>
                        </a:rPr>
                        <a:t>проведення: </a:t>
                      </a:r>
                      <a:r>
                        <a:rPr lang="uk-UA" sz="1400" i="1" dirty="0">
                          <a:latin typeface="Times New Roman"/>
                          <a:ea typeface="Calibri"/>
                        </a:rPr>
                        <a:t>методичний діалог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3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900" b="1" i="1">
                          <a:latin typeface="Times New Roman"/>
                          <a:ea typeface="Calibri"/>
                        </a:rPr>
                        <a:t>№ п/п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9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Зміст роботи</a:t>
                      </a:r>
                      <a:endParaRPr lang="ru-RU" sz="10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uk-UA" sz="900" b="1" i="1">
                          <a:latin typeface="Times New Roman"/>
                          <a:ea typeface="Calibri"/>
                        </a:rPr>
                        <a:t>Дата проведення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9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Відповідальний</a:t>
                      </a:r>
                      <a:endParaRPr lang="ru-RU" sz="10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9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Примітки</a:t>
                      </a:r>
                      <a:endParaRPr lang="ru-RU" sz="10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+mn-lt"/>
                          <a:ea typeface="Calibri"/>
                        </a:rPr>
                        <a:t>1.</a:t>
                      </a:r>
                      <a:endParaRPr lang="ru-RU" sz="1400" b="1" dirty="0">
                        <a:latin typeface="+mn-lt"/>
                        <a:ea typeface="Calibri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+mn-lt"/>
                          <a:ea typeface="Calibri"/>
                        </a:rPr>
                        <a:t>Роль предметів </a:t>
                      </a:r>
                      <a:r>
                        <a:rPr lang="uk-UA" sz="1400" b="1" dirty="0" err="1">
                          <a:latin typeface="+mn-lt"/>
                          <a:ea typeface="Calibri"/>
                        </a:rPr>
                        <a:t>природичо-математичного</a:t>
                      </a:r>
                      <a:r>
                        <a:rPr lang="uk-UA" sz="1400" b="1" dirty="0">
                          <a:latin typeface="+mn-lt"/>
                          <a:ea typeface="Calibri"/>
                        </a:rPr>
                        <a:t> циклу в становленні особистості учня.</a:t>
                      </a:r>
                      <a:endParaRPr lang="ru-RU" sz="1400" b="1" dirty="0">
                        <a:latin typeface="+mn-lt"/>
                        <a:ea typeface="Calibri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uk-UA" sz="1400" b="1" dirty="0"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uk-UA" sz="1400" b="1" dirty="0">
                          <a:latin typeface="+mn-lt"/>
                          <a:ea typeface="Calibri"/>
                        </a:rPr>
                        <a:t>квітень</a:t>
                      </a:r>
                      <a:endParaRPr lang="ru-RU" sz="1400" b="1" dirty="0">
                        <a:latin typeface="+mn-lt"/>
                        <a:ea typeface="Calibri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Климончук Г.В.</a:t>
                      </a:r>
                      <a:endParaRPr lang="ru-RU" sz="1400" b="1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endParaRPr lang="uk-UA" sz="1400" b="1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+mn-lt"/>
                          <a:ea typeface="Calibri"/>
                        </a:rPr>
                        <a:t>2.</a:t>
                      </a:r>
                      <a:endParaRPr lang="ru-RU" sz="1400" b="1">
                        <a:latin typeface="+mn-lt"/>
                        <a:ea typeface="Calibri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+mn-lt"/>
                          <a:ea typeface="Calibri"/>
                        </a:rPr>
                        <a:t>Проблеми самоосвіти вчителів.</a:t>
                      </a:r>
                      <a:endParaRPr lang="ru-RU" sz="1400" b="1" dirty="0">
                        <a:latin typeface="+mn-lt"/>
                        <a:ea typeface="Calibri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4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Лесіцький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Р.М.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endParaRPr lang="uk-UA" sz="1400" b="1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uk-UA" sz="1400" b="1"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+mn-lt"/>
                          <a:ea typeface="Calibri"/>
                        </a:rPr>
                        <a:t>3.</a:t>
                      </a:r>
                      <a:endParaRPr lang="ru-RU" sz="1400" b="1">
                        <a:latin typeface="+mn-lt"/>
                        <a:ea typeface="Calibri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+mn-lt"/>
                          <a:ea typeface="Calibri"/>
                        </a:rPr>
                        <a:t>Підготовка до ДПА</a:t>
                      </a:r>
                      <a:endParaRPr lang="ru-RU" sz="1400" b="1">
                        <a:latin typeface="+mn-lt"/>
                        <a:ea typeface="Calibri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Члени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МО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  <a:tab pos="449580" algn="l"/>
                        </a:tabLst>
                      </a:pPr>
                      <a:endParaRPr lang="uk-UA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36296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Вміння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знаходити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обдарованих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та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здібних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дітей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– талант;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3629600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   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вміння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їх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вирощувати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 –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мистецтво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3629600" algn="l"/>
              </a:tabLst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Але найважливішим є любов до дитини!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3629600" algn="l"/>
              </a:tabLst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50006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Constantia" pitchFamily="18" charset="0"/>
              </a:rPr>
              <a:t>Учитель не </a:t>
            </a:r>
            <a:r>
              <a:rPr lang="ru-RU" sz="3600" b="1" dirty="0" err="1" smtClean="0">
                <a:latin typeface="Constantia" pitchFamily="18" charset="0"/>
              </a:rPr>
              <a:t>може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працювати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наодинці</a:t>
            </a:r>
            <a:r>
              <a:rPr lang="ru-RU" sz="3600" b="1" dirty="0" smtClean="0">
                <a:latin typeface="Constantia" pitchFamily="18" charset="0"/>
              </a:rPr>
              <a:t>, а тому </a:t>
            </a:r>
            <a:r>
              <a:rPr lang="ru-RU" sz="3600" b="1" dirty="0" err="1" smtClean="0">
                <a:latin typeface="Constantia" pitchFamily="18" charset="0"/>
              </a:rPr>
              <a:t>він</a:t>
            </a:r>
            <a:r>
              <a:rPr lang="ru-RU" sz="3600" b="1" dirty="0" smtClean="0">
                <a:latin typeface="Constantia" pitchFamily="18" charset="0"/>
              </a:rPr>
              <a:t> повинен </a:t>
            </a:r>
            <a:r>
              <a:rPr lang="ru-RU" sz="3600" b="1" dirty="0" err="1" smtClean="0">
                <a:latin typeface="Constantia" pitchFamily="18" charset="0"/>
              </a:rPr>
              <a:t>піклуватися</a:t>
            </a:r>
            <a:r>
              <a:rPr lang="ru-RU" sz="3600" b="1" dirty="0" smtClean="0">
                <a:latin typeface="Constantia" pitchFamily="18" charset="0"/>
              </a:rPr>
              <a:t> про те, </a:t>
            </a:r>
            <a:r>
              <a:rPr lang="ru-RU" sz="3600" b="1" dirty="0" err="1" smtClean="0">
                <a:latin typeface="Constantia" pitchFamily="18" charset="0"/>
              </a:rPr>
              <a:t>щоб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учителі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школи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збиралися</a:t>
            </a:r>
            <a:r>
              <a:rPr lang="ru-RU" sz="3600" b="1" dirty="0" smtClean="0">
                <a:latin typeface="Constantia" pitchFamily="18" charset="0"/>
              </a:rPr>
              <a:t> разом </a:t>
            </a:r>
            <a:r>
              <a:rPr lang="ru-RU" sz="3600" b="1" dirty="0" err="1" smtClean="0">
                <a:latin typeface="Constantia" pitchFamily="18" charset="0"/>
              </a:rPr>
              <a:t>і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обговорювали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ті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завдання</a:t>
            </a:r>
            <a:r>
              <a:rPr lang="ru-RU" sz="3600" b="1" dirty="0" smtClean="0">
                <a:latin typeface="Constantia" pitchFamily="18" charset="0"/>
              </a:rPr>
              <a:t>, </a:t>
            </a:r>
            <a:r>
              <a:rPr lang="ru-RU" sz="3600" b="1" dirty="0" err="1" smtClean="0">
                <a:latin typeface="Constantia" pitchFamily="18" charset="0"/>
              </a:rPr>
              <a:t>які</a:t>
            </a:r>
            <a:r>
              <a:rPr lang="ru-RU" sz="3600" b="1" dirty="0" smtClean="0">
                <a:latin typeface="Constantia" pitchFamily="18" charset="0"/>
              </a:rPr>
              <a:t> вони </a:t>
            </a:r>
            <a:r>
              <a:rPr lang="ru-RU" sz="3600" b="1" dirty="0" err="1" smtClean="0">
                <a:latin typeface="Constantia" pitchFamily="18" charset="0"/>
              </a:rPr>
              <a:t>повинні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провадити</a:t>
            </a:r>
            <a:r>
              <a:rPr lang="ru-RU" sz="3600" b="1" dirty="0" smtClean="0">
                <a:latin typeface="Constantia" pitchFamily="18" charset="0"/>
              </a:rPr>
              <a:t> в </a:t>
            </a:r>
            <a:r>
              <a:rPr lang="ru-RU" sz="3600" b="1" dirty="0" err="1" smtClean="0">
                <a:latin typeface="Constantia" pitchFamily="18" charset="0"/>
              </a:rPr>
              <a:t>життя</a:t>
            </a:r>
            <a:r>
              <a:rPr lang="ru-RU" sz="3600" b="1" dirty="0" smtClean="0">
                <a:latin typeface="Constantia" pitchFamily="18" charset="0"/>
              </a:rPr>
              <a:t>, а </a:t>
            </a:r>
            <a:r>
              <a:rPr lang="ru-RU" sz="3600" b="1" dirty="0" err="1" smtClean="0">
                <a:latin typeface="Constantia" pitchFamily="18" charset="0"/>
              </a:rPr>
              <a:t>також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обговорювали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способи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виконання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цих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завдань</a:t>
            </a:r>
            <a:r>
              <a:rPr lang="ru-RU" sz="3600" b="1" dirty="0" smtClean="0">
                <a:latin typeface="Constantia" pitchFamily="18" charset="0"/>
              </a:rPr>
              <a:t>.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3600" b="1" dirty="0" smtClean="0">
                <a:latin typeface="Constantia" pitchFamily="18" charset="0"/>
              </a:rPr>
              <a:t>                              </a:t>
            </a:r>
            <a:r>
              <a:rPr lang="ru-RU" sz="3600" b="1" i="1" dirty="0" smtClean="0">
                <a:latin typeface="Constantia" pitchFamily="18" charset="0"/>
              </a:rPr>
              <a:t>С. Т. </a:t>
            </a:r>
            <a:r>
              <a:rPr lang="ru-RU" sz="3600" b="1" i="1" dirty="0" err="1" smtClean="0">
                <a:latin typeface="Constantia" pitchFamily="18" charset="0"/>
              </a:rPr>
              <a:t>Шацький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857256"/>
          </a:xfrm>
        </p:spPr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Науково – методична проблема школи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14287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    </a:t>
            </a:r>
            <a:r>
              <a:rPr lang="ru-RU" sz="3000" b="1" dirty="0" err="1" smtClean="0"/>
              <a:t>Формування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особистості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учня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розвиток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його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задатків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здібностей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обдарувань</a:t>
            </a:r>
            <a:r>
              <a:rPr lang="ru-RU" sz="3000" b="1" dirty="0" smtClean="0"/>
              <a:t> та </a:t>
            </a:r>
            <a:r>
              <a:rPr lang="ru-RU" sz="3000" b="1" dirty="0" err="1" smtClean="0"/>
              <a:t>наукового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світогляд</a:t>
            </a:r>
            <a:r>
              <a:rPr lang="ru-RU" sz="3000" b="1" i="1" dirty="0" err="1" smtClean="0"/>
              <a:t>у</a:t>
            </a: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214686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Проблема, над </a:t>
            </a:r>
            <a:r>
              <a:rPr lang="ru-RU" sz="2800" b="1" i="1" u="sng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якою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i="1" u="sng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працює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800" b="1" i="1" u="sng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методичне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i="1" u="sng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об’єднання</a:t>
            </a:r>
            <a:endParaRPr lang="ru-RU" sz="28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429132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err="1" smtClean="0"/>
              <a:t>Розвиток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пізнавальної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активності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творчих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здібностей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учнів</a:t>
            </a:r>
            <a:r>
              <a:rPr lang="ru-RU" sz="2800" b="1" dirty="0" smtClean="0"/>
              <a:t> шляхом </a:t>
            </a:r>
            <a:r>
              <a:rPr lang="ru-RU" sz="2800" b="1" dirty="0" err="1" smtClean="0"/>
              <a:t>впровадження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інтерактивних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технологій</a:t>
            </a:r>
            <a:r>
              <a:rPr lang="ru-RU" sz="2800" b="1" dirty="0" smtClean="0"/>
              <a:t> </a:t>
            </a:r>
            <a:endParaRPr lang="ru-RU" sz="2800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uk-UA" sz="31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1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100" b="1" i="1" u="sng" dirty="0" smtClean="0">
                <a:solidFill>
                  <a:schemeClr val="accent3">
                    <a:lumMod val="50000"/>
                  </a:schemeClr>
                </a:solidFill>
              </a:rPr>
              <a:t>Основні завдання методичного об’єднання</a:t>
            </a:r>
            <a:r>
              <a:rPr lang="uk-UA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14907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sz="4200" b="1" i="1" dirty="0" smtClean="0"/>
              <a:t>Підвищувати професійну кваліфікацію вчителів </a:t>
            </a:r>
            <a:r>
              <a:rPr lang="uk-UA" sz="4200" b="1" i="1" dirty="0" err="1" smtClean="0"/>
              <a:t>методоб’єднання</a:t>
            </a:r>
            <a:r>
              <a:rPr lang="uk-UA" sz="4200" b="1" i="1" dirty="0" smtClean="0"/>
              <a:t> шляхом семінарів, курсів підвищення кваліфікації, круглих столів</a:t>
            </a:r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 </a:t>
            </a:r>
            <a:r>
              <a:rPr lang="uk-UA" sz="4200" b="1" i="1" dirty="0" smtClean="0"/>
              <a:t>Вдосконалювати якість викладання предметів </a:t>
            </a:r>
            <a:r>
              <a:rPr lang="uk-UA" sz="4200" b="1" i="1" dirty="0" err="1" smtClean="0"/>
              <a:t>природничо</a:t>
            </a:r>
            <a:r>
              <a:rPr lang="uk-UA" sz="4200" b="1" i="1" dirty="0" smtClean="0"/>
              <a:t> – математичного циклу шляхом впровадження ІКТ.</a:t>
            </a:r>
            <a:endParaRPr lang="uk-UA" sz="4200" dirty="0" smtClean="0"/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 </a:t>
            </a:r>
            <a:r>
              <a:rPr lang="uk-UA" sz="4200" b="1" i="1" dirty="0" smtClean="0"/>
              <a:t>Розвивати пізнавальні інтереси, творчі та інтелектуальні здібності, практичні навички учнів.</a:t>
            </a:r>
            <a:endParaRPr lang="uk-UA" sz="4200" dirty="0" smtClean="0"/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 </a:t>
            </a:r>
            <a:r>
              <a:rPr lang="uk-UA" sz="4200" b="1" i="1" dirty="0" smtClean="0"/>
              <a:t>Поглиблювати знання з навчальних дисциплін, як учням так і вчителям працювати над питаннями самоосвіти.</a:t>
            </a:r>
            <a:endParaRPr lang="uk-UA" sz="4200" dirty="0" smtClean="0"/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 </a:t>
            </a:r>
            <a:r>
              <a:rPr lang="uk-UA" sz="4200" b="1" i="1" dirty="0" smtClean="0"/>
              <a:t>Продовжити систему проведення відкритих уроків.</a:t>
            </a:r>
            <a:endParaRPr lang="uk-UA" sz="4200" dirty="0" smtClean="0"/>
          </a:p>
          <a:p>
            <a:pPr>
              <a:buFont typeface="Wingdings" pitchFamily="2" charset="2"/>
              <a:buChar char="ü"/>
            </a:pPr>
            <a:r>
              <a:rPr lang="uk-UA" sz="4200" b="1" i="1" dirty="0" smtClean="0"/>
              <a:t>Працювати над поповненням </a:t>
            </a:r>
            <a:r>
              <a:rPr lang="uk-UA" sz="4200" b="1" i="1" dirty="0" err="1" smtClean="0"/>
              <a:t>навчально</a:t>
            </a:r>
            <a:r>
              <a:rPr lang="uk-UA" sz="4200" b="1" i="1" dirty="0" smtClean="0"/>
              <a:t> – методичного, матеріально – технічного, </a:t>
            </a:r>
            <a:r>
              <a:rPr lang="uk-UA" sz="4200" b="1" i="1" dirty="0" err="1" smtClean="0"/>
              <a:t>інформаційно</a:t>
            </a:r>
            <a:r>
              <a:rPr lang="uk-UA" sz="4200" b="1" i="1" dirty="0" smtClean="0"/>
              <a:t> – довідкового забезпечення кабінетів. </a:t>
            </a:r>
            <a:endParaRPr lang="uk-UA" sz="4200" dirty="0" smtClean="0"/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 </a:t>
            </a:r>
            <a:r>
              <a:rPr lang="uk-UA" sz="4200" b="1" i="1" dirty="0" smtClean="0"/>
              <a:t>Виявлення, узагальнення та розповсюдження досвіду творчо працюючих педагогів.</a:t>
            </a:r>
            <a:endParaRPr lang="uk-UA" sz="4200" dirty="0" smtClean="0"/>
          </a:p>
          <a:p>
            <a:pPr>
              <a:buFont typeface="Wingdings" pitchFamily="2" charset="2"/>
              <a:buChar char="ü"/>
            </a:pPr>
            <a:r>
              <a:rPr lang="uk-UA" sz="4200" b="1" i="1" dirty="0" smtClean="0"/>
              <a:t>Розробка навчальних, науково – методичних, дидактичних матеріалів.</a:t>
            </a:r>
            <a:endParaRPr lang="uk-UA" sz="4200" dirty="0" smtClean="0"/>
          </a:p>
          <a:p>
            <a:pPr>
              <a:buNone/>
            </a:pPr>
            <a:r>
              <a:rPr lang="uk-UA" dirty="0" smtClean="0"/>
              <a:t>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Склад методичного об’єднання</a:t>
            </a:r>
            <a:endParaRPr lang="ru-RU" sz="2800" dirty="0"/>
          </a:p>
        </p:txBody>
      </p:sp>
      <p:pic>
        <p:nvPicPr>
          <p:cNvPr id="7" name="Picture 2" descr="G:\Фото\47054524_342035666346231_498724585723448524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2857520" cy="355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4643446"/>
            <a:ext cx="71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b="1" i="1" u="sng" dirty="0" err="1" smtClean="0">
                <a:latin typeface="Cambria" pitchFamily="18" charset="0"/>
              </a:rPr>
              <a:t>Климончук</a:t>
            </a:r>
            <a:r>
              <a:rPr lang="uk-UA" b="1" i="1" u="sng" dirty="0" smtClean="0">
                <a:latin typeface="Cambria" pitchFamily="18" charset="0"/>
              </a:rPr>
              <a:t> Ганна Василівна</a:t>
            </a:r>
          </a:p>
          <a:p>
            <a:pPr algn="ctr">
              <a:buNone/>
            </a:pPr>
            <a:r>
              <a:rPr lang="uk-UA" b="1" dirty="0" smtClean="0"/>
              <a:t>– </a:t>
            </a:r>
            <a:r>
              <a:rPr lang="uk-UA" b="1" i="1" dirty="0" smtClean="0"/>
              <a:t>вчитель математики та фізики</a:t>
            </a:r>
            <a:endParaRPr lang="uk-UA" b="1" i="1" u="sng" dirty="0" smtClean="0"/>
          </a:p>
          <a:p>
            <a:pPr algn="ctr">
              <a:buNone/>
            </a:pPr>
            <a:r>
              <a:rPr lang="uk-UA" b="1" u="sng" dirty="0" smtClean="0"/>
              <a:t>Стаж роботи </a:t>
            </a:r>
            <a:r>
              <a:rPr lang="uk-UA" b="1" dirty="0" smtClean="0"/>
              <a:t>-  </a:t>
            </a:r>
            <a:r>
              <a:rPr lang="uk-UA" b="1" i="1" dirty="0" smtClean="0"/>
              <a:t>36 років,  </a:t>
            </a:r>
            <a:r>
              <a:rPr lang="uk-UA" b="1" u="sng" dirty="0" smtClean="0"/>
              <a:t>Освіта</a:t>
            </a:r>
            <a:r>
              <a:rPr lang="uk-UA" b="1" dirty="0" smtClean="0"/>
              <a:t> – </a:t>
            </a:r>
            <a:r>
              <a:rPr lang="uk-UA" b="1" i="1" dirty="0" smtClean="0"/>
              <a:t>вища </a:t>
            </a:r>
          </a:p>
          <a:p>
            <a:r>
              <a:rPr lang="uk-UA" b="1" u="sng" dirty="0" smtClean="0"/>
              <a:t>Проблемне питання </a:t>
            </a:r>
            <a:r>
              <a:rPr lang="uk-UA" b="1" dirty="0" smtClean="0"/>
              <a:t>– “</a:t>
            </a:r>
            <a:r>
              <a:rPr lang="ru-RU" b="1" i="1" dirty="0" err="1" smtClean="0"/>
              <a:t>Розвиток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пізнавальної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учнів</a:t>
            </a:r>
            <a:r>
              <a:rPr lang="ru-RU" b="1" i="1" dirty="0" smtClean="0"/>
              <a:t> на уроках </a:t>
            </a:r>
            <a:r>
              <a:rPr lang="ru-RU" b="1" i="1" dirty="0" err="1" smtClean="0"/>
              <a:t>фізики</a:t>
            </a:r>
            <a:r>
              <a:rPr lang="ru-RU" b="1" i="1" dirty="0" smtClean="0"/>
              <a:t> та математики”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algn="ctr">
              <a:buNone/>
            </a:pPr>
            <a:endParaRPr lang="uk-UA" b="1" i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Склад методичного об’єднання</a:t>
            </a:r>
            <a:endParaRPr lang="ru-RU" sz="28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2294983" cy="268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4000504"/>
            <a:ext cx="392909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b="1" i="1" u="sng" dirty="0" smtClean="0">
                <a:latin typeface="Cambria" pitchFamily="18" charset="0"/>
              </a:rPr>
              <a:t>Лісова Ольга Ігорівна</a:t>
            </a:r>
          </a:p>
          <a:p>
            <a:pPr algn="ctr">
              <a:buNone/>
            </a:pPr>
            <a:r>
              <a:rPr lang="uk-UA" b="1" dirty="0" smtClean="0"/>
              <a:t>– </a:t>
            </a:r>
            <a:r>
              <a:rPr lang="uk-UA" b="1" i="1" dirty="0" smtClean="0"/>
              <a:t>вчитель хімії та біології</a:t>
            </a:r>
          </a:p>
          <a:p>
            <a:pPr>
              <a:buNone/>
            </a:pPr>
            <a:r>
              <a:rPr lang="uk-UA" sz="1600" b="1" u="sng" dirty="0" smtClean="0"/>
              <a:t>Стаж роботи </a:t>
            </a:r>
            <a:r>
              <a:rPr lang="uk-UA" sz="1600" b="1" dirty="0" smtClean="0"/>
              <a:t>-  </a:t>
            </a:r>
            <a:r>
              <a:rPr lang="uk-UA" sz="1600" b="1" i="1" dirty="0" smtClean="0"/>
              <a:t>10 років</a:t>
            </a:r>
          </a:p>
          <a:p>
            <a:pPr>
              <a:buNone/>
            </a:pPr>
            <a:r>
              <a:rPr lang="uk-UA" sz="1600" b="1" u="sng" dirty="0" smtClean="0"/>
              <a:t>Освіта</a:t>
            </a:r>
            <a:r>
              <a:rPr lang="uk-UA" sz="1600" b="1" dirty="0" smtClean="0"/>
              <a:t> – </a:t>
            </a:r>
            <a:r>
              <a:rPr lang="uk-UA" sz="1600" b="1" i="1" dirty="0" smtClean="0"/>
              <a:t>вища </a:t>
            </a:r>
          </a:p>
          <a:p>
            <a:pPr algn="ctr"/>
            <a:r>
              <a:rPr lang="uk-UA" sz="1600" b="1" u="sng" dirty="0" smtClean="0"/>
              <a:t>Проблемне питання </a:t>
            </a:r>
            <a:r>
              <a:rPr lang="uk-UA" sz="1600" b="1" dirty="0" smtClean="0"/>
              <a:t>– </a:t>
            </a:r>
            <a:r>
              <a:rPr lang="uk-UA" sz="1600" b="1" dirty="0" err="1" smtClean="0"/>
              <a:t>“</a:t>
            </a:r>
            <a:r>
              <a:rPr lang="uk-UA" sz="1600" b="1" i="1" dirty="0" err="1" smtClean="0"/>
              <a:t>Формування</a:t>
            </a:r>
            <a:r>
              <a:rPr lang="uk-UA" sz="1600" b="1" i="1" dirty="0" smtClean="0"/>
              <a:t> екологічної свідомості учнів шляхом активізації пізнавальної </a:t>
            </a:r>
            <a:r>
              <a:rPr lang="uk-UA" sz="1600" b="1" i="1" dirty="0" err="1" smtClean="0"/>
              <a:t>діяльності”</a:t>
            </a:r>
            <a:r>
              <a:rPr lang="uk-UA" sz="1600" b="1" i="1" dirty="0" smtClean="0"/>
              <a:t>                </a:t>
            </a:r>
            <a:endParaRPr lang="uk-UA" sz="1600" dirty="0" smtClean="0"/>
          </a:p>
          <a:p>
            <a:pPr algn="ctr">
              <a:buNone/>
            </a:pPr>
            <a:endParaRPr lang="uk-UA" b="1" i="1" dirty="0" smtClean="0"/>
          </a:p>
        </p:txBody>
      </p:sp>
      <p:pic>
        <p:nvPicPr>
          <p:cNvPr id="11" name="Picture 2" descr="G:\Фото\Lenovo_A1000_IMG_20160507_171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1428736"/>
            <a:ext cx="3071553" cy="230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8"/>
          <p:cNvSpPr txBox="1">
            <a:spLocks/>
          </p:cNvSpPr>
          <p:nvPr/>
        </p:nvSpPr>
        <p:spPr>
          <a:xfrm>
            <a:off x="4429124" y="4000504"/>
            <a:ext cx="4352956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Лесіцький</a:t>
            </a:r>
            <a:r>
              <a:rPr kumimoji="0" lang="uk-UA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Роман  Миколайович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вчитель трудового навчання, інформатики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роботи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років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Освіта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вища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Проблемне питання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“</a:t>
            </a:r>
            <a:r>
              <a:rPr lang="uk-UA" sz="1600" b="1" i="1" dirty="0" smtClean="0"/>
              <a:t>Формування трудових умінь і навичок, професійної майстерності учня через індивідуальне навчання та позакласну роботу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Склад методичного об’єднання</a:t>
            </a:r>
            <a:endParaRPr lang="ru-RU" sz="2800" dirty="0"/>
          </a:p>
        </p:txBody>
      </p:sp>
      <p:pic>
        <p:nvPicPr>
          <p:cNvPr id="5" name="Picture 2" descr="C:\Users\User\Downloads\47463947_312780489327042_69298696455035289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1920240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71472" y="4000504"/>
            <a:ext cx="4000528" cy="2411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9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Людкевич Олександра Вікторівна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uk-UA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вчитель фізичної культури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роботи </a:t>
            </a:r>
            <a:r>
              <a:rPr kumimoji="0" lang="uk-U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uk-UA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 років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Категорія </a:t>
            </a:r>
            <a:r>
              <a:rPr kumimoji="0" lang="uk-U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вища </a:t>
            </a:r>
            <a:endParaRPr kumimoji="0" lang="uk-UA" sz="17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uk-UA" sz="1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Проблемне питання </a:t>
            </a:r>
            <a:r>
              <a:rPr kumimoji="0" lang="uk-UA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uk-UA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1700" b="1" dirty="0" smtClean="0"/>
              <a:t>“</a:t>
            </a:r>
            <a:r>
              <a:rPr lang="ru-RU" sz="1700" b="1" i="1" dirty="0" err="1" smtClean="0"/>
              <a:t>Формування</a:t>
            </a:r>
            <a:r>
              <a:rPr lang="ru-RU" sz="1700" b="1" i="1" dirty="0" smtClean="0"/>
              <a:t> в </a:t>
            </a:r>
            <a:r>
              <a:rPr lang="ru-RU" sz="1700" b="1" i="1" dirty="0" err="1" smtClean="0"/>
              <a:t>учнів</a:t>
            </a:r>
            <a:r>
              <a:rPr lang="ru-RU" sz="1700" b="1" i="1" dirty="0" smtClean="0"/>
              <a:t> здорового способу </a:t>
            </a:r>
            <a:r>
              <a:rPr lang="ru-RU" sz="1700" b="1" i="1" dirty="0" err="1" smtClean="0"/>
              <a:t>життя</a:t>
            </a:r>
            <a:r>
              <a:rPr lang="ru-RU" sz="1700" b="1" i="1" dirty="0" smtClean="0"/>
              <a:t> на уроках </a:t>
            </a:r>
            <a:r>
              <a:rPr lang="ru-RU" sz="1700" b="1" i="1" dirty="0" err="1" smtClean="0"/>
              <a:t>фізичної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культури</a:t>
            </a:r>
            <a:r>
              <a:rPr lang="uk-UA" sz="1700" b="1" i="1" dirty="0" smtClean="0"/>
              <a:t> ”</a:t>
            </a:r>
            <a:endParaRPr lang="uk-UA" sz="1700" dirty="0" smtClean="0"/>
          </a:p>
          <a:p>
            <a:r>
              <a:rPr lang="ru-RU" sz="2000" b="1" i="1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pPr marL="342900" lvl="0" indent="-342900" algn="ctr">
              <a:spcBef>
                <a:spcPct val="20000"/>
              </a:spcBef>
            </a:pPr>
            <a:endParaRPr kumimoji="0" lang="uk-UA" sz="19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2129476" cy="254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6314" y="4000504"/>
            <a:ext cx="3500430" cy="2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</a:rPr>
              <a:t>Вічистий Олег Васильович 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1600" b="1" dirty="0" smtClean="0"/>
              <a:t>– </a:t>
            </a:r>
            <a:r>
              <a:rPr lang="uk-UA" sz="1600" b="1" i="1" dirty="0" smtClean="0"/>
              <a:t>вчитель географії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1600" b="1" u="sng" dirty="0" smtClean="0"/>
              <a:t>Стаж роботи </a:t>
            </a:r>
            <a:r>
              <a:rPr lang="uk-UA" sz="1600" b="1" dirty="0" smtClean="0"/>
              <a:t>-  </a:t>
            </a:r>
            <a:r>
              <a:rPr lang="uk-UA" sz="1600" b="1" i="1" dirty="0" smtClean="0"/>
              <a:t>34  роки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1600" b="1" u="sng" dirty="0" smtClean="0"/>
              <a:t>Категорія </a:t>
            </a:r>
            <a:r>
              <a:rPr lang="uk-UA" sz="1600" b="1" dirty="0" smtClean="0"/>
              <a:t> – вища </a:t>
            </a:r>
            <a:endParaRPr lang="uk-UA" sz="1600" b="1" u="sng" dirty="0" smtClean="0"/>
          </a:p>
          <a:p>
            <a:r>
              <a:rPr lang="uk-UA" sz="1600" b="1" u="sng" dirty="0" smtClean="0"/>
              <a:t>Проблемне питання </a:t>
            </a:r>
            <a:r>
              <a:rPr lang="uk-UA" sz="1600" b="1" dirty="0" err="1" smtClean="0"/>
              <a:t>–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“Розвиток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пізнавальної активності та творчих здібностей учнів. Екологічне виховання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учнів”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131910"/>
          </a:xfrm>
        </p:spPr>
        <p:txBody>
          <a:bodyPr>
            <a:no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Графік і тематика засідань методичного об’єднання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428736"/>
          <a:ext cx="7572427" cy="5101028"/>
        </p:xfrm>
        <a:graphic>
          <a:graphicData uri="http://schemas.openxmlformats.org/drawingml/2006/table">
            <a:tbl>
              <a:tblPr/>
              <a:tblGrid>
                <a:gridCol w="550801"/>
                <a:gridCol w="4378421"/>
                <a:gridCol w="1143008"/>
                <a:gridCol w="1357322"/>
                <a:gridCol w="142875"/>
              </a:tblGrid>
              <a:tr h="6467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endParaRPr lang="uk-UA" sz="1600" b="1" dirty="0" smtClean="0">
                        <a:solidFill>
                          <a:srgbClr val="000000"/>
                        </a:solidFill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І 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засідання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301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i="1" dirty="0" smtClean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i="1" dirty="0" smtClean="0">
                          <a:latin typeface="Arial"/>
                          <a:ea typeface="Calibri"/>
                        </a:rPr>
                        <a:t>Тема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: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“Організація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 роботи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МО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 на 2018 – 2019н.р</a:t>
                      </a:r>
                      <a:r>
                        <a:rPr lang="uk-UA" sz="1600" b="1" i="1" dirty="0" smtClean="0">
                          <a:latin typeface="Arial"/>
                          <a:ea typeface="Calibri"/>
                        </a:rPr>
                        <a:t>.»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93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4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i="1" dirty="0" smtClean="0">
                          <a:latin typeface="Times New Roman"/>
                          <a:ea typeface="Calibri"/>
                        </a:rPr>
                        <a:t>Форма </a:t>
                      </a:r>
                      <a:r>
                        <a:rPr lang="uk-UA" sz="1400" b="1" i="1" dirty="0">
                          <a:latin typeface="Times New Roman"/>
                          <a:ea typeface="Calibri"/>
                        </a:rPr>
                        <a:t>проведення</a:t>
                      </a:r>
                      <a:r>
                        <a:rPr lang="uk-UA" sz="1400" dirty="0"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uk-UA" sz="1400" i="1" dirty="0">
                          <a:latin typeface="Times New Roman"/>
                          <a:ea typeface="Calibri"/>
                        </a:rPr>
                        <a:t>круглий стіл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0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 smtClean="0">
                          <a:latin typeface="Times New Roman"/>
                          <a:ea typeface="Calibri"/>
                        </a:rPr>
                        <a:t>№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 smtClean="0">
                          <a:latin typeface="Times New Roman"/>
                          <a:ea typeface="Calibri"/>
                        </a:rPr>
                        <a:t>Зміст </a:t>
                      </a:r>
                      <a:r>
                        <a:rPr lang="uk-UA" sz="1100" b="1" i="1" dirty="0">
                          <a:latin typeface="Times New Roman"/>
                          <a:ea typeface="Calibri"/>
                        </a:rPr>
                        <a:t>роботи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 smtClean="0">
                          <a:latin typeface="Times New Roman"/>
                          <a:ea typeface="Calibri"/>
                        </a:rPr>
                        <a:t>Дата </a:t>
                      </a:r>
                      <a:r>
                        <a:rPr lang="uk-UA" sz="1100" b="1" i="1" dirty="0">
                          <a:latin typeface="Times New Roman"/>
                          <a:ea typeface="Calibri"/>
                        </a:rPr>
                        <a:t>проведення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 b="1" i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 smtClean="0">
                          <a:latin typeface="Times New Roman"/>
                          <a:ea typeface="Calibri"/>
                        </a:rPr>
                        <a:t>Відповідальний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>
                          <a:latin typeface="Times New Roman"/>
                          <a:ea typeface="Calibri"/>
                        </a:rPr>
                        <a:t>1.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Методичні рекомендації щодо вивчення предметів 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</a:rPr>
                        <a:t>природничо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 – математичного циклу в 2018 – 2019н.р. (зміни до навчальних програм). Опрацювання  календарно – тематичних планів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</a:rPr>
                        <a:t>05.09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  <a:tabLst>
                          <a:tab pos="2438400" algn="l"/>
                        </a:tabLst>
                      </a:pPr>
                      <a:r>
                        <a:rPr lang="uk-UA" sz="1100" b="1" dirty="0" err="1">
                          <a:latin typeface="Times New Roman"/>
                          <a:ea typeface="Calibri"/>
                        </a:rPr>
                        <a:t>Климончук</a:t>
                      </a:r>
                      <a:r>
                        <a:rPr lang="uk-UA" sz="1100" b="1" dirty="0">
                          <a:latin typeface="Times New Roman"/>
                          <a:ea typeface="Calibri"/>
                        </a:rPr>
                        <a:t> Г.В.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>
                          <a:latin typeface="Times New Roman"/>
                          <a:ea typeface="Calibri"/>
                        </a:rPr>
                        <a:t>2.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Обговорення плану  роботи 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</a:rPr>
                        <a:t>МО</a:t>
                      </a: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 на 2018 – 2019н.р.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42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1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>
                          <a:latin typeface="Times New Roman"/>
                          <a:ea typeface="Calibri"/>
                        </a:rPr>
                        <a:t>3.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Про організацію підготовки учнів до участі у І та ІІ етапах Всеукраїнських учнівських олімпіад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3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</a:rPr>
                        <a:t>4.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</a:rPr>
                        <a:t>Огляд новин методичної літератури.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51615" marR="51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Графік і тематика засідань методичного об’єднання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643050"/>
          <a:ext cx="7715304" cy="4693195"/>
        </p:xfrm>
        <a:graphic>
          <a:graphicData uri="http://schemas.openxmlformats.org/drawingml/2006/table">
            <a:tbl>
              <a:tblPr/>
              <a:tblGrid>
                <a:gridCol w="503301"/>
                <a:gridCol w="3563814"/>
                <a:gridCol w="1153891"/>
                <a:gridCol w="1647569"/>
                <a:gridCol w="846729"/>
              </a:tblGrid>
              <a:tr h="27126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0" algn="l"/>
                        </a:tabLs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ІІ засідання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015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i="1" dirty="0">
                          <a:latin typeface="Arial"/>
                          <a:ea typeface="Calibri"/>
                        </a:rPr>
                        <a:t>Тема: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“Підвищення</a:t>
                      </a:r>
                      <a:r>
                        <a:rPr lang="uk-UA" sz="1600" b="1" i="1" dirty="0">
                          <a:latin typeface="Arial"/>
                          <a:ea typeface="Calibri"/>
                        </a:rPr>
                        <a:t> якості шкільної природничо-математичної </a:t>
                      </a:r>
                      <a:r>
                        <a:rPr lang="uk-UA" sz="1600" b="1" i="1" dirty="0" err="1">
                          <a:latin typeface="Arial"/>
                          <a:ea typeface="Calibri"/>
                        </a:rPr>
                        <a:t>освіти”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847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</a:rPr>
                        <a:t>Форма 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проведення: </a:t>
                      </a:r>
                      <a:r>
                        <a:rPr lang="uk-UA" sz="1600" i="1" dirty="0" err="1">
                          <a:latin typeface="Times New Roman"/>
                          <a:ea typeface="Calibri"/>
                        </a:rPr>
                        <a:t>семінар-</a:t>
                      </a: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600" i="1" dirty="0" smtClean="0">
                          <a:latin typeface="Times New Roman"/>
                          <a:ea typeface="Calibri"/>
                        </a:rPr>
                        <a:t>практикум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>
                          <a:latin typeface="Times New Roman"/>
                          <a:ea typeface="Calibri"/>
                        </a:rPr>
                        <a:t>№ п/</a:t>
                      </a:r>
                      <a:r>
                        <a:rPr lang="uk-UA" sz="1100" b="1" i="1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>
                          <a:latin typeface="Times New Roman"/>
                          <a:ea typeface="Calibri"/>
                        </a:rPr>
                        <a:t>Зміст роботи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>
                          <a:latin typeface="Times New Roman"/>
                          <a:ea typeface="Calibri"/>
                        </a:rPr>
                        <a:t>Дата проведення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>
                          <a:latin typeface="Times New Roman"/>
                          <a:ea typeface="Calibri"/>
                        </a:rPr>
                        <a:t>Відповідальний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100" b="1" i="1" dirty="0">
                          <a:latin typeface="Times New Roman"/>
                          <a:ea typeface="Calibri"/>
                        </a:rPr>
                        <a:t>Примітки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7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300" b="1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 b="1" dirty="0" smtClean="0"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uk-UA" sz="1300" b="1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</a:rPr>
                        <a:t>Дослідницька 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робота учнів на уроках біології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Грудень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</a:rPr>
                        <a:t>Лісова 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О.І.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7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3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3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uk-UA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uk-UA" sz="16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Відкритий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 біології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</a:rPr>
                        <a:t>Лісова </a:t>
                      </a: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О.І.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2438400" algn="l"/>
                        </a:tabLs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63159" marR="63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523</Words>
  <Application>Microsoft Office PowerPoint</Application>
  <PresentationFormat>Экран (4:3)</PresentationFormat>
  <Paragraphs>159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  Учитель не може працювати наодинці, а тому він повинен піклуватися про те, щоб учителі школи збиралися разом і обговорювали ті завдання, які вони повинні провадити в життя, а також обговорювали способи виконання цих завдань.                               С. Т. Шацький     </vt:lpstr>
      <vt:lpstr>Науково – методична проблема школи</vt:lpstr>
      <vt:lpstr> Основні завдання методичного об’єднання  </vt:lpstr>
      <vt:lpstr>Склад методичного об’єднання</vt:lpstr>
      <vt:lpstr>Склад методичного об’єднання</vt:lpstr>
      <vt:lpstr>Склад методичного об’єднання</vt:lpstr>
      <vt:lpstr> Графік і тематика засідань методичного об’єднання </vt:lpstr>
      <vt:lpstr>Графік і тематика засідань методичного об’єднання</vt:lpstr>
      <vt:lpstr>Графік і тематика засідань методичного об’єднання</vt:lpstr>
      <vt:lpstr>Графік і тематика засідань методичного об’єднання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teacher</cp:lastModifiedBy>
  <cp:revision>16</cp:revision>
  <dcterms:created xsi:type="dcterms:W3CDTF">2013-08-18T05:10:05Z</dcterms:created>
  <dcterms:modified xsi:type="dcterms:W3CDTF">2019-04-12T07:06:01Z</dcterms:modified>
</cp:coreProperties>
</file>