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31C28C-3A58-4B8A-8838-D11F26150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56287C0-1685-4D40-9438-8926C7C2DB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610B67-2EC0-42EB-B48A-5246B770B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4BD5-CA01-4C93-A332-8F062022B3B2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DE6BE1-FA84-4C57-908F-EFFDAE598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A0762A-0A44-4BFD-98E2-FF7F3AE5C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2A6A-534C-4DC8-91BA-FC4C2FA56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45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D5E81F-D9D5-40F4-97AD-D0E94806C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D2D8FBA-D689-4C85-B4B9-D3C37BBEEE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58BD55-9191-4544-A582-3DB7F370C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4BD5-CA01-4C93-A332-8F062022B3B2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F10F5A-4F89-476B-8654-73072D182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3643A8-E261-4F6B-87F9-A409BED4B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2A6A-534C-4DC8-91BA-FC4C2FA56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361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F5DBFCA-F770-478E-8DA5-5ACAC0E844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60D2185-9CBA-4DC2-9ACD-671D4B5BA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A390F9-97CC-4516-917A-935F42BCB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4BD5-CA01-4C93-A332-8F062022B3B2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A60903-3E85-434B-A766-5A71CC762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0F592E-9EA5-40C8-A818-7ED66E2DC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2A6A-534C-4DC8-91BA-FC4C2FA56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588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39E343-DC94-49F9-B68F-A64FC1689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05D935-ADDF-46CC-91D0-66A937D71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FD9885-4D6B-46FC-9788-91D3C996E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4BD5-CA01-4C93-A332-8F062022B3B2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A4BFBC-0D32-4B10-8FA2-3AE2075B6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56D452-3D32-47FE-866A-745807740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2A6A-534C-4DC8-91BA-FC4C2FA56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115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731CE6-5FD2-4BA3-B9C9-A69B3DDAD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E873BF-A853-4838-AAC7-FDCBE0F8B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5B8A57-62B1-4B57-875F-DCF2D2246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4BD5-CA01-4C93-A332-8F062022B3B2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C20FB1-FCC5-4E9C-A14B-9BBF10FA8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6BE126-EC01-4724-8B93-5AF217199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2A6A-534C-4DC8-91BA-FC4C2FA56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232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4DB61A-5B81-4F7E-A9F7-2A3DF28FB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462F2B-24C6-403C-A65F-B50AE161A7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C9AF79D-EAB4-47FB-9CEF-CD56F74E7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3EC3F06-9FB9-45A9-A21D-54E2F2B68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4BD5-CA01-4C93-A332-8F062022B3B2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483989D-D644-4FC6-990B-CE6F319B9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4A5FA0-2A2D-47CE-AF58-3B9D53D60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2A6A-534C-4DC8-91BA-FC4C2FA56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997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2A07F7-C84D-4FC4-B78F-FC0B59BA5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6BCA0EE-647B-40AC-BD8F-87D759E90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07637C5-47B4-4065-8A1E-D8295E209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B040299-CF44-4246-8FD2-52219E5D53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FFEBAC4-C781-4BC6-ACDC-23AE4D4C70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7AAC307-855D-47BF-9770-F7DFF0111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4BD5-CA01-4C93-A332-8F062022B3B2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D568F82-202F-4AED-892D-BCE8FDA24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A557DB5-ED69-47C2-A5C5-B81B88583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2A6A-534C-4DC8-91BA-FC4C2FA56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01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F70E9B-DBBD-4CE9-84C6-F9F775D9A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0DE8889-4DCF-4D82-AFED-D6E090556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4BD5-CA01-4C93-A332-8F062022B3B2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E4A22A5-9680-4B9F-9027-910C92661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A0DA053-CA6A-40C7-BADE-8F5DDF7AD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2A6A-534C-4DC8-91BA-FC4C2FA56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96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56486CA-AA82-4205-B7A4-FEC4DFC7B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4BD5-CA01-4C93-A332-8F062022B3B2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1D8AE8B-35D2-4783-8F8F-760FB9E14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2F9AC7D-53EB-41E4-BFAF-F186A769A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2A6A-534C-4DC8-91BA-FC4C2FA56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88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410C15-05DD-4A16-BD08-DEADFBAF8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B8FD33-A3F8-4B17-B1E0-3949693EF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F1B315-3C8C-4D86-BFF6-3FE1A3DF2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E91C6B-7507-43BB-85A9-6B2502244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4BD5-CA01-4C93-A332-8F062022B3B2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98C40DC-4057-4B54-BA59-239A3BB88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806539-C15A-41E9-A8BD-5386CE4B5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2A6A-534C-4DC8-91BA-FC4C2FA56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145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DFD53A-7F18-4E50-B811-07405E1E4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787D1FD-5D63-46EE-AC53-C9754EBC84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70D5617-2DC2-4F70-9977-D37B10F3E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2AD8D6-6756-4DC2-B77B-D58314B20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4BD5-CA01-4C93-A332-8F062022B3B2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EF844DE-BBFA-4D6B-98AA-51304555E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8094CF-AB5A-4C30-894A-503EFB3E6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2A6A-534C-4DC8-91BA-FC4C2FA56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877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B9FFB7-6E6A-4A6F-973C-82BD5FBEE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054E1F-2770-4BB5-888C-BFD704BCF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E4CEC4-3818-44DD-85BF-EC488D0D53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64BD5-CA01-4C93-A332-8F062022B3B2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09F9E3-7A49-4B42-8F92-91C18B31BE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1DB380-8023-4A14-B4E9-3DD09E900E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C2A6A-534C-4DC8-91BA-FC4C2FA56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75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344491B-7772-45F8-A857-05A85EA3DA6B}"/>
              </a:ext>
            </a:extLst>
          </p:cNvPr>
          <p:cNvSpPr/>
          <p:nvPr/>
        </p:nvSpPr>
        <p:spPr>
          <a:xfrm>
            <a:off x="2473235" y="328638"/>
            <a:ext cx="79683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Впроваджувати </a:t>
            </a:r>
            <a:r>
              <a:rPr lang="uk-UA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рівні підтримки відповідно до індивідуальних потреб та можливостей дітей/ учнів з особливими освітніми </a:t>
            </a:r>
            <a:r>
              <a:rPr lang="uk-UA" sz="2400" b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потребами </a:t>
            </a:r>
            <a:r>
              <a:rPr lang="uk-UA" sz="2400" b="1" smtClean="0">
                <a:solidFill>
                  <a:schemeClr val="accent1">
                    <a:lumMod val="75000"/>
                  </a:schemeClr>
                </a:solidFill>
              </a:rPr>
              <a:t>почнуть </a:t>
            </a:r>
            <a:r>
              <a:rPr lang="uk-UA" sz="2400" b="1" dirty="0">
                <a:solidFill>
                  <a:schemeClr val="accent1">
                    <a:lumMod val="75000"/>
                  </a:schemeClr>
                </a:solidFill>
              </a:rPr>
              <a:t>вже з січня 2022 року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7B2FF1D-94E2-4142-8946-202C75497474}"/>
              </a:ext>
            </a:extLst>
          </p:cNvPr>
          <p:cNvSpPr/>
          <p:nvPr/>
        </p:nvSpPr>
        <p:spPr>
          <a:xfrm>
            <a:off x="1584960" y="2403566"/>
            <a:ext cx="9683931" cy="3971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800" u="sng" dirty="0">
                <a:solidFill>
                  <a:schemeClr val="tx1"/>
                </a:solidFill>
              </a:rPr>
              <a:t>Пропонований новий підхід спрямований на:</a:t>
            </a:r>
            <a:endParaRPr lang="ru-RU" sz="2800" u="sng" dirty="0">
              <a:solidFill>
                <a:schemeClr val="tx1"/>
              </a:solidFill>
            </a:endParaRPr>
          </a:p>
          <a:p>
            <a:r>
              <a:rPr lang="uk-UA" sz="2800" dirty="0">
                <a:solidFill>
                  <a:schemeClr val="tx1"/>
                </a:solidFill>
              </a:rPr>
              <a:t>▪ надання освітніх послуг з урахуванням індивідуальних потреб дитини;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uk-UA" sz="2800" dirty="0">
                <a:solidFill>
                  <a:schemeClr val="tx1"/>
                </a:solidFill>
              </a:rPr>
              <a:t>▪ на командне визначення освітньої траєкторії;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uk-UA" sz="2800" dirty="0">
                <a:solidFill>
                  <a:schemeClr val="tx1"/>
                </a:solidFill>
              </a:rPr>
              <a:t>▪ на тісну взаємодію з фахівцями ІРЦ;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uk-UA" sz="2800" dirty="0">
                <a:solidFill>
                  <a:schemeClr val="tx1"/>
                </a:solidFill>
              </a:rPr>
              <a:t>▪ на оцінку реальних потреб дитини під час навчального процесу.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165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897B4D1-8728-435D-80F7-3CBEF89F1E9F}"/>
              </a:ext>
            </a:extLst>
          </p:cNvPr>
          <p:cNvSpPr/>
          <p:nvPr/>
        </p:nvSpPr>
        <p:spPr>
          <a:xfrm>
            <a:off x="896983" y="669005"/>
            <a:ext cx="9283337" cy="3849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b="1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Особливості підтримки 2 рівня:</a:t>
            </a:r>
            <a:endParaRPr lang="ru-RU" sz="2400" b="1" dirty="0">
              <a:solidFill>
                <a:schemeClr val="accent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Розроблення ІПР та ІНП (індивідуального навчального плану –за наявності)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Постійні засідання Команди супроводу,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Консультації з фахівцями ІРЦ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Адаптація змісту навчання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Методична підтримка педагогічних працівників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Посилена увага з боку психолога закладу освіти до учня.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968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E28D0CC-0A39-447D-828D-D0C79ACF47F6}"/>
              </a:ext>
            </a:extLst>
          </p:cNvPr>
          <p:cNvSpPr/>
          <p:nvPr/>
        </p:nvSpPr>
        <p:spPr>
          <a:xfrm>
            <a:off x="274320" y="946844"/>
            <a:ext cx="11852365" cy="5361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ІІІ (ТРЕТІЙ) рівень - труднощі помірного ступеня прояву</a:t>
            </a:r>
            <a:endParaRPr lang="ru-RU" b="1" dirty="0">
              <a:solidFill>
                <a:schemeClr val="accent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▪ Надається дітям, які мають труднощі помірного ступеня прояву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Отримання підтримки : письмова заява від батьків (законного представника) та проведення Комплексної психолого-педагогічної оцінки ІРЦ.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РОЗКЛАД занять – АДАПТОВАНИЙ  ( заняття за розкладом класу  + додаткові КРЗ за окремим розкладом)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Додаткові КРЗ – 4 заняття на тиждень  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ФІНАНСУВАННЯ  (відповідно до потреб учня):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на оплату КРЗ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Забезпечення допоміжними засобами за потреби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Закупівля обладнання на 20% загальної суми фінансової підтримки.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оплата послуг асистента вчителя.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ПЕДАГОГАМ: доплати за окремі види педагогічної діяльності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Облаштування освітнього середовища – розумне пристосування, РЕСУРСНА кімната,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Підручники - адаптація загальних підручників та матеріалів (Брайль/ збільшений шрифт); додаткові матеріали для опанування освітньої програми; спеціальне обладнання, допоміжні засоби для навчання)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Асистент вчителя 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*обов’язково призначається /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Асистент учня 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/призначається відповідно до потреб/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702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EBB5820-0B53-4E19-A09C-4B9D83D4D9E0}"/>
              </a:ext>
            </a:extLst>
          </p:cNvPr>
          <p:cNvSpPr/>
          <p:nvPr/>
        </p:nvSpPr>
        <p:spPr>
          <a:xfrm>
            <a:off x="661851" y="904495"/>
            <a:ext cx="11286309" cy="524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b="1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Особливості підтримки 3 рівня:</a:t>
            </a:r>
            <a:endParaRPr lang="ru-RU" sz="2400" b="1" dirty="0">
              <a:solidFill>
                <a:schemeClr val="accent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Розроблення ІПР та ІНП (індивідуального навчального плану)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Постійні засідання Команди супроводу,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Методична підтримка педагогічних працівників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Посилена увага з боку психолога закладу освіти до учня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Консультації з фахівцями ІРЦ + з педагогічними працівниками закладів спеціальної освіти;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Адаптація змісту навчання;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Проведення занять з розвитку слухового та зорового сприймання, альтернативної комунікації, соціально-побутового орієнтування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Залучення ерготерапевта, психолога (поведінкового терапевта).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719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7323B0F-8D80-44E0-B121-AB6003BD4164}"/>
              </a:ext>
            </a:extLst>
          </p:cNvPr>
          <p:cNvSpPr/>
          <p:nvPr/>
        </p:nvSpPr>
        <p:spPr>
          <a:xfrm>
            <a:off x="287383" y="632199"/>
            <a:ext cx="11617234" cy="6075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b="1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ІV (ЧЕТВЕРТИЙ) рівень - труднощі тяжкого ступеня прояву</a:t>
            </a:r>
            <a:endParaRPr lang="ru-RU" sz="1400" b="1" dirty="0">
              <a:solidFill>
                <a:schemeClr val="accent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▪ Надається дітям, які мають труднощі тяжкого ступеня прояву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Отримання підтримки : письмова заява від батьків (законного представника) та проведення Комплексної психолого-педагогічної оцінки ІРЦ.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РОЗКЛАД занять – АДАПТОВАНИЙ та /або МОДИФІКОВАНИЙ (відвідування основних занять за розкладом класу + деяких предметів за індивідуальним розкладом + та/або КРЗ за окремим розкладом )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Додаткові КРЗ – 6 занять на тиждень  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ФІНАНСУВАННЯ  (відповідно до потреб учня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на оплату КРЗ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оплата послуг асистента вчителя,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закупівлі допоміжних засобів для навчання,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фінансування базових соціальних послуг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облаштування освітнього середовища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Закупівля обладнання на 35% загальної суми фінансової підтримки.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оплата послуг асистента вчителя.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ПЕДАГОГАМ: доплати за доплати за роботу в інклюзивному класі.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Облаштування освітнього середовища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розумне пристосування, РЕСУРСНА кімната;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облаштування місця навчання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закупівля індивідуальних засобів навчання відповідно до потреб учня.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Підручники - адаптація загальних підручників та матеріалів (Брайль/ збільшений шрифт; використання підручників для учнів з особливими освітніми потребами і матеріалів; додаткові матеріали для опанування освітньої програми; спеціальне обладнання, допоміжні засоби для навчання відповідно до визначених потреб)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Асистент вчителя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*обов’язково призначається /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Асистент учня 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/призначається відповідно до визначених потреб/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360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1F373B4-2C9B-421A-881A-6758184CEF92}"/>
              </a:ext>
            </a:extLst>
          </p:cNvPr>
          <p:cNvSpPr/>
          <p:nvPr/>
        </p:nvSpPr>
        <p:spPr>
          <a:xfrm>
            <a:off x="539931" y="1012008"/>
            <a:ext cx="1147789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ОСОБЛИВОСТІ підтримки 4 рівня:</a:t>
            </a:r>
            <a:endParaRPr lang="ru-RU" b="1" dirty="0">
              <a:solidFill>
                <a:schemeClr val="accent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Розроблення ІПР та ІНП (індивідуального навчального плану)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Постійні засідання Команди супроводу,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Методична підтримка педагогічних працівників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Посилена увага з боку психолога закладу освіти до учня + до БАТЬКІВ (інших законних представників) учня + ІНШИХ учасників освітнього процесу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Консультації з фахівцями ІРЦ +  з іншими спеціалістами +з педагогічними працівниками закладів спеціальної освіти;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 освітнього процесу: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Модифікація або адаптація змісту навчання;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можлива зміна результатів навчання;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забезпечення учня іншою додатковою підтримкою відповідно до потреб і можливостей (соціальних послуг тощо);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Проведення занять з занять з жестової мови та розвитку слухового сприймання, просторового орієнтування, тактильного сприймання, альтернативної комунікації, соціально-побутового орієнтування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Залучення ерготерапевта, психолога (поведінкового терапевта)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Використання спеціальних методів, технологій та прийомів під час занять (жестової мови, </a:t>
            </a:r>
            <a:r>
              <a:rPr lang="uk-UA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шрифта</a:t>
            </a:r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Брайля, методів альтернативної комунікації, візуального розкладу)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можливе використання альтернативних методів навчання та занять з самообслуговування.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145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F8D5CB5-3C41-4D2F-A547-083E8FCD769A}"/>
              </a:ext>
            </a:extLst>
          </p:cNvPr>
          <p:cNvSpPr/>
          <p:nvPr/>
        </p:nvSpPr>
        <p:spPr>
          <a:xfrm>
            <a:off x="243840" y="754118"/>
            <a:ext cx="11704320" cy="5844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b="1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(П’ЯТИЙ) рівень - труднощі найтяжчого ступеня прояву</a:t>
            </a:r>
            <a:endParaRPr lang="ru-RU" sz="1400" b="1" dirty="0">
              <a:solidFill>
                <a:schemeClr val="accent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▪ Надається дітям, які мають труднощі найтяжкого ступеня прояву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Отримання підтримки : письмова заява від батьків (законного представника) та проведення Комплексної психолого-педагогічної оцінки ІРЦ.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РОЗКЛАД занять – МОДИФІКОВАНИЙ (відвідування закладу освіти відповідно до ІПР + та з обов’язковим періодичним включенням учня  в освітній процес, відвідування заходів із позашкільної діяльності з метою соціалізації)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Додаткові КРЗ – 8 занять на тиждень  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ФІНАНСУВАННЯ  (відповідно до потреб учня):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на оплату КРЗ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оплата послуг асистента вчителя,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закупівлі допоміжних засобів для навчання,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фінансування базових соціальних послуг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облаштування освітнього середовища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Забезпечення допоміжними засобами за потреби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Закупівля обладнання на 35% загальної суми фінансової підтримки.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ПЕДАГОГАМ: доплати за доплати за роботу в інклюзивному класі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Облаштування освітнього середовища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розумне пристосування, РЕСУРСНА кімната;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облаштування місця навчання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закупівля індивідуальних засобів навчання відповідно до потреб учня.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Підручники - підручники для учнів з особливими освітніми потребами і навчальні матеріали; надаються додаткові ігрові та навчальні матеріли, спеціальне обладнання, допоміжні засоби для навчання  відповідно до визначених потреб)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Асистент вчителя 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*обов’язково призначається /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Асистент учня 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/*обов’язково призначається /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446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B26EA9F-9922-4C2D-9B5D-25117DA704FB}"/>
              </a:ext>
            </a:extLst>
          </p:cNvPr>
          <p:cNvSpPr/>
          <p:nvPr/>
        </p:nvSpPr>
        <p:spPr>
          <a:xfrm>
            <a:off x="383177" y="1186451"/>
            <a:ext cx="1156498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ОСОБЛИВОСТІ підтримки 5 рівня:</a:t>
            </a:r>
            <a:endParaRPr lang="ru-RU" b="1" dirty="0">
              <a:solidFill>
                <a:schemeClr val="accent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Розроблення ІПР та ІНП (індивідуального навчального плану)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Постійні засідання Команди супроводу,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Методична підтримка педагогічних працівників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Посилена увага з боку психолога закладу освіти до учня + до БАТЬКІВ (інших законних представників) учня, + ІНШИХ учасників освітнього процесу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Консультації з фахівцями ІРЦ +  іншими спеціалістами +з педагогічними працівниками закладів спеціальної освіти;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 освітнього процесу: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модифікація або адаптація змісту навчання;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зміна результатів навчання;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забезпечення учня іншою додатковою підтримкою відповідно до потреб і можливостей (соціальних послуг тощо);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заняття з жестової мови та розвитку слухового сприймання, просторового орієнтування, тактильного сприймання, альтернативної комунікації;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проведення занять з самообслуговування;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Залучення ерготерапевта, психолога (поведінкового терапевта)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Використання спеціальних методів, технологій та прийомів під час занять (жестової мови, </a:t>
            </a:r>
            <a:r>
              <a:rPr lang="uk-UA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шрифта</a:t>
            </a:r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Брайля, методів альтернативної комунікації, візуального розкладу).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041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227BD0D-2983-4AB5-AEE4-E50288434E71}"/>
              </a:ext>
            </a:extLst>
          </p:cNvPr>
          <p:cNvSpPr/>
          <p:nvPr/>
        </p:nvSpPr>
        <p:spPr>
          <a:xfrm>
            <a:off x="2168434" y="483589"/>
            <a:ext cx="8351520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ТРИРІВНЕВА МОДЕЛЬ ПІДТРИМКИ В СВІТОВІЙ ПРАКТИЦІ: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7207CF2-04F0-438E-9ECD-6324BF0F1426}"/>
              </a:ext>
            </a:extLst>
          </p:cNvPr>
          <p:cNvSpPr/>
          <p:nvPr/>
        </p:nvSpPr>
        <p:spPr>
          <a:xfrm>
            <a:off x="1140823" y="4676503"/>
            <a:ext cx="9945188" cy="12279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УНІВЕРСАЛЬНА</a:t>
            </a:r>
            <a:r>
              <a:rPr lang="uk-UA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(більшості дітей потрібна саме універсальна підтримка, тобто підтримка педагогів та вихователів під час навчання, яка полягає в наданні загальної підтримки, в проведенні регулярних консультацій з педагогами, в підборі форми роботи з дитиною, регулюванні швидкості надання завдання, чіткості формулювання інструкції і т. д.)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20B6D1D-06E1-4968-85E1-64C94258F676}"/>
              </a:ext>
            </a:extLst>
          </p:cNvPr>
          <p:cNvSpPr/>
          <p:nvPr/>
        </p:nvSpPr>
        <p:spPr>
          <a:xfrm>
            <a:off x="2734491" y="3213463"/>
            <a:ext cx="8351520" cy="122790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ДОДАТКОВА</a:t>
            </a:r>
            <a:r>
              <a:rPr lang="uk-UA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(до 15% дітей з особливими освітніми потребами необхідна спеціальна підтримка, коли буде залучений додатковий персонал підтримки (асистент вихователя / вчителя, логопед, психолог, ерготерапевт тощо)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E42CAAC-A3D9-4C3F-8303-A64B37C2B485}"/>
              </a:ext>
            </a:extLst>
          </p:cNvPr>
          <p:cNvSpPr/>
          <p:nvPr/>
        </p:nvSpPr>
        <p:spPr>
          <a:xfrm>
            <a:off x="4476206" y="2009356"/>
            <a:ext cx="6609805" cy="8993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СПЕЦІАЛЬНА</a:t>
            </a:r>
            <a:r>
              <a:rPr lang="uk-UA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(5 % дітей потребують власне спеціальної підтримки, яка надається щоденно на постійній основі спеціалізованим персоналом)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838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E2B0ADC-32F8-4E58-8BE8-7954380B6652}"/>
              </a:ext>
            </a:extLst>
          </p:cNvPr>
          <p:cNvSpPr/>
          <p:nvPr/>
        </p:nvSpPr>
        <p:spPr>
          <a:xfrm>
            <a:off x="984068" y="765742"/>
            <a:ext cx="934429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Рівень підтримки </a:t>
            </a:r>
            <a:r>
              <a:rPr lang="uk-UA" sz="3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освітньому процесі в інклюзивних класах (групах) закладів освіти – це обсяг тимчасової або постійної ПІДТРИМКИ в освітньому процесі учнів з особливими освітніми потребами відповідно до її індивідуальних потреб</a:t>
            </a:r>
            <a:endParaRPr lang="ru-RU" sz="3600" dirty="0"/>
          </a:p>
        </p:txBody>
      </p:sp>
      <p:pic>
        <p:nvPicPr>
          <p:cNvPr id="1026" name="Picture 2" descr="Як підтримати дітей з ООП під час канікул: практичні рекомендації | Нова  українська школа">
            <a:extLst>
              <a:ext uri="{FF2B5EF4-FFF2-40B4-BE49-F238E27FC236}">
                <a16:creationId xmlns:a16="http://schemas.microsoft.com/office/drawing/2014/main" id="{6B2D2666-325E-4CBC-B8A7-33DE922C06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4220562"/>
            <a:ext cx="2946899" cy="1961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242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6CAB070-13A1-468A-88B6-B983800DCB02}"/>
              </a:ext>
            </a:extLst>
          </p:cNvPr>
          <p:cNvSpPr/>
          <p:nvPr/>
        </p:nvSpPr>
        <p:spPr>
          <a:xfrm>
            <a:off x="679269" y="473134"/>
            <a:ext cx="10824753" cy="2757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 Якщо в учнів виникають незначні, поодинокі труднощі, які можна подолати зусиллями закладу освіти (УНІВЕРСАЛЬНА ПІДТРИМКА), їм може надаватися підтримка І (першого) рівня.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!Якщо зусиль закладу освіти буде недостатньо, батькам буде рекомендовано звернутися до </a:t>
            </a:r>
            <a:r>
              <a:rPr lang="uk-UA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інклюзивно</a:t>
            </a:r>
            <a:r>
              <a:rPr lang="uk-UA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-ресурсного центру для проведення комплексної психолого-педагогічної оцінки розвитку особи з метою визначення її особливих освітніх потреб. 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Вже тоді визначатиметься, який рівень підтримки (з ІІ по V) під час освітнього процесу може надаватися такому учню.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D620D1C-70B7-4B95-8EC6-3F2800EE83DD}"/>
              </a:ext>
            </a:extLst>
          </p:cNvPr>
          <p:cNvSpPr/>
          <p:nvPr/>
        </p:nvSpPr>
        <p:spPr>
          <a:xfrm>
            <a:off x="1741714" y="3429000"/>
            <a:ext cx="9231086" cy="26931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dirty="0">
                <a:solidFill>
                  <a:schemeClr val="tx1"/>
                </a:solidFill>
              </a:rPr>
              <a:t>Діти, яким надається підтримка ПЕРШОГО рівня не являються такими, що перебувають на інклюзивному навчанні (додаткове фінансування не передбачається, інклюзивна група / клас не створюються.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З ІІ по V рівень підтримки завжди створюються інклюзивні групи або класи і забезпечуються певні умови інклюзивного навчання.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055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6ADF275-A9A2-436F-A22F-86452079B397}"/>
              </a:ext>
            </a:extLst>
          </p:cNvPr>
          <p:cNvSpPr/>
          <p:nvPr/>
        </p:nvSpPr>
        <p:spPr>
          <a:xfrm>
            <a:off x="261256" y="821379"/>
            <a:ext cx="11495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Отримання І (першого)рівня підтримки :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1. Письмова заява від батьків (одного з батьків або іншого законного представника) дитини, що складається у довільній формі та описує труднощі дитини, які виникають під час навчання.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Закладом освіти створюється Команда психолого-педагогічного супроводу (КППС), яка має провести ОЦІНКУ потреби дитини/ учня в наданні підтримки 1 рівня. В таку Команду зазвичай входять вчителі, психолог, соціальний педагог.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Команда супроводу має заповнити ПРОТОКОЛ оцінки потреби учня в наданні підтримки у закладі освіти,  в якому мають бути описані наступні сфери: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поведінкова;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комунікативна;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емоційно-вольова;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яким чином учнем </a:t>
            </a:r>
            <a:r>
              <a:rPr lang="uk-UA" sz="16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опановується</a:t>
            </a:r>
            <a:r>
              <a:rPr lang="uk-UA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освітня програма відповідного року навчання (математика, читання, письмо)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мовленнєва.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У висновку до протоколу </a:t>
            </a:r>
            <a:r>
              <a:rPr lang="uk-UA" sz="16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зазначається</a:t>
            </a:r>
            <a:endParaRPr lang="ru-RU" sz="1600" u="sng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або рішення Команди супроводу про надання підтримки І рівня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або потреба у проведенні  комплексної психолого-педагогічної оцінки розвитку особи в </a:t>
            </a:r>
            <a:r>
              <a:rPr lang="uk-UA" sz="16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інклюзивно</a:t>
            </a:r>
            <a:r>
              <a:rPr lang="uk-UA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-ресурсному центрі.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На підставі рішення команди психолого-педагогічного супроводу щодо надання підтримки першого рівня, складається ІНДИВІДУАЛЬНА ПРОГРАМА РОВИТКУ.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Припинення надання підтримки І першого рівня здійснюється за рішенням команди та / або письмовою заявою від батьків (одного з батьків або іншого законного представника).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219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0BD5D95-2CE7-40F0-8ACC-AB3AB3E57322}"/>
              </a:ext>
            </a:extLst>
          </p:cNvPr>
          <p:cNvSpPr/>
          <p:nvPr/>
        </p:nvSpPr>
        <p:spPr>
          <a:xfrm>
            <a:off x="1053737" y="595325"/>
            <a:ext cx="10084525" cy="3939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Отримання підтримки ІІ – V рівнів підтримки: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Письмова заява одного з батьків (або іншого законного представника) про організацію ІНКЛЮЗИВНОГО НАВЧАННЯ.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ВИСНОВОК ІРЦ  про проведену комплексну психолого-педагогічну оцінку розвитку дитини і зазначенням рекомендованого рівня підтримки.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У разі відсутності у висновку ІРЦ  інформації про рівень підтримки учня рівень підтримки визначається Командою супроводу Закладу освіти за участю представника ІРЦ, що видав такий висновок, та з урахуванням складності порушень учня.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376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39F04E2-725C-4772-A210-18A265E30CC2}"/>
              </a:ext>
            </a:extLst>
          </p:cNvPr>
          <p:cNvSpPr/>
          <p:nvPr/>
        </p:nvSpPr>
        <p:spPr>
          <a:xfrm>
            <a:off x="905692" y="705429"/>
            <a:ext cx="10911840" cy="4261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(ПЕРШИЙ) РІВЕНЬ - поодинокі незначні труднощі</a:t>
            </a:r>
            <a:endParaRPr lang="ru-RU" b="1" dirty="0">
              <a:solidFill>
                <a:schemeClr val="accent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Надається дітям, які мають поодинокі, незначні труднощі ступеня прояву.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Підтримка в освітньому процесі надається силами та ресурсами закладу освіти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Отримання підтримки : письмова заява від батьків (законного представника) та проведення оцінки закладом освіти (Командою супроводу).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РОЗКЛАД занять – за розкладом класу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Додаткові корекційно-розвиткові та психолого- педагогічні послуги  ( далі - КРЗ) – не надаються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ФІНАНСУВАННЯ – закупівля допоміжних засобів навчання – не здійснюється.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Облаштування освітнього середовища – універсальний дизайн закладу освіти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Підручники та допоміжні матеріали – як для звичайного класу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021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D929D54-FDDE-45A8-8CC3-7F532AFC025B}"/>
              </a:ext>
            </a:extLst>
          </p:cNvPr>
          <p:cNvSpPr/>
          <p:nvPr/>
        </p:nvSpPr>
        <p:spPr>
          <a:xfrm>
            <a:off x="1306285" y="616482"/>
            <a:ext cx="9779726" cy="3849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b="1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ОСОБЛИВОСТІ підтримки 1 рівня:</a:t>
            </a:r>
            <a:endParaRPr lang="ru-RU" sz="2400" b="1" dirty="0">
              <a:solidFill>
                <a:schemeClr val="accent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постійні засідання Команди супроводу;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консультації корекційних педагогів (ІРЦ)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розроблення та виконання індивідуальної програми розвитку (ІПР)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логопедичні послуги для дитини в логопедичних пунктах системи освіти;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підбір матеріалів, форм роботи під час організації освітнього процесу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посилена увага з боку психолога до учня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046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BA47CA4-8184-4DE4-BC82-D0CD152F3D8C}"/>
              </a:ext>
            </a:extLst>
          </p:cNvPr>
          <p:cNvSpPr/>
          <p:nvPr/>
        </p:nvSpPr>
        <p:spPr>
          <a:xfrm>
            <a:off x="226423" y="301092"/>
            <a:ext cx="11538857" cy="5457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ІІ (ДРУГИЙ) рівень - труднощі легкого ступеня прояву</a:t>
            </a:r>
            <a:endParaRPr lang="ru-RU" b="1" dirty="0">
              <a:solidFill>
                <a:schemeClr val="accent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Надається дітям, які мають труднощі легкого ступеня прояву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Отримання підтримки : письмова заява від батьків (законного представника) та проведення Комплексної психолого-педагогічної оцінки ІРЦ  визначенням рівня.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РОЗКЛАД занять – за розкладом класу + додаткові КРЗ за окремим розкладом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Додаткові КРЗ –  2 занять на тиждень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ФІНАНСУВАННЯ  (відповідно до потреб учня):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Для проведення КРЗ та забезпечення допоміжними засобами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Закупівля обладнання на 10% загальної суми фінансової підтримки.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ПЕДАГОГАМ: доплати за окремі види педагогічної діяльності.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Облаштування освітнього середовища – розумне пристосування, РЕСУРСНА кімната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Асистент вчителя / *відповідно до потреб /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▪ Підручники - адаптація змісту навчання та загальних підручників та матеріалів (Брайль/ збільшений шрифт)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9659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914</Words>
  <Application>Microsoft Office PowerPoint</Application>
  <PresentationFormat>Широкоэкранный</PresentationFormat>
  <Paragraphs>173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Acer</cp:lastModifiedBy>
  <cp:revision>10</cp:revision>
  <dcterms:created xsi:type="dcterms:W3CDTF">2021-12-23T08:10:57Z</dcterms:created>
  <dcterms:modified xsi:type="dcterms:W3CDTF">2022-01-27T10:50:37Z</dcterms:modified>
</cp:coreProperties>
</file>