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412776"/>
            <a:ext cx="7772400" cy="1752600"/>
          </a:xfrm>
        </p:spPr>
        <p:txBody>
          <a:bodyPr>
            <a:normAutofit fontScale="90000"/>
          </a:bodyPr>
          <a:lstStyle/>
          <a:p>
            <a:r>
              <a:rPr lang="uk-UA" b="1" dirty="0"/>
              <a:t>Тема:</a:t>
            </a:r>
            <a:r>
              <a:rPr lang="uk-UA" dirty="0"/>
              <a:t> Причини порушення клітинного циклу та їхні наслідки.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356992"/>
            <a:ext cx="3096344" cy="3028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07684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256383668"/>
              </p:ext>
            </p:extLst>
          </p:nvPr>
        </p:nvGraphicFramePr>
        <p:xfrm>
          <a:off x="1043608" y="476672"/>
          <a:ext cx="6968058" cy="12841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84029"/>
                <a:gridCol w="3484029"/>
              </a:tblGrid>
              <a:tr h="5760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err="1">
                          <a:effectLst/>
                        </a:rPr>
                        <a:t>Назва</a:t>
                      </a:r>
                      <a:r>
                        <a:rPr lang="ru-RU" sz="1800" dirty="0">
                          <a:effectLst/>
                        </a:rPr>
                        <a:t> </a:t>
                      </a:r>
                      <a:r>
                        <a:rPr lang="ru-RU" sz="1800" dirty="0" err="1">
                          <a:effectLst/>
                        </a:rPr>
                        <a:t>пухлини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Тканина, з клітин якої утворюється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367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Хондрома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dirty="0" err="1">
                          <a:solidFill>
                            <a:schemeClr val="tx1"/>
                          </a:solidFill>
                          <a:effectLst/>
                        </a:rPr>
                        <a:t>Хрящова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367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dirty="0" err="1">
                          <a:solidFill>
                            <a:schemeClr val="tx1"/>
                          </a:solidFill>
                          <a:effectLst/>
                        </a:rPr>
                        <a:t>Ліпома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Жирова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060848"/>
            <a:ext cx="2028825" cy="224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581128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317" y="2290889"/>
            <a:ext cx="3192532" cy="1787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1172" y="4342987"/>
            <a:ext cx="2390775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62552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712996883"/>
              </p:ext>
            </p:extLst>
          </p:nvPr>
        </p:nvGraphicFramePr>
        <p:xfrm>
          <a:off x="1331640" y="476672"/>
          <a:ext cx="6824042" cy="13012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12021"/>
                <a:gridCol w="3412021"/>
              </a:tblGrid>
              <a:tr h="3453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err="1">
                          <a:effectLst/>
                        </a:rPr>
                        <a:t>Назва</a:t>
                      </a:r>
                      <a:r>
                        <a:rPr lang="ru-RU" sz="1800" dirty="0">
                          <a:effectLst/>
                        </a:rPr>
                        <a:t> </a:t>
                      </a:r>
                      <a:r>
                        <a:rPr lang="ru-RU" sz="1800" dirty="0" err="1">
                          <a:effectLst/>
                        </a:rPr>
                        <a:t>пухлини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Тканина, з </a:t>
                      </a:r>
                      <a:r>
                        <a:rPr lang="ru-RU" sz="1800" dirty="0" err="1">
                          <a:effectLst/>
                        </a:rPr>
                        <a:t>клітин</a:t>
                      </a:r>
                      <a:r>
                        <a:rPr lang="ru-RU" sz="1800" dirty="0">
                          <a:effectLst/>
                        </a:rPr>
                        <a:t> </a:t>
                      </a:r>
                      <a:r>
                        <a:rPr lang="ru-RU" sz="1800" dirty="0" err="1">
                          <a:effectLst/>
                        </a:rPr>
                        <a:t>якої</a:t>
                      </a:r>
                      <a:r>
                        <a:rPr lang="ru-RU" sz="1800" dirty="0">
                          <a:effectLst/>
                        </a:rPr>
                        <a:t> </a:t>
                      </a:r>
                      <a:r>
                        <a:rPr lang="ru-RU" sz="1800" dirty="0" err="1">
                          <a:effectLst/>
                        </a:rPr>
                        <a:t>утворюється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453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dirty="0" err="1">
                          <a:solidFill>
                            <a:schemeClr val="tx1"/>
                          </a:solidFill>
                          <a:effectLst/>
                        </a:rPr>
                        <a:t>Лімфома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dirty="0" err="1">
                          <a:solidFill>
                            <a:schemeClr val="tx1"/>
                          </a:solidFill>
                          <a:effectLst/>
                        </a:rPr>
                        <a:t>Лімфатична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453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>
                          <a:solidFill>
                            <a:schemeClr val="tx1"/>
                          </a:solidFill>
                          <a:effectLst/>
                        </a:rPr>
                        <a:t>Міома</a:t>
                      </a:r>
                      <a:endParaRPr lang="ru-RU" sz="16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dirty="0" err="1">
                          <a:solidFill>
                            <a:schemeClr val="tx1"/>
                          </a:solidFill>
                          <a:effectLst/>
                        </a:rPr>
                        <a:t>М'язова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562" y="2060848"/>
            <a:ext cx="3149465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422" y="4340549"/>
            <a:ext cx="2511747" cy="212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096778"/>
            <a:ext cx="2808312" cy="2278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721837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39862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11560" y="332656"/>
            <a:ext cx="4824536" cy="6264696"/>
          </a:xfrm>
        </p:spPr>
        <p:txBody>
          <a:bodyPr/>
          <a:lstStyle/>
          <a:p>
            <a:r>
              <a:rPr lang="uk-UA" b="1" dirty="0"/>
              <a:t>Найбільш поширеними доброякісними пухлинами є </a:t>
            </a:r>
            <a:endParaRPr lang="uk-UA" b="1" dirty="0" smtClean="0"/>
          </a:p>
          <a:p>
            <a:r>
              <a:rPr lang="uk-UA" dirty="0" smtClean="0"/>
              <a:t>міома </a:t>
            </a:r>
            <a:r>
              <a:rPr lang="uk-UA" dirty="0"/>
              <a:t>матки (розвивається з м’язів матки), </a:t>
            </a:r>
            <a:endParaRPr lang="uk-UA" dirty="0" smtClean="0"/>
          </a:p>
          <a:p>
            <a:r>
              <a:rPr lang="uk-UA" dirty="0" smtClean="0"/>
              <a:t>папіломи </a:t>
            </a:r>
            <a:r>
              <a:rPr lang="uk-UA" dirty="0"/>
              <a:t>(розвиваються на поверхні шкіри або слизових оболонках), </a:t>
            </a:r>
            <a:endParaRPr lang="uk-UA" dirty="0" smtClean="0"/>
          </a:p>
          <a:p>
            <a:r>
              <a:rPr lang="uk-UA" dirty="0" smtClean="0"/>
              <a:t>аденоми </a:t>
            </a:r>
            <a:r>
              <a:rPr lang="uk-UA" dirty="0"/>
              <a:t>(розвивається із залозистого епітелію різних залоз).</a:t>
            </a:r>
            <a:endParaRPr lang="ru-RU" dirty="0"/>
          </a:p>
          <a:p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836712"/>
            <a:ext cx="3329241" cy="1648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636912"/>
            <a:ext cx="2590800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353" y="4653135"/>
            <a:ext cx="2807568" cy="1909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97577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332656"/>
            <a:ext cx="5040560" cy="6192688"/>
          </a:xfrm>
        </p:spPr>
        <p:txBody>
          <a:bodyPr/>
          <a:lstStyle/>
          <a:p>
            <a:r>
              <a:rPr lang="ru-RU" dirty="0"/>
              <a:t>Для </a:t>
            </a:r>
            <a:r>
              <a:rPr lang="ru-RU" dirty="0" err="1"/>
              <a:t>лікування</a:t>
            </a:r>
            <a:r>
              <a:rPr lang="ru-RU" dirty="0"/>
              <a:t> </a:t>
            </a:r>
            <a:r>
              <a:rPr lang="ru-RU" dirty="0" err="1"/>
              <a:t>доброякісних</a:t>
            </a:r>
            <a:r>
              <a:rPr lang="ru-RU" dirty="0"/>
              <a:t> </a:t>
            </a:r>
            <a:r>
              <a:rPr lang="ru-RU" dirty="0" err="1"/>
              <a:t>пухлин</a:t>
            </a:r>
            <a:r>
              <a:rPr lang="ru-RU" dirty="0"/>
              <a:t> часто </a:t>
            </a:r>
            <a:r>
              <a:rPr lang="ru-RU" dirty="0" err="1"/>
              <a:t>застосовують</a:t>
            </a:r>
            <a:r>
              <a:rPr lang="ru-RU" dirty="0"/>
              <a:t> </a:t>
            </a:r>
            <a:r>
              <a:rPr lang="ru-RU" b="1" dirty="0" err="1"/>
              <a:t>хірургічне</a:t>
            </a:r>
            <a:r>
              <a:rPr lang="ru-RU" b="1" dirty="0"/>
              <a:t> </a:t>
            </a:r>
            <a:r>
              <a:rPr lang="ru-RU" b="1" dirty="0" err="1"/>
              <a:t>втручання</a:t>
            </a:r>
            <a:r>
              <a:rPr lang="ru-RU" b="1" dirty="0"/>
              <a:t>. </a:t>
            </a:r>
            <a:endParaRPr lang="ru-RU" b="1" dirty="0" smtClean="0"/>
          </a:p>
          <a:p>
            <a:r>
              <a:rPr lang="ru-RU" dirty="0" smtClean="0"/>
              <a:t>У </a:t>
            </a:r>
            <a:r>
              <a:rPr lang="ru-RU" dirty="0" err="1"/>
              <a:t>сучасній</a:t>
            </a:r>
            <a:r>
              <a:rPr lang="ru-RU" dirty="0"/>
              <a:t> </a:t>
            </a:r>
            <a:r>
              <a:rPr lang="ru-RU" dirty="0" err="1"/>
              <a:t>медицині</a:t>
            </a:r>
            <a:r>
              <a:rPr lang="ru-RU" dirty="0"/>
              <a:t> популярною </a:t>
            </a:r>
            <a:r>
              <a:rPr lang="ru-RU" dirty="0" err="1"/>
              <a:t>технологією</a:t>
            </a:r>
            <a:r>
              <a:rPr lang="ru-RU" dirty="0"/>
              <a:t> </a:t>
            </a:r>
            <a:r>
              <a:rPr lang="ru-RU" dirty="0" err="1"/>
              <a:t>лікування</a:t>
            </a:r>
            <a:r>
              <a:rPr lang="ru-RU" dirty="0"/>
              <a:t> </a:t>
            </a:r>
            <a:r>
              <a:rPr lang="ru-RU" dirty="0" err="1"/>
              <a:t>деяких</a:t>
            </a:r>
            <a:r>
              <a:rPr lang="ru-RU" dirty="0"/>
              <a:t> </a:t>
            </a:r>
            <a:r>
              <a:rPr lang="ru-RU" dirty="0" err="1"/>
              <a:t>типів</a:t>
            </a:r>
            <a:r>
              <a:rPr lang="ru-RU" dirty="0"/>
              <a:t> таких </a:t>
            </a:r>
            <a:r>
              <a:rPr lang="ru-RU" dirty="0" err="1"/>
              <a:t>пухлин</a:t>
            </a:r>
            <a:r>
              <a:rPr lang="ru-RU" dirty="0"/>
              <a:t> </a:t>
            </a:r>
            <a:r>
              <a:rPr lang="ru-RU" dirty="0" err="1"/>
              <a:t>стає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b="1" dirty="0" err="1" smtClean="0"/>
              <a:t>кріокоагуляція</a:t>
            </a:r>
            <a:r>
              <a:rPr lang="ru-RU" b="1" dirty="0"/>
              <a:t>, </a:t>
            </a:r>
            <a:r>
              <a:rPr lang="ru-RU" dirty="0"/>
              <a:t>коли </a:t>
            </a:r>
            <a:r>
              <a:rPr lang="ru-RU" dirty="0" err="1"/>
              <a:t>клітини</a:t>
            </a:r>
            <a:r>
              <a:rPr lang="ru-RU" dirty="0"/>
              <a:t> </a:t>
            </a:r>
            <a:r>
              <a:rPr lang="ru-RU" dirty="0" err="1"/>
              <a:t>пухлин</a:t>
            </a:r>
            <a:r>
              <a:rPr lang="ru-RU" dirty="0"/>
              <a:t> </a:t>
            </a:r>
            <a:r>
              <a:rPr lang="ru-RU" dirty="0" err="1"/>
              <a:t>руйнують</a:t>
            </a:r>
            <a:r>
              <a:rPr lang="ru-RU" dirty="0"/>
              <a:t>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низьких</a:t>
            </a:r>
            <a:r>
              <a:rPr lang="ru-RU" dirty="0"/>
              <a:t> температур</a:t>
            </a:r>
          </a:p>
          <a:p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548680"/>
            <a:ext cx="3246262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284984"/>
            <a:ext cx="2381250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5041573"/>
            <a:ext cx="2847975" cy="138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5971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404664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ru-RU" b="1" dirty="0" err="1"/>
              <a:t>Проблеми</a:t>
            </a:r>
            <a:r>
              <a:rPr lang="ru-RU" b="1" dirty="0"/>
              <a:t> </a:t>
            </a:r>
            <a:r>
              <a:rPr lang="ru-RU" b="1" dirty="0" err="1"/>
              <a:t>порушення</a:t>
            </a:r>
            <a:r>
              <a:rPr lang="ru-RU" b="1" dirty="0"/>
              <a:t> </a:t>
            </a:r>
            <a:r>
              <a:rPr lang="ru-RU" b="1" dirty="0" err="1"/>
              <a:t>клітинного</a:t>
            </a:r>
            <a:r>
              <a:rPr lang="ru-RU" b="1" dirty="0"/>
              <a:t> циклу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1"/>
          </p:nvPr>
        </p:nvSpPr>
        <p:spPr>
          <a:xfrm>
            <a:off x="467544" y="908720"/>
            <a:ext cx="8367465" cy="3110184"/>
          </a:xfrm>
        </p:spPr>
        <p:txBody>
          <a:bodyPr>
            <a:normAutofit/>
          </a:bodyPr>
          <a:lstStyle/>
          <a:p>
            <a:r>
              <a:rPr lang="ru-RU" sz="2400" dirty="0" err="1"/>
              <a:t>Клітинний</a:t>
            </a:r>
            <a:r>
              <a:rPr lang="ru-RU" sz="2400" dirty="0"/>
              <a:t> цикл у </a:t>
            </a:r>
            <a:r>
              <a:rPr lang="ru-RU" sz="2400" dirty="0" err="1"/>
              <a:t>клітин</a:t>
            </a:r>
            <a:r>
              <a:rPr lang="ru-RU" sz="2400" dirty="0"/>
              <a:t> </a:t>
            </a:r>
            <a:r>
              <a:rPr lang="ru-RU" sz="2400" dirty="0" err="1"/>
              <a:t>організму</a:t>
            </a:r>
            <a:r>
              <a:rPr lang="ru-RU" sz="2400" dirty="0"/>
              <a:t> </a:t>
            </a:r>
            <a:r>
              <a:rPr lang="ru-RU" sz="2400" dirty="0" err="1"/>
              <a:t>людини</a:t>
            </a:r>
            <a:r>
              <a:rPr lang="ru-RU" sz="2400" dirty="0"/>
              <a:t> є </a:t>
            </a:r>
            <a:r>
              <a:rPr lang="ru-RU" sz="2400" dirty="0" err="1"/>
              <a:t>стандартним</a:t>
            </a:r>
            <a:r>
              <a:rPr lang="ru-RU" sz="2400" dirty="0"/>
              <a:t> для </a:t>
            </a:r>
            <a:r>
              <a:rPr lang="ru-RU" sz="2400" dirty="0" err="1"/>
              <a:t>ссавців</a:t>
            </a:r>
            <a:r>
              <a:rPr lang="ru-RU" sz="2400" dirty="0"/>
              <a:t>. У </a:t>
            </a:r>
            <a:r>
              <a:rPr lang="ru-RU" sz="2400" dirty="0" err="1"/>
              <a:t>більшості</a:t>
            </a:r>
            <a:r>
              <a:rPr lang="ru-RU" sz="2400" dirty="0"/>
              <a:t> </a:t>
            </a:r>
            <a:r>
              <a:rPr lang="ru-RU" sz="2400" dirty="0" err="1"/>
              <a:t>випадків</a:t>
            </a:r>
            <a:r>
              <a:rPr lang="ru-RU" sz="2400" dirty="0"/>
              <a:t> </a:t>
            </a:r>
            <a:r>
              <a:rPr lang="ru-RU" sz="2400" dirty="0" err="1"/>
              <a:t>він</a:t>
            </a:r>
            <a:r>
              <a:rPr lang="ru-RU" sz="2400" dirty="0"/>
              <a:t> </a:t>
            </a:r>
            <a:r>
              <a:rPr lang="ru-RU" sz="2400" dirty="0" err="1"/>
              <a:t>відбувається</a:t>
            </a:r>
            <a:r>
              <a:rPr lang="ru-RU" sz="2400" dirty="0"/>
              <a:t> без </a:t>
            </a:r>
            <a:r>
              <a:rPr lang="ru-RU" sz="2400" dirty="0" err="1"/>
              <a:t>відхилення</a:t>
            </a:r>
            <a:r>
              <a:rPr lang="ru-RU" sz="2400" dirty="0"/>
              <a:t>. А </a:t>
            </a:r>
            <a:r>
              <a:rPr lang="ru-RU" sz="2400" dirty="0" err="1"/>
              <a:t>тривалість</a:t>
            </a:r>
            <a:r>
              <a:rPr lang="ru-RU" sz="2400" dirty="0"/>
              <a:t> </a:t>
            </a:r>
            <a:r>
              <a:rPr lang="ru-RU" sz="2400" dirty="0" err="1"/>
              <a:t>інтерфази</a:t>
            </a:r>
            <a:r>
              <a:rPr lang="ru-RU" sz="2400" dirty="0"/>
              <a:t> </a:t>
            </a:r>
            <a:r>
              <a:rPr lang="ru-RU" sz="2400" dirty="0" err="1"/>
              <a:t>може</a:t>
            </a:r>
            <a:r>
              <a:rPr lang="ru-RU" sz="2400" dirty="0"/>
              <a:t> бути </a:t>
            </a:r>
            <a:r>
              <a:rPr lang="ru-RU" sz="2400" dirty="0" err="1"/>
              <a:t>різною</a:t>
            </a:r>
            <a:r>
              <a:rPr lang="ru-RU" sz="2400" dirty="0"/>
              <a:t> й </a:t>
            </a:r>
            <a:r>
              <a:rPr lang="ru-RU" sz="2400" dirty="0" err="1"/>
              <a:t>залежить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</a:t>
            </a:r>
            <a:r>
              <a:rPr lang="ru-RU" sz="2400" dirty="0" err="1"/>
              <a:t>рівня</a:t>
            </a:r>
            <a:r>
              <a:rPr lang="ru-RU" sz="2400" dirty="0"/>
              <a:t> </a:t>
            </a:r>
            <a:r>
              <a:rPr lang="ru-RU" sz="2400" dirty="0" err="1"/>
              <a:t>спеціалізації</a:t>
            </a:r>
            <a:r>
              <a:rPr lang="ru-RU" sz="2400" dirty="0"/>
              <a:t> </a:t>
            </a:r>
            <a:r>
              <a:rPr lang="ru-RU" sz="2400" dirty="0" err="1"/>
              <a:t>клітини</a:t>
            </a:r>
            <a:r>
              <a:rPr lang="ru-RU" sz="2400" dirty="0"/>
              <a:t>. Чим </a:t>
            </a:r>
            <a:r>
              <a:rPr lang="ru-RU" sz="2400" dirty="0" err="1"/>
              <a:t>більш</a:t>
            </a:r>
            <a:r>
              <a:rPr lang="ru-RU" sz="2400" dirty="0"/>
              <a:t> </a:t>
            </a:r>
            <a:r>
              <a:rPr lang="ru-RU" sz="2400" dirty="0" err="1"/>
              <a:t>спеціалізована</a:t>
            </a:r>
            <a:r>
              <a:rPr lang="ru-RU" sz="2400" dirty="0"/>
              <a:t> </a:t>
            </a:r>
            <a:r>
              <a:rPr lang="ru-RU" sz="2400" dirty="0" err="1"/>
              <a:t>клітина</a:t>
            </a:r>
            <a:r>
              <a:rPr lang="ru-RU" sz="2400" dirty="0"/>
              <a:t>, </a:t>
            </a:r>
            <a:r>
              <a:rPr lang="ru-RU" sz="2400" dirty="0" err="1"/>
              <a:t>тим</a:t>
            </a:r>
            <a:r>
              <a:rPr lang="ru-RU" sz="2400" dirty="0"/>
              <a:t> </a:t>
            </a:r>
            <a:r>
              <a:rPr lang="ru-RU" sz="2400" dirty="0" err="1"/>
              <a:t>більша</a:t>
            </a:r>
            <a:r>
              <a:rPr lang="ru-RU" sz="2400" dirty="0"/>
              <a:t> </a:t>
            </a:r>
            <a:r>
              <a:rPr lang="ru-RU" sz="2400" dirty="0" err="1"/>
              <a:t>тривалість</a:t>
            </a:r>
            <a:r>
              <a:rPr lang="ru-RU" sz="2400" dirty="0"/>
              <a:t> </a:t>
            </a:r>
            <a:r>
              <a:rPr lang="ru-RU" sz="2400" dirty="0" err="1"/>
              <a:t>інтерфази</a:t>
            </a:r>
            <a:r>
              <a:rPr lang="ru-RU" sz="2400" dirty="0"/>
              <a:t> </a:t>
            </a:r>
            <a:r>
              <a:rPr lang="ru-RU" sz="2400" dirty="0" err="1"/>
              <a:t>її</a:t>
            </a:r>
            <a:r>
              <a:rPr lang="ru-RU" sz="2400" dirty="0"/>
              <a:t> </a:t>
            </a:r>
            <a:r>
              <a:rPr lang="ru-RU" sz="2400" dirty="0" err="1"/>
              <a:t>клітинного</a:t>
            </a:r>
            <a:r>
              <a:rPr lang="ru-RU" sz="2400" dirty="0"/>
              <a:t> циклу.</a:t>
            </a:r>
          </a:p>
          <a:p>
            <a:endParaRPr lang="ru-RU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910" y="3429000"/>
            <a:ext cx="4463316" cy="2959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8739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"/>
          </p:nvPr>
        </p:nvSpPr>
        <p:spPr>
          <a:xfrm>
            <a:off x="323528" y="620688"/>
            <a:ext cx="3600400" cy="5904656"/>
          </a:xfrm>
        </p:spPr>
        <p:txBody>
          <a:bodyPr/>
          <a:lstStyle/>
          <a:p>
            <a:r>
              <a:rPr lang="ru-RU" dirty="0"/>
              <a:t>Але в </a:t>
            </a:r>
            <a:r>
              <a:rPr lang="ru-RU" dirty="0" err="1"/>
              <a:t>деяких</a:t>
            </a:r>
            <a:r>
              <a:rPr lang="ru-RU" dirty="0"/>
              <a:t> </a:t>
            </a:r>
            <a:r>
              <a:rPr lang="ru-RU" dirty="0" err="1"/>
              <a:t>випадках</a:t>
            </a:r>
            <a:r>
              <a:rPr lang="ru-RU" dirty="0"/>
              <a:t> </a:t>
            </a:r>
            <a:r>
              <a:rPr lang="ru-RU" dirty="0" err="1"/>
              <a:t>клітинний</a:t>
            </a:r>
            <a:r>
              <a:rPr lang="ru-RU" dirty="0"/>
              <a:t> цикл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порушуватися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бути причиною </a:t>
            </a:r>
            <a:r>
              <a:rPr lang="ru-RU" dirty="0" err="1"/>
              <a:t>нестандартних</a:t>
            </a:r>
            <a:r>
              <a:rPr lang="ru-RU" dirty="0"/>
              <a:t> </a:t>
            </a:r>
            <a:r>
              <a:rPr lang="ru-RU" dirty="0" err="1"/>
              <a:t>варіантів</a:t>
            </a:r>
            <a:r>
              <a:rPr lang="ru-RU" dirty="0"/>
              <a:t> </a:t>
            </a:r>
            <a:r>
              <a:rPr lang="ru-RU" dirty="0" err="1"/>
              <a:t>поділу</a:t>
            </a:r>
            <a:r>
              <a:rPr lang="ru-RU" dirty="0"/>
              <a:t> </a:t>
            </a:r>
            <a:r>
              <a:rPr lang="ru-RU" dirty="0" err="1"/>
              <a:t>клітини</a:t>
            </a:r>
            <a:r>
              <a:rPr lang="ru-RU" dirty="0"/>
              <a:t> (</a:t>
            </a:r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ru-RU" dirty="0" err="1"/>
              <a:t>амітозу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ендомітозу</a:t>
            </a:r>
            <a:r>
              <a:rPr lang="ru-RU" dirty="0"/>
              <a:t>). 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968" y="764704"/>
            <a:ext cx="4620519" cy="2259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410" y="3645024"/>
            <a:ext cx="4403077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6633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404664"/>
            <a:ext cx="4752528" cy="6192688"/>
          </a:xfrm>
        </p:spPr>
        <p:txBody>
          <a:bodyPr/>
          <a:lstStyle/>
          <a:p>
            <a:r>
              <a:rPr lang="ru-RU" dirty="0"/>
              <a:t>Але </a:t>
            </a:r>
            <a:r>
              <a:rPr lang="ru-RU" dirty="0" err="1"/>
              <a:t>найбільшою</a:t>
            </a:r>
            <a:r>
              <a:rPr lang="ru-RU" dirty="0"/>
              <a:t> </a:t>
            </a:r>
            <a:r>
              <a:rPr lang="ru-RU" dirty="0" err="1"/>
              <a:t>загрозою</a:t>
            </a:r>
            <a:r>
              <a:rPr lang="ru-RU" dirty="0"/>
              <a:t> для </a:t>
            </a:r>
            <a:r>
              <a:rPr lang="ru-RU" dirty="0" err="1"/>
              <a:t>організму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 є </a:t>
            </a:r>
            <a:r>
              <a:rPr lang="ru-RU" dirty="0" err="1"/>
              <a:t>ситуація</a:t>
            </a:r>
            <a:r>
              <a:rPr lang="ru-RU" dirty="0"/>
              <a:t>, коли </a:t>
            </a:r>
            <a:r>
              <a:rPr lang="ru-RU" dirty="0" err="1"/>
              <a:t>клітина</a:t>
            </a:r>
            <a:r>
              <a:rPr lang="ru-RU" dirty="0"/>
              <a:t> </a:t>
            </a:r>
            <a:r>
              <a:rPr lang="ru-RU" dirty="0" err="1"/>
              <a:t>втрачає</a:t>
            </a:r>
            <a:r>
              <a:rPr lang="ru-RU" dirty="0"/>
              <a:t> контроль над </a:t>
            </a:r>
            <a:r>
              <a:rPr lang="ru-RU" dirty="0" err="1"/>
              <a:t>своїми</a:t>
            </a:r>
            <a:r>
              <a:rPr lang="ru-RU" dirty="0"/>
              <a:t> </a:t>
            </a:r>
            <a:r>
              <a:rPr lang="ru-RU" dirty="0" err="1"/>
              <a:t>поділами</a:t>
            </a:r>
            <a:r>
              <a:rPr lang="ru-RU" dirty="0"/>
              <a:t> і </a:t>
            </a:r>
            <a:r>
              <a:rPr lang="ru-RU" dirty="0" err="1"/>
              <a:t>починає</a:t>
            </a:r>
            <a:r>
              <a:rPr lang="ru-RU" dirty="0"/>
              <a:t> </a:t>
            </a:r>
            <a:r>
              <a:rPr lang="ru-RU" dirty="0" err="1"/>
              <a:t>інтенсивно</a:t>
            </a:r>
            <a:r>
              <a:rPr lang="ru-RU" dirty="0"/>
              <a:t> </a:t>
            </a:r>
            <a:r>
              <a:rPr lang="ru-RU" dirty="0" err="1"/>
              <a:t>ділитися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err="1" smtClean="0"/>
              <a:t>Такі</a:t>
            </a:r>
            <a:r>
              <a:rPr lang="ru-RU" dirty="0" smtClean="0"/>
              <a:t> </a:t>
            </a:r>
            <a:r>
              <a:rPr lang="ru-RU" dirty="0" err="1"/>
              <a:t>порушення</a:t>
            </a:r>
            <a:r>
              <a:rPr lang="ru-RU" dirty="0"/>
              <a:t> </a:t>
            </a:r>
            <a:r>
              <a:rPr lang="ru-RU" dirty="0" err="1"/>
              <a:t>стають</a:t>
            </a:r>
            <a:r>
              <a:rPr lang="ru-RU" dirty="0"/>
              <a:t> причиною </a:t>
            </a:r>
            <a:r>
              <a:rPr lang="ru-RU" dirty="0" err="1"/>
              <a:t>виникнення</a:t>
            </a:r>
            <a:r>
              <a:rPr lang="ru-RU" dirty="0"/>
              <a:t> </a:t>
            </a:r>
            <a:r>
              <a:rPr lang="ru-RU" dirty="0" err="1"/>
              <a:t>пухлин</a:t>
            </a:r>
            <a:r>
              <a:rPr lang="ru-RU" dirty="0"/>
              <a:t> </a:t>
            </a:r>
            <a:r>
              <a:rPr lang="ru-RU" dirty="0" err="1"/>
              <a:t>різної</a:t>
            </a:r>
            <a:r>
              <a:rPr lang="ru-RU" dirty="0"/>
              <a:t> </a:t>
            </a:r>
            <a:r>
              <a:rPr lang="ru-RU" dirty="0" err="1"/>
              <a:t>природи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err="1" smtClean="0"/>
              <a:t>Такі</a:t>
            </a:r>
            <a:r>
              <a:rPr lang="ru-RU" dirty="0" smtClean="0"/>
              <a:t> </a:t>
            </a:r>
            <a:r>
              <a:rPr lang="ru-RU" dirty="0" err="1"/>
              <a:t>пухлини</a:t>
            </a:r>
            <a:r>
              <a:rPr lang="ru-RU" dirty="0"/>
              <a:t> </a:t>
            </a:r>
            <a:r>
              <a:rPr lang="ru-RU" dirty="0" err="1"/>
              <a:t>поділяють</a:t>
            </a:r>
            <a:r>
              <a:rPr lang="ru-RU" dirty="0"/>
              <a:t> на </a:t>
            </a:r>
            <a:r>
              <a:rPr lang="ru-RU" dirty="0" err="1"/>
              <a:t>дві</a:t>
            </a:r>
            <a:r>
              <a:rPr lang="ru-RU" dirty="0"/>
              <a:t> </a:t>
            </a:r>
            <a:r>
              <a:rPr lang="ru-RU" dirty="0" err="1"/>
              <a:t>великі</a:t>
            </a:r>
            <a:r>
              <a:rPr lang="ru-RU" dirty="0"/>
              <a:t> </a:t>
            </a:r>
            <a:r>
              <a:rPr lang="ru-RU" dirty="0" err="1"/>
              <a:t>групи</a:t>
            </a:r>
            <a:r>
              <a:rPr lang="ru-RU" dirty="0"/>
              <a:t> — </a:t>
            </a:r>
            <a:r>
              <a:rPr lang="ru-RU" b="1" dirty="0" err="1"/>
              <a:t>доброякісні</a:t>
            </a:r>
            <a:r>
              <a:rPr lang="ru-RU" b="1" dirty="0"/>
              <a:t> і </a:t>
            </a:r>
            <a:r>
              <a:rPr lang="ru-RU" b="1" dirty="0" err="1"/>
              <a:t>злоякісні</a:t>
            </a:r>
            <a:r>
              <a:rPr lang="ru-RU" b="1" dirty="0"/>
              <a:t>.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052" y="476672"/>
            <a:ext cx="3798644" cy="1985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325300"/>
            <a:ext cx="4014668" cy="2007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4082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dirty="0"/>
              <a:t>Доброякісні пухлини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980728"/>
            <a:ext cx="4104456" cy="5544616"/>
          </a:xfrm>
        </p:spPr>
        <p:txBody>
          <a:bodyPr>
            <a:normAutofit fontScale="92500" lnSpcReduction="10000"/>
          </a:bodyPr>
          <a:lstStyle/>
          <a:p>
            <a:r>
              <a:rPr lang="uk-UA" b="1" dirty="0"/>
              <a:t>Доброякісні пухлини</a:t>
            </a:r>
            <a:r>
              <a:rPr lang="ru-RU" dirty="0"/>
              <a:t> </a:t>
            </a:r>
            <a:r>
              <a:rPr lang="uk-UA" dirty="0"/>
              <a:t>— це новоутворення в організмі, що зумовлені неконтрольованим але обмеженим розмноженням клітин, які не поширюються в сусідні тканини (не здатні до інвазії) та віддалені органи (не утворюють метастази</a:t>
            </a:r>
            <a:r>
              <a:rPr lang="uk-UA" dirty="0" smtClean="0"/>
              <a:t>).</a:t>
            </a:r>
          </a:p>
          <a:p>
            <a:r>
              <a:rPr lang="ru-RU" dirty="0"/>
              <a:t>За структурою </a:t>
            </a:r>
            <a:r>
              <a:rPr lang="ru-RU" dirty="0" err="1"/>
              <a:t>доброякісні</a:t>
            </a:r>
            <a:r>
              <a:rPr lang="ru-RU" dirty="0"/>
              <a:t> </a:t>
            </a:r>
            <a:r>
              <a:rPr lang="ru-RU" dirty="0" err="1"/>
              <a:t>пухлини</a:t>
            </a:r>
            <a:r>
              <a:rPr lang="ru-RU" dirty="0"/>
              <a:t> </a:t>
            </a:r>
            <a:r>
              <a:rPr lang="ru-RU" dirty="0" err="1"/>
              <a:t>схожі</a:t>
            </a:r>
            <a:r>
              <a:rPr lang="ru-RU" dirty="0"/>
              <a:t> на </a:t>
            </a:r>
            <a:r>
              <a:rPr lang="ru-RU" dirty="0" err="1"/>
              <a:t>тканини</a:t>
            </a:r>
            <a:r>
              <a:rPr lang="ru-RU" dirty="0"/>
              <a:t>, з </a:t>
            </a:r>
            <a:r>
              <a:rPr lang="ru-RU" dirty="0" err="1"/>
              <a:t>яких</a:t>
            </a:r>
            <a:r>
              <a:rPr lang="ru-RU" dirty="0"/>
              <a:t> вони </a:t>
            </a:r>
            <a:r>
              <a:rPr lang="ru-RU" dirty="0" err="1"/>
              <a:t>виникли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836712"/>
            <a:ext cx="2910505" cy="2171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5085184"/>
            <a:ext cx="2867025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8714" y="3036850"/>
            <a:ext cx="2717316" cy="1948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09984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39552" y="260648"/>
            <a:ext cx="7772400" cy="4572000"/>
          </a:xfrm>
        </p:spPr>
        <p:txBody>
          <a:bodyPr/>
          <a:lstStyle/>
          <a:p>
            <a:r>
              <a:rPr lang="ru-RU" sz="2400" dirty="0" err="1"/>
              <a:t>Ступінь</a:t>
            </a:r>
            <a:r>
              <a:rPr lang="ru-RU" sz="2400" dirty="0"/>
              <a:t> </a:t>
            </a:r>
            <a:r>
              <a:rPr lang="ru-RU" sz="2400" dirty="0" err="1"/>
              <a:t>їхньої</a:t>
            </a:r>
            <a:r>
              <a:rPr lang="ru-RU" sz="2400" dirty="0"/>
              <a:t> </a:t>
            </a:r>
            <a:r>
              <a:rPr lang="ru-RU" sz="2400" dirty="0" err="1"/>
              <a:t>диференціації</a:t>
            </a:r>
            <a:r>
              <a:rPr lang="ru-RU" sz="2400" dirty="0"/>
              <a:t> </a:t>
            </a:r>
            <a:r>
              <a:rPr lang="ru-RU" sz="2400" dirty="0" err="1"/>
              <a:t>суттєво</a:t>
            </a:r>
            <a:r>
              <a:rPr lang="ru-RU" sz="2400" dirty="0"/>
              <a:t> </a:t>
            </a:r>
            <a:r>
              <a:rPr lang="ru-RU" sz="2400" dirty="0" err="1"/>
              <a:t>вища</a:t>
            </a:r>
            <a:r>
              <a:rPr lang="ru-RU" sz="2400" dirty="0"/>
              <a:t>, </a:t>
            </a:r>
            <a:r>
              <a:rPr lang="ru-RU" sz="2400" dirty="0" err="1"/>
              <a:t>ніж</a:t>
            </a:r>
            <a:r>
              <a:rPr lang="ru-RU" sz="2400" dirty="0"/>
              <a:t> у </a:t>
            </a:r>
            <a:r>
              <a:rPr lang="ru-RU" sz="2400" dirty="0" err="1"/>
              <a:t>клітин</a:t>
            </a:r>
            <a:r>
              <a:rPr lang="ru-RU" sz="2400" dirty="0"/>
              <a:t> </a:t>
            </a:r>
            <a:r>
              <a:rPr lang="ru-RU" sz="2400" dirty="0" err="1"/>
              <a:t>злоякісних</a:t>
            </a:r>
            <a:r>
              <a:rPr lang="ru-RU" sz="2400" dirty="0"/>
              <a:t> </a:t>
            </a:r>
            <a:r>
              <a:rPr lang="ru-RU" sz="2400" dirty="0" err="1"/>
              <a:t>пухлин</a:t>
            </a:r>
            <a:r>
              <a:rPr lang="ru-RU" sz="2400" dirty="0"/>
              <a:t>. </a:t>
            </a:r>
            <a:r>
              <a:rPr lang="ru-RU" sz="2400" dirty="0" err="1"/>
              <a:t>Доброякісні</a:t>
            </a:r>
            <a:r>
              <a:rPr lang="ru-RU" sz="2400" dirty="0"/>
              <a:t> </a:t>
            </a:r>
            <a:r>
              <a:rPr lang="ru-RU" sz="2400" dirty="0" err="1"/>
              <a:t>пухлини</a:t>
            </a:r>
            <a:r>
              <a:rPr lang="ru-RU" sz="2400" dirty="0"/>
              <a:t> </a:t>
            </a:r>
            <a:r>
              <a:rPr lang="ru-RU" sz="2400" dirty="0" err="1"/>
              <a:t>зазвичай</a:t>
            </a:r>
            <a:r>
              <a:rPr lang="ru-RU" sz="2400" dirty="0"/>
              <a:t> </a:t>
            </a:r>
            <a:r>
              <a:rPr lang="ru-RU" sz="2400" dirty="0" err="1"/>
              <a:t>ростуть</a:t>
            </a:r>
            <a:r>
              <a:rPr lang="ru-RU" sz="2400" dirty="0"/>
              <a:t> </a:t>
            </a:r>
            <a:r>
              <a:rPr lang="ru-RU" sz="2400" dirty="0" err="1"/>
              <a:t>повільно</a:t>
            </a:r>
            <a:r>
              <a:rPr lang="ru-RU" sz="2400" dirty="0"/>
              <a:t> і </a:t>
            </a:r>
            <a:r>
              <a:rPr lang="ru-RU" sz="2400" dirty="0" err="1"/>
              <a:t>обмежені</a:t>
            </a:r>
            <a:r>
              <a:rPr lang="ru-RU" sz="2400" dirty="0"/>
              <a:t> </a:t>
            </a:r>
            <a:r>
              <a:rPr lang="ru-RU" sz="2400" dirty="0" err="1"/>
              <a:t>сполучнотканинною</a:t>
            </a:r>
            <a:r>
              <a:rPr lang="ru-RU" sz="2400" dirty="0"/>
              <a:t> капсулою. Вони не </a:t>
            </a:r>
            <a:r>
              <a:rPr lang="ru-RU" sz="2400" dirty="0" err="1"/>
              <a:t>викликають</a:t>
            </a:r>
            <a:r>
              <a:rPr lang="ru-RU" sz="2400" dirty="0"/>
              <a:t> болю, але </a:t>
            </a:r>
            <a:r>
              <a:rPr lang="ru-RU" sz="2400" dirty="0" err="1"/>
              <a:t>можуть</a:t>
            </a:r>
            <a:r>
              <a:rPr lang="ru-RU" sz="2400" dirty="0"/>
              <a:t> </a:t>
            </a:r>
            <a:r>
              <a:rPr lang="ru-RU" sz="2400" dirty="0" err="1"/>
              <a:t>порушувати</a:t>
            </a:r>
            <a:r>
              <a:rPr lang="ru-RU" sz="2400" dirty="0"/>
              <a:t> роботу </a:t>
            </a:r>
            <a:r>
              <a:rPr lang="ru-RU" sz="2400" dirty="0" err="1"/>
              <a:t>органів</a:t>
            </a:r>
            <a:r>
              <a:rPr lang="ru-RU" sz="2400" dirty="0"/>
              <a:t>, а в </a:t>
            </a:r>
            <a:r>
              <a:rPr lang="ru-RU" sz="2400" dirty="0" err="1"/>
              <a:t>деяких</a:t>
            </a:r>
            <a:r>
              <a:rPr lang="ru-RU" sz="2400" dirty="0"/>
              <a:t> </a:t>
            </a:r>
            <a:r>
              <a:rPr lang="ru-RU" sz="2400" dirty="0" err="1"/>
              <a:t>випадках</a:t>
            </a:r>
            <a:r>
              <a:rPr lang="ru-RU" sz="2400" dirty="0"/>
              <a:t> </a:t>
            </a:r>
            <a:r>
              <a:rPr lang="ru-RU" sz="2400" dirty="0" err="1"/>
              <a:t>здатні</a:t>
            </a:r>
            <a:r>
              <a:rPr lang="ru-RU" sz="2400" dirty="0"/>
              <a:t> </a:t>
            </a:r>
            <a:r>
              <a:rPr lang="ru-RU" sz="2400" dirty="0" err="1"/>
              <a:t>перетворюватися</a:t>
            </a:r>
            <a:r>
              <a:rPr lang="ru-RU" sz="2400" dirty="0"/>
              <a:t> на </a:t>
            </a:r>
            <a:r>
              <a:rPr lang="ru-RU" sz="2400" dirty="0" err="1"/>
              <a:t>злоякісні</a:t>
            </a:r>
            <a:r>
              <a:rPr lang="ru-RU" sz="2400" dirty="0"/>
              <a:t> </a:t>
            </a:r>
            <a:r>
              <a:rPr lang="ru-RU" sz="2400" dirty="0" err="1"/>
              <a:t>пухлини</a:t>
            </a:r>
            <a:r>
              <a:rPr lang="ru-RU" sz="2400" dirty="0" smtClean="0"/>
              <a:t>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439" y="3501008"/>
            <a:ext cx="4123845" cy="2398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487541"/>
            <a:ext cx="2741357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34540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err="1"/>
              <a:t>Поширені</a:t>
            </a:r>
            <a:r>
              <a:rPr lang="ru-RU" b="1" dirty="0"/>
              <a:t> </a:t>
            </a:r>
            <a:r>
              <a:rPr lang="ru-RU" b="1" dirty="0" err="1"/>
              <a:t>типи</a:t>
            </a:r>
            <a:r>
              <a:rPr lang="ru-RU" b="1" dirty="0"/>
              <a:t> </a:t>
            </a:r>
            <a:r>
              <a:rPr lang="ru-RU" b="1" dirty="0" err="1"/>
              <a:t>доброякісних</a:t>
            </a:r>
            <a:r>
              <a:rPr lang="ru-RU" b="1" dirty="0"/>
              <a:t> </a:t>
            </a:r>
            <a:r>
              <a:rPr lang="ru-RU" b="1" dirty="0" err="1"/>
              <a:t>пухлин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620566576"/>
              </p:ext>
            </p:extLst>
          </p:nvPr>
        </p:nvGraphicFramePr>
        <p:xfrm>
          <a:off x="1187624" y="1484784"/>
          <a:ext cx="6896050" cy="15262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48025"/>
                <a:gridCol w="3448025"/>
              </a:tblGrid>
              <a:tr h="7120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 err="1">
                          <a:effectLst/>
                        </a:rPr>
                        <a:t>Назва</a:t>
                      </a:r>
                      <a:r>
                        <a:rPr lang="ru-RU" sz="2400" dirty="0">
                          <a:effectLst/>
                        </a:rPr>
                        <a:t> </a:t>
                      </a:r>
                      <a:r>
                        <a:rPr lang="ru-RU" sz="2400" dirty="0" err="1">
                          <a:effectLst/>
                        </a:rPr>
                        <a:t>пухлини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</a:rPr>
                        <a:t>Тканина, з </a:t>
                      </a:r>
                      <a:r>
                        <a:rPr lang="ru-RU" sz="2400" dirty="0" err="1">
                          <a:effectLst/>
                        </a:rPr>
                        <a:t>клітин</a:t>
                      </a:r>
                      <a:r>
                        <a:rPr lang="ru-RU" sz="2400" dirty="0">
                          <a:effectLst/>
                        </a:rPr>
                        <a:t> </a:t>
                      </a:r>
                      <a:r>
                        <a:rPr lang="ru-RU" sz="2400" dirty="0" err="1">
                          <a:effectLst/>
                        </a:rPr>
                        <a:t>якої</a:t>
                      </a:r>
                      <a:r>
                        <a:rPr lang="ru-RU" sz="2400" dirty="0">
                          <a:effectLst/>
                        </a:rPr>
                        <a:t> </a:t>
                      </a:r>
                      <a:r>
                        <a:rPr lang="ru-RU" sz="2400" dirty="0" err="1">
                          <a:effectLst/>
                        </a:rPr>
                        <a:t>утворюється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7120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  <a:effectLst/>
                        </a:rPr>
                        <a:t>Аденома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 err="1">
                          <a:effectLst/>
                        </a:rPr>
                        <a:t>Залозистий</a:t>
                      </a:r>
                      <a:r>
                        <a:rPr lang="ru-RU" sz="2400" dirty="0">
                          <a:effectLst/>
                        </a:rPr>
                        <a:t> </a:t>
                      </a:r>
                      <a:r>
                        <a:rPr lang="ru-RU" sz="2400" dirty="0" err="1">
                          <a:effectLst/>
                        </a:rPr>
                        <a:t>епітелій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12976"/>
            <a:ext cx="3815804" cy="2872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87" y="3539249"/>
            <a:ext cx="3528392" cy="2347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66961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067257475"/>
              </p:ext>
            </p:extLst>
          </p:nvPr>
        </p:nvGraphicFramePr>
        <p:xfrm>
          <a:off x="1115616" y="404664"/>
          <a:ext cx="6996980" cy="19187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98490"/>
                <a:gridCol w="3498490"/>
              </a:tblGrid>
              <a:tr h="6784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 err="1">
                          <a:effectLst/>
                        </a:rPr>
                        <a:t>Назва</a:t>
                      </a:r>
                      <a:r>
                        <a:rPr lang="ru-RU" sz="2000" dirty="0">
                          <a:effectLst/>
                        </a:rPr>
                        <a:t> </a:t>
                      </a:r>
                      <a:r>
                        <a:rPr lang="ru-RU" sz="2000" dirty="0" err="1">
                          <a:effectLst/>
                        </a:rPr>
                        <a:t>пухлини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Тканина, з </a:t>
                      </a:r>
                      <a:r>
                        <a:rPr lang="ru-RU" sz="2000" dirty="0" err="1">
                          <a:effectLst/>
                        </a:rPr>
                        <a:t>клітин</a:t>
                      </a:r>
                      <a:r>
                        <a:rPr lang="ru-RU" sz="2000" dirty="0">
                          <a:effectLst/>
                        </a:rPr>
                        <a:t> </a:t>
                      </a:r>
                      <a:r>
                        <a:rPr lang="ru-RU" sz="2000" dirty="0" err="1">
                          <a:effectLst/>
                        </a:rPr>
                        <a:t>якої</a:t>
                      </a:r>
                      <a:r>
                        <a:rPr lang="ru-RU" sz="2000" dirty="0">
                          <a:effectLst/>
                        </a:rPr>
                        <a:t> </a:t>
                      </a:r>
                      <a:r>
                        <a:rPr lang="ru-RU" sz="2000" dirty="0" err="1">
                          <a:effectLst/>
                        </a:rPr>
                        <a:t>утворюється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6176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0" dirty="0" err="1">
                          <a:solidFill>
                            <a:schemeClr val="tx1"/>
                          </a:solidFill>
                          <a:effectLst/>
                        </a:rPr>
                        <a:t>Епітеліома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 err="1">
                          <a:effectLst/>
                        </a:rPr>
                        <a:t>Епітеліальна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225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0" dirty="0" err="1">
                          <a:solidFill>
                            <a:schemeClr val="tx1"/>
                          </a:solidFill>
                          <a:effectLst/>
                        </a:rPr>
                        <a:t>Фіброма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 err="1">
                          <a:effectLst/>
                        </a:rPr>
                        <a:t>Сполучна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636912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581128"/>
            <a:ext cx="2581275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672517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420888"/>
            <a:ext cx="2952328" cy="1964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5203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441543123"/>
              </p:ext>
            </p:extLst>
          </p:nvPr>
        </p:nvGraphicFramePr>
        <p:xfrm>
          <a:off x="1259632" y="548680"/>
          <a:ext cx="6968058" cy="15796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84029"/>
                <a:gridCol w="3484029"/>
              </a:tblGrid>
              <a:tr h="3224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err="1">
                          <a:effectLst/>
                        </a:rPr>
                        <a:t>Назва</a:t>
                      </a:r>
                      <a:r>
                        <a:rPr lang="ru-RU" sz="1800" dirty="0">
                          <a:effectLst/>
                        </a:rPr>
                        <a:t> </a:t>
                      </a:r>
                      <a:r>
                        <a:rPr lang="ru-RU" sz="1800" dirty="0" err="1">
                          <a:effectLst/>
                        </a:rPr>
                        <a:t>пухлини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Тканина, з клітин якої утворюється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4844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Неврома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dirty="0" err="1">
                          <a:solidFill>
                            <a:schemeClr val="tx1"/>
                          </a:solidFill>
                          <a:effectLst/>
                        </a:rPr>
                        <a:t>Нервова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 тканина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844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Остеома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dirty="0" err="1">
                          <a:solidFill>
                            <a:schemeClr val="tx1"/>
                          </a:solidFill>
                          <a:effectLst/>
                        </a:rPr>
                        <a:t>Кісткова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420888"/>
            <a:ext cx="2657475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 descr="Неврома Мортона. Жить здорово! (14.12.2015) - YouTub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509120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469379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63" y="4365104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97969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41</TotalTime>
  <Words>298</Words>
  <Application>Microsoft Office PowerPoint</Application>
  <PresentationFormat>Экран (4:3)</PresentationFormat>
  <Paragraphs>47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Справедливость</vt:lpstr>
      <vt:lpstr>Тема: Причини порушення клітинного циклу та їхні наслідки. </vt:lpstr>
      <vt:lpstr>Проблеми порушення клітинного циклу </vt:lpstr>
      <vt:lpstr>Презентация PowerPoint</vt:lpstr>
      <vt:lpstr>Презентация PowerPoint</vt:lpstr>
      <vt:lpstr>Доброякісні пухлини </vt:lpstr>
      <vt:lpstr>Презентация PowerPoint</vt:lpstr>
      <vt:lpstr>Поширені типи доброякісних пухлин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Причини порушення клітинного циклу та їхні наслідки. </dc:title>
  <dc:creator>Хозяин</dc:creator>
  <cp:lastModifiedBy>Хозяин</cp:lastModifiedBy>
  <cp:revision>6</cp:revision>
  <dcterms:created xsi:type="dcterms:W3CDTF">2020-03-27T12:34:34Z</dcterms:created>
  <dcterms:modified xsi:type="dcterms:W3CDTF">2020-03-27T13:26:18Z</dcterms:modified>
</cp:coreProperties>
</file>