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1%96%D1%82%D0%BE%D0%B7" TargetMode="External"/><Relationship Id="rId2" Type="http://schemas.openxmlformats.org/officeDocument/2006/relationships/hyperlink" Target="https://uk.wikipedia.org/wiki/%D0%9F%D1%80%D0%BE%D0%B3%D0%B5%D0%BD%D1%96%D1%82%D0%BE%D1%80%D0%BD%D1%96_%D0%BA%D0%BB%D1%96%D1%82%D0%B8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uk.wikipedia.org/wiki/%D0%9A%D0%BB%D1%96%D1%82%D0%B8%D0%BD%D0%BD%D0%B8%D0%B9_%D1%86%D0%B8%D0%BA%D0%BB" TargetMode="External"/><Relationship Id="rId4" Type="http://schemas.openxmlformats.org/officeDocument/2006/relationships/hyperlink" Target="https://uk.wikipedia.org/wiki/G0-%D1%84%D0%B0%D0%B7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7848600" cy="1927225"/>
          </a:xfrm>
        </p:spPr>
        <p:txBody>
          <a:bodyPr/>
          <a:lstStyle/>
          <a:p>
            <a:r>
              <a:rPr lang="uk-UA" b="1" dirty="0"/>
              <a:t>Тема:</a:t>
            </a:r>
            <a:r>
              <a:rPr lang="uk-UA" dirty="0"/>
              <a:t> Ріст та розвиток клітин та фактори, які на нього впливають. Старіння та смерть клітин.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68" y="4509120"/>
            <a:ext cx="3528392" cy="205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08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876800"/>
          </a:xfrm>
        </p:spPr>
        <p:txBody>
          <a:bodyPr/>
          <a:lstStyle/>
          <a:p>
            <a:r>
              <a:rPr lang="ru-RU" b="1" dirty="0" err="1"/>
              <a:t>Апоптоз</a:t>
            </a:r>
            <a:r>
              <a:rPr lang="ru-RU" b="1" dirty="0"/>
              <a:t> 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запрограмована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ініціюється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молекулярними</a:t>
            </a:r>
            <a:r>
              <a:rPr lang="ru-RU" dirty="0"/>
              <a:t> сигналами й </a:t>
            </a:r>
            <a:r>
              <a:rPr lang="ru-RU" dirty="0" err="1"/>
              <a:t>відбувається</a:t>
            </a:r>
            <a:r>
              <a:rPr lang="ru-RU" dirty="0"/>
              <a:t> за </a:t>
            </a:r>
            <a:r>
              <a:rPr lang="ru-RU" dirty="0" err="1"/>
              <a:t>певним</a:t>
            </a:r>
            <a:r>
              <a:rPr lang="ru-RU" dirty="0"/>
              <a:t> алгоритмом </a:t>
            </a:r>
            <a:r>
              <a:rPr lang="ru-RU" dirty="0" err="1"/>
              <a:t>подій</a:t>
            </a:r>
            <a:r>
              <a:rPr lang="ru-RU" dirty="0"/>
              <a:t> в </a:t>
            </a:r>
            <a:r>
              <a:rPr lang="ru-RU" dirty="0" err="1"/>
              <a:t>клітині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апоптозу</a:t>
            </a:r>
            <a:r>
              <a:rPr lang="ru-RU" dirty="0"/>
              <a:t> </a:t>
            </a:r>
            <a:r>
              <a:rPr lang="ru-RU" dirty="0" err="1"/>
              <a:t>клітинна</a:t>
            </a:r>
            <a:r>
              <a:rPr lang="ru-RU" dirty="0"/>
              <a:t> мембрана не </a:t>
            </a:r>
            <a:r>
              <a:rPr lang="ru-RU" dirty="0" err="1"/>
              <a:t>руйнується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581964" cy="28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35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876800"/>
          </a:xfrm>
        </p:spPr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сигналу до ядра </a:t>
            </a:r>
            <a:r>
              <a:rPr lang="ru-RU" dirty="0" err="1"/>
              <a:t>клітини</a:t>
            </a:r>
            <a:r>
              <a:rPr lang="ru-RU" dirty="0"/>
              <a:t> вона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синтезувати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потрібні</a:t>
            </a:r>
            <a:r>
              <a:rPr lang="ru-RU" dirty="0"/>
              <a:t> для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структур.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апоптозу</a:t>
            </a:r>
            <a:r>
              <a:rPr lang="ru-RU" dirty="0"/>
              <a:t> з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апоптозні</a:t>
            </a:r>
            <a:r>
              <a:rPr lang="ru-RU" dirty="0"/>
              <a:t> </a:t>
            </a:r>
            <a:r>
              <a:rPr lang="ru-RU" dirty="0" err="1"/>
              <a:t>тільця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поглинаються</a:t>
            </a:r>
            <a:r>
              <a:rPr lang="ru-RU" dirty="0"/>
              <a:t> макрофагами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сусідніми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96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3384376"/>
          </a:xfrm>
        </p:spPr>
        <p:txBody>
          <a:bodyPr/>
          <a:lstStyle/>
          <a:p>
            <a:r>
              <a:rPr lang="ru-RU" b="1" dirty="0"/>
              <a:t>Некроз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випадкова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патологічна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,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і є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упорядкованим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апоптоз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некрозу </a:t>
            </a:r>
            <a:r>
              <a:rPr lang="ru-RU" dirty="0" err="1"/>
              <a:t>клітинна</a:t>
            </a:r>
            <a:r>
              <a:rPr lang="ru-RU" dirty="0"/>
              <a:t> мембрана </a:t>
            </a:r>
            <a:r>
              <a:rPr lang="ru-RU" dirty="0" err="1"/>
              <a:t>руйнується</a:t>
            </a:r>
            <a:r>
              <a:rPr lang="ru-RU" dirty="0"/>
              <a:t> й </a:t>
            </a:r>
            <a:r>
              <a:rPr lang="ru-RU" dirty="0" err="1"/>
              <a:t>уміст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в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часто </a:t>
            </a:r>
            <a:r>
              <a:rPr lang="ru-RU" dirty="0" err="1"/>
              <a:t>стає</a:t>
            </a:r>
            <a:r>
              <a:rPr lang="ru-RU" dirty="0"/>
              <a:t> причиною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5265625" cy="25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Лечение и диагностика некроза – стадии и методы лечения некроз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18250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80" y="4751801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47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Ріст клітин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Ріст клітин живих організмів може відбуватися з різною швидкістю.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(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прокаріотів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) та умов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73" y="3429000"/>
            <a:ext cx="3888432" cy="305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2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350723" cy="5976664"/>
          </a:xfrm>
        </p:spPr>
        <p:txBody>
          <a:bodyPr/>
          <a:lstStyle/>
          <a:p>
            <a:r>
              <a:rPr lang="ru-RU" dirty="0" err="1"/>
              <a:t>Межі</a:t>
            </a:r>
            <a:r>
              <a:rPr lang="ru-RU" dirty="0"/>
              <a:t> росту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різними</a:t>
            </a:r>
            <a:r>
              <a:rPr lang="ru-RU" dirty="0"/>
              <a:t>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до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 і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є невеликим. Але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практично </a:t>
            </a:r>
            <a:r>
              <a:rPr lang="ru-RU" dirty="0" err="1"/>
              <a:t>необмеженим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часто </a:t>
            </a:r>
            <a:r>
              <a:rPr lang="ru-RU" dirty="0" err="1"/>
              <a:t>спостерігається</a:t>
            </a:r>
            <a:r>
              <a:rPr lang="ru-RU" dirty="0"/>
              <a:t> у </a:t>
            </a:r>
            <a:r>
              <a:rPr lang="ru-RU" dirty="0" err="1"/>
              <a:t>грибів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утворювати</a:t>
            </a:r>
            <a:r>
              <a:rPr lang="ru-RU" dirty="0"/>
              <a:t> </a:t>
            </a:r>
            <a:r>
              <a:rPr lang="ru-RU" dirty="0" err="1"/>
              <a:t>гігантські</a:t>
            </a:r>
            <a:r>
              <a:rPr lang="ru-RU" dirty="0"/>
              <a:t> </a:t>
            </a:r>
            <a:r>
              <a:rPr lang="ru-RU" dirty="0" err="1"/>
              <a:t>багатоядерні</a:t>
            </a:r>
            <a:r>
              <a:rPr lang="ru-RU" dirty="0"/>
              <a:t> </a:t>
            </a:r>
            <a:r>
              <a:rPr lang="ru-RU" dirty="0" err="1"/>
              <a:t>міцелії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45848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43" y="3284984"/>
            <a:ext cx="4262096" cy="247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04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Розвиток клітин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064896" cy="2952328"/>
          </a:xfrm>
        </p:spPr>
        <p:txBody>
          <a:bodyPr>
            <a:normAutofit/>
          </a:bodyPr>
          <a:lstStyle/>
          <a:p>
            <a:r>
              <a:rPr lang="uk-UA" dirty="0"/>
              <a:t>Поділ </a:t>
            </a:r>
            <a:r>
              <a:rPr lang="uk-UA" dirty="0" err="1"/>
              <a:t>еукаріотичних</a:t>
            </a:r>
            <a:r>
              <a:rPr lang="uk-UA" dirty="0"/>
              <a:t> клітин (у тому числі клітин людини) в більшості випадків здійснюється </a:t>
            </a:r>
            <a:r>
              <a:rPr lang="uk-UA" b="1" dirty="0"/>
              <a:t>шляхом мітозу. </a:t>
            </a:r>
            <a:endParaRPr lang="uk-UA" b="1" dirty="0" smtClean="0"/>
          </a:p>
          <a:p>
            <a:r>
              <a:rPr lang="uk-UA" dirty="0" smtClean="0"/>
              <a:t>Після </a:t>
            </a:r>
            <a:r>
              <a:rPr lang="uk-UA" dirty="0"/>
              <a:t>поділу доля утворених клітин може бути різною.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ранніх стадіях ембріогенезу людини клітини після поділу знову діляться. 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2716"/>
            <a:ext cx="663296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79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4968552" cy="5544616"/>
          </a:xfrm>
        </p:spPr>
        <p:txBody>
          <a:bodyPr/>
          <a:lstStyle/>
          <a:p>
            <a:r>
              <a:rPr lang="uk-UA" dirty="0"/>
              <a:t>Пізніше починається диференціація клітин і здатність до поділу зберігають лише деякі з них. Такі клітини, що зберігають здатність до поділу і залишаються недиференційованими, називають </a:t>
            </a:r>
            <a:r>
              <a:rPr lang="uk-UA" b="1" dirty="0"/>
              <a:t>стовбуровим клітинами.</a:t>
            </a:r>
            <a:endParaRPr lang="ru-RU" b="1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291361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396044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70" y="3670947"/>
            <a:ext cx="3168352" cy="21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11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/>
          <a:lstStyle/>
          <a:p>
            <a:pPr algn="ctr"/>
            <a:r>
              <a:rPr lang="uk-UA" b="1" dirty="0"/>
              <a:t>Диференціація клітин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4608512" cy="5544616"/>
          </a:xfrm>
        </p:spPr>
        <p:txBody>
          <a:bodyPr>
            <a:normAutofit fontScale="92500"/>
          </a:bodyPr>
          <a:lstStyle/>
          <a:p>
            <a:r>
              <a:rPr lang="uk-UA" i="1" dirty="0"/>
              <a:t>це процес утворення спеціалізованих клітин, які отримують певні риси будови, які дають їм можливість виконувати потрібні функції з високою ефективністю. </a:t>
            </a:r>
            <a:endParaRPr lang="uk-UA" i="1" dirty="0" smtClean="0"/>
          </a:p>
          <a:p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/>
              <a:t>диференціація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. Геном </a:t>
            </a:r>
            <a:r>
              <a:rPr lang="ru-RU" dirty="0" err="1"/>
              <a:t>клітини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незмінним</a:t>
            </a:r>
            <a:r>
              <a:rPr lang="ru-RU" dirty="0"/>
              <a:t>, але активно </a:t>
            </a:r>
            <a:r>
              <a:rPr lang="ru-RU" dirty="0" err="1"/>
              <a:t>працює</a:t>
            </a:r>
            <a:r>
              <a:rPr lang="ru-RU" dirty="0"/>
              <a:t>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комплекс </a:t>
            </a:r>
            <a:r>
              <a:rPr lang="ru-RU" dirty="0" err="1"/>
              <a:t>генів</a:t>
            </a:r>
            <a:r>
              <a:rPr lang="ru-RU" dirty="0"/>
              <a:t>. </a:t>
            </a:r>
            <a:r>
              <a:rPr lang="ru-RU" b="1" dirty="0" err="1"/>
              <a:t>Диференціація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 в </a:t>
            </a:r>
            <a:r>
              <a:rPr lang="ru-RU" b="1" dirty="0" err="1"/>
              <a:t>організмі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є </a:t>
            </a:r>
            <a:r>
              <a:rPr lang="ru-RU" b="1" dirty="0" err="1"/>
              <a:t>необоротним</a:t>
            </a:r>
            <a:r>
              <a:rPr lang="ru-RU" b="1" dirty="0"/>
              <a:t> </a:t>
            </a:r>
            <a:r>
              <a:rPr lang="ru-RU" b="1" dirty="0" err="1"/>
              <a:t>процесом</a:t>
            </a:r>
            <a:r>
              <a:rPr lang="ru-RU" b="1" dirty="0"/>
              <a:t>.</a:t>
            </a:r>
            <a:endParaRPr lang="ru-RU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62" y="1844824"/>
            <a:ext cx="415682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39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4680520" cy="5904656"/>
          </a:xfrm>
        </p:spPr>
        <p:txBody>
          <a:bodyPr>
            <a:normAutofit/>
          </a:bodyPr>
          <a:lstStyle/>
          <a:p>
            <a:r>
              <a:rPr lang="ru-RU" b="1" dirty="0" err="1"/>
              <a:t>Диференціація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стовбурових</a:t>
            </a:r>
            <a:r>
              <a:rPr lang="ru-RU" dirty="0"/>
              <a:t> (</a:t>
            </a:r>
            <a:r>
              <a:rPr lang="en-US" dirty="0"/>
              <a:t>A) </a:t>
            </a:r>
            <a:r>
              <a:rPr lang="ru-RU" dirty="0"/>
              <a:t>у </a:t>
            </a:r>
            <a:r>
              <a:rPr lang="ru-RU" dirty="0" err="1">
                <a:hlinkClick r:id="rId2" tooltip="Прогеніторні клітини"/>
              </a:rPr>
              <a:t>прогеніторні</a:t>
            </a:r>
            <a:r>
              <a:rPr lang="ru-RU" dirty="0"/>
              <a:t> (</a:t>
            </a:r>
            <a:r>
              <a:rPr lang="en-US" dirty="0"/>
              <a:t>B) </a:t>
            </a:r>
            <a:r>
              <a:rPr lang="ru-RU" dirty="0"/>
              <a:t>і в </a:t>
            </a:r>
            <a:r>
              <a:rPr lang="ru-RU" dirty="0" err="1"/>
              <a:t>решті</a:t>
            </a:r>
            <a:r>
              <a:rPr lang="ru-RU" dirty="0"/>
              <a:t> </a:t>
            </a:r>
            <a:r>
              <a:rPr lang="ru-RU" dirty="0" err="1"/>
              <a:t>решт</a:t>
            </a:r>
            <a:r>
              <a:rPr lang="ru-RU" dirty="0"/>
              <a:t> у </a:t>
            </a:r>
            <a:r>
              <a:rPr lang="ru-RU" dirty="0" err="1"/>
              <a:t>зрілі</a:t>
            </a:r>
            <a:r>
              <a:rPr lang="ru-RU" dirty="0"/>
              <a:t> </a:t>
            </a:r>
            <a:r>
              <a:rPr lang="ru-RU" dirty="0" err="1"/>
              <a:t>диференційовані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(</a:t>
            </a:r>
            <a:r>
              <a:rPr lang="en-US" dirty="0"/>
              <a:t>C</a:t>
            </a:r>
            <a:r>
              <a:rPr lang="en-US" dirty="0" smtClean="0"/>
              <a:t>).</a:t>
            </a:r>
            <a:endParaRPr lang="ru-RU" u="sng" baseline="30000" dirty="0"/>
          </a:p>
          <a:p>
            <a:r>
              <a:rPr lang="en-US" dirty="0"/>
              <a:t> 1 — </a:t>
            </a:r>
            <a:r>
              <a:rPr lang="ru-RU" dirty="0" err="1"/>
              <a:t>симетричний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(</a:t>
            </a:r>
            <a:r>
              <a:rPr lang="ru-RU" dirty="0" err="1">
                <a:hlinkClick r:id="rId3" tooltip="Мітоз"/>
              </a:rPr>
              <a:t>мітоз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2 — </a:t>
            </a:r>
            <a:r>
              <a:rPr lang="ru-RU" dirty="0" err="1"/>
              <a:t>асиметричний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 — </a:t>
            </a:r>
            <a:r>
              <a:rPr lang="ru-RU" dirty="0" err="1"/>
              <a:t>прогеніторний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4 — </a:t>
            </a: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у </a:t>
            </a:r>
            <a:r>
              <a:rPr lang="en-US" dirty="0">
                <a:hlinkClick r:id="rId4" tooltip="G0-фаза"/>
              </a:rPr>
              <a:t>G0</a:t>
            </a:r>
            <a:r>
              <a:rPr lang="en-US" dirty="0"/>
              <a:t> </a:t>
            </a:r>
            <a:r>
              <a:rPr lang="ru-RU" dirty="0"/>
              <a:t>фазу </a:t>
            </a:r>
            <a:r>
              <a:rPr lang="ru-RU" dirty="0" err="1">
                <a:hlinkClick r:id="rId5" tooltip="Клітинний цикл"/>
              </a:rPr>
              <a:t>клітинного</a:t>
            </a:r>
            <a:r>
              <a:rPr lang="ru-RU" dirty="0">
                <a:hlinkClick r:id="rId5" tooltip="Клітинний цикл"/>
              </a:rPr>
              <a:t> циклу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5202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93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Старіння</a:t>
            </a:r>
            <a:r>
              <a:rPr lang="ru-RU" b="1" dirty="0"/>
              <a:t> та смерть </a:t>
            </a:r>
            <a:r>
              <a:rPr lang="ru-RU" b="1" dirty="0" err="1"/>
              <a:t>клітин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5400600" cy="561662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 часом </a:t>
            </a:r>
            <a:r>
              <a:rPr lang="ru-RU" dirty="0" err="1"/>
              <a:t>клітини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гинуть. </a:t>
            </a:r>
            <a:endParaRPr lang="ru-RU" dirty="0" smtClean="0"/>
          </a:p>
          <a:p>
            <a:r>
              <a:rPr lang="ru-RU" b="1" dirty="0" err="1" smtClean="0"/>
              <a:t>Ця</a:t>
            </a:r>
            <a:r>
              <a:rPr lang="ru-RU" b="1" dirty="0" smtClean="0"/>
              <a:t> </a:t>
            </a:r>
            <a:r>
              <a:rPr lang="ru-RU" b="1" dirty="0" err="1"/>
              <a:t>загибель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бути </a:t>
            </a:r>
            <a:r>
              <a:rPr lang="ru-RU" b="1" dirty="0" err="1" smtClean="0"/>
              <a:t>викликана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dirty="0" err="1"/>
              <a:t>зовнішніми</a:t>
            </a:r>
            <a:r>
              <a:rPr lang="ru-RU" dirty="0"/>
              <a:t> (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температура,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внутрішніми</a:t>
            </a:r>
            <a:r>
              <a:rPr lang="ru-RU" dirty="0"/>
              <a:t> (</a:t>
            </a:r>
            <a:r>
              <a:rPr lang="ru-RU" dirty="0" err="1"/>
              <a:t>старіння</a:t>
            </a:r>
            <a:r>
              <a:rPr lang="ru-RU" dirty="0"/>
              <a:t>) </a:t>
            </a:r>
            <a:r>
              <a:rPr lang="ru-RU" dirty="0" smtClean="0"/>
              <a:t>причинами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r>
              <a:rPr lang="ru-RU" dirty="0" err="1"/>
              <a:t>клітин</a:t>
            </a:r>
            <a:r>
              <a:rPr lang="ru-RU" dirty="0"/>
              <a:t> є </a:t>
            </a:r>
            <a:r>
              <a:rPr lang="ru-RU" dirty="0" err="1"/>
              <a:t>важливим</a:t>
            </a:r>
            <a:r>
              <a:rPr lang="ru-RU" dirty="0"/>
              <a:t> способом </a:t>
            </a:r>
            <a:r>
              <a:rPr lang="ru-RU" dirty="0" err="1"/>
              <a:t>стабілізації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Регулюється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складними</a:t>
            </a:r>
            <a:r>
              <a:rPr lang="ru-RU" dirty="0"/>
              <a:t> молекулярно-</a:t>
            </a:r>
            <a:r>
              <a:rPr lang="ru-RU" dirty="0" err="1"/>
              <a:t>генетичними</a:t>
            </a:r>
            <a:r>
              <a:rPr lang="ru-RU" dirty="0"/>
              <a:t> </a:t>
            </a:r>
            <a:r>
              <a:rPr lang="ru-RU" dirty="0" err="1"/>
              <a:t>механізмами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різною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096344" cy="205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1872208" cy="309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5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4176464" cy="5688632"/>
          </a:xfrm>
        </p:spPr>
        <p:txBody>
          <a:bodyPr/>
          <a:lstStyle/>
          <a:p>
            <a:r>
              <a:rPr lang="ru-RU" dirty="0"/>
              <a:t>Так,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епітелію</a:t>
            </a:r>
            <a:r>
              <a:rPr lang="ru-RU" dirty="0"/>
              <a:t> травного тракту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, </a:t>
            </a:r>
            <a:r>
              <a:rPr lang="ru-RU" dirty="0" err="1"/>
              <a:t>еритроцити</a:t>
            </a:r>
            <a:r>
              <a:rPr lang="ru-RU" dirty="0"/>
              <a:t> — три </a:t>
            </a:r>
            <a:r>
              <a:rPr lang="ru-RU" dirty="0" err="1"/>
              <a:t>місяці</a:t>
            </a:r>
            <a:r>
              <a:rPr lang="ru-RU" dirty="0"/>
              <a:t>, а </a:t>
            </a:r>
            <a:r>
              <a:rPr lang="ru-RU" dirty="0" err="1"/>
              <a:t>нейрони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- десятки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багатоклітинних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й </a:t>
            </a:r>
            <a:r>
              <a:rPr lang="ru-RU" dirty="0" err="1"/>
              <a:t>людини</a:t>
            </a:r>
            <a:r>
              <a:rPr lang="ru-RU" dirty="0"/>
              <a:t>) </a:t>
            </a:r>
            <a:r>
              <a:rPr lang="ru-RU" dirty="0" err="1"/>
              <a:t>вирізняють</a:t>
            </a:r>
            <a:r>
              <a:rPr lang="ru-RU" dirty="0"/>
              <a:t> два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— </a:t>
            </a:r>
            <a:r>
              <a:rPr lang="ru-RU" b="1" dirty="0" err="1"/>
              <a:t>апоптоз</a:t>
            </a:r>
            <a:r>
              <a:rPr lang="ru-RU" b="1" dirty="0"/>
              <a:t> і некроз 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5597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027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</TotalTime>
  <Words>381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Тема: Ріст та розвиток клітин та фактори, які на нього впливають. Старіння та смерть клітин.</vt:lpstr>
      <vt:lpstr>Ріст клітин </vt:lpstr>
      <vt:lpstr>Презентация PowerPoint</vt:lpstr>
      <vt:lpstr>Розвиток клітин </vt:lpstr>
      <vt:lpstr>Презентация PowerPoint</vt:lpstr>
      <vt:lpstr>Диференціація клітин </vt:lpstr>
      <vt:lpstr>Презентация PowerPoint</vt:lpstr>
      <vt:lpstr>Старіння та смерть клітин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Ріст та розвиток клітин та фактори, які на нього впливають. Старіння та смерть клітин.</dc:title>
  <dc:creator>Хозяин</dc:creator>
  <cp:lastModifiedBy>Хозяин</cp:lastModifiedBy>
  <cp:revision>5</cp:revision>
  <dcterms:created xsi:type="dcterms:W3CDTF">2020-03-27T11:27:44Z</dcterms:created>
  <dcterms:modified xsi:type="dcterms:W3CDTF">2020-03-27T12:14:45Z</dcterms:modified>
</cp:coreProperties>
</file>