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84" r:id="rId5"/>
    <p:sldId id="283" r:id="rId6"/>
    <p:sldId id="273" r:id="rId7"/>
    <p:sldId id="275" r:id="rId8"/>
    <p:sldId id="274" r:id="rId9"/>
    <p:sldId id="27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8" r:id="rId26"/>
    <p:sldId id="279" r:id="rId27"/>
    <p:sldId id="277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F19E1-8F0E-4960-A49C-92B8B73267B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DBA37BB-03E1-42A8-837B-DA6A13CBDDCB}">
      <dgm:prSet/>
      <dgm:spPr/>
      <dgm:t>
        <a:bodyPr/>
        <a:lstStyle/>
        <a:p>
          <a:pPr rtl="0"/>
          <a:r>
            <a:rPr lang="uk-UA" dirty="0" smtClean="0"/>
            <a:t>Вирішення</a:t>
          </a:r>
          <a:r>
            <a:rPr lang="en-US" dirty="0" smtClean="0"/>
            <a:t> </a:t>
          </a:r>
          <a:r>
            <a:rPr lang="uk-UA" dirty="0" smtClean="0"/>
            <a:t>проблемного запитання: </a:t>
          </a:r>
          <a:endParaRPr lang="ru-RU" dirty="0"/>
        </a:p>
      </dgm:t>
    </dgm:pt>
    <dgm:pt modelId="{56847052-4910-453B-A782-4DAB70B90611}" type="parTrans" cxnId="{FC154511-F487-4F53-93D9-C36D37693602}">
      <dgm:prSet/>
      <dgm:spPr/>
      <dgm:t>
        <a:bodyPr/>
        <a:lstStyle/>
        <a:p>
          <a:endParaRPr lang="ru-RU"/>
        </a:p>
      </dgm:t>
    </dgm:pt>
    <dgm:pt modelId="{6F3C011E-0C8D-46C6-95EF-AA5E974A64BF}" type="sibTrans" cxnId="{FC154511-F487-4F53-93D9-C36D37693602}">
      <dgm:prSet/>
      <dgm:spPr/>
      <dgm:t>
        <a:bodyPr/>
        <a:lstStyle/>
        <a:p>
          <a:endParaRPr lang="ru-RU"/>
        </a:p>
      </dgm:t>
    </dgm:pt>
    <dgm:pt modelId="{EB7BEB60-2516-4051-9950-4435A233BB73}">
      <dgm:prSet/>
      <dgm:spPr/>
      <dgm:t>
        <a:bodyPr/>
        <a:lstStyle/>
        <a:p>
          <a:pPr rtl="0"/>
          <a:r>
            <a:rPr lang="uk-UA" i="1" dirty="0" smtClean="0"/>
            <a:t>Чи можуть функції держави</a:t>
          </a:r>
          <a:endParaRPr lang="en-US" i="1" dirty="0"/>
        </a:p>
      </dgm:t>
    </dgm:pt>
    <dgm:pt modelId="{A12089BD-BB9E-4075-AE8E-1CDCDCDAEBF3}" type="parTrans" cxnId="{36469B47-0361-4529-BD89-A5D248CCCDAE}">
      <dgm:prSet/>
      <dgm:spPr/>
      <dgm:t>
        <a:bodyPr/>
        <a:lstStyle/>
        <a:p>
          <a:endParaRPr lang="ru-RU"/>
        </a:p>
      </dgm:t>
    </dgm:pt>
    <dgm:pt modelId="{B122474F-7B3C-4FA7-8170-2E0F73615D69}" type="sibTrans" cxnId="{36469B47-0361-4529-BD89-A5D248CCCDAE}">
      <dgm:prSet/>
      <dgm:spPr/>
      <dgm:t>
        <a:bodyPr/>
        <a:lstStyle/>
        <a:p>
          <a:endParaRPr lang="ru-RU"/>
        </a:p>
      </dgm:t>
    </dgm:pt>
    <dgm:pt modelId="{C5E072DD-B868-4D13-A65C-CA4DF4C4784A}">
      <dgm:prSet/>
      <dgm:spPr/>
      <dgm:t>
        <a:bodyPr/>
        <a:lstStyle/>
        <a:p>
          <a:pPr rtl="0"/>
          <a:r>
            <a:rPr lang="uk-UA" i="1" dirty="0" smtClean="0"/>
            <a:t>бути здійснені без фінансового забезпечення?</a:t>
          </a:r>
          <a:endParaRPr lang="uk-UA" dirty="0"/>
        </a:p>
      </dgm:t>
    </dgm:pt>
    <dgm:pt modelId="{C831E977-5659-4B08-8912-28389D55634C}" type="parTrans" cxnId="{C079C60B-6B10-4A68-8099-B9FA297DA16C}">
      <dgm:prSet/>
      <dgm:spPr/>
      <dgm:t>
        <a:bodyPr/>
        <a:lstStyle/>
        <a:p>
          <a:endParaRPr lang="ru-RU"/>
        </a:p>
      </dgm:t>
    </dgm:pt>
    <dgm:pt modelId="{F2F67AFC-163E-4F14-9E38-D85E7C100637}" type="sibTrans" cxnId="{C079C60B-6B10-4A68-8099-B9FA297DA16C}">
      <dgm:prSet/>
      <dgm:spPr/>
      <dgm:t>
        <a:bodyPr/>
        <a:lstStyle/>
        <a:p>
          <a:endParaRPr lang="ru-RU"/>
        </a:p>
      </dgm:t>
    </dgm:pt>
    <dgm:pt modelId="{82A28FAF-2D6D-4353-AA1F-0953D9463294}" type="pres">
      <dgm:prSet presAssocID="{5D4F19E1-8F0E-4960-A49C-92B8B73267BF}" presName="compositeShape" presStyleCnt="0">
        <dgm:presLayoutVars>
          <dgm:chMax val="7"/>
          <dgm:dir/>
          <dgm:resizeHandles val="exact"/>
        </dgm:presLayoutVars>
      </dgm:prSet>
      <dgm:spPr/>
    </dgm:pt>
    <dgm:pt modelId="{203A6F0D-7BA5-4692-93E6-E10768586904}" type="pres">
      <dgm:prSet presAssocID="{DDBA37BB-03E1-42A8-837B-DA6A13CBDDCB}" presName="circ1" presStyleLbl="vennNode1" presStyleIdx="0" presStyleCnt="3" custLinFactNeighborX="-82556" custLinFactNeighborY="-18314"/>
      <dgm:spPr/>
    </dgm:pt>
    <dgm:pt modelId="{BA04CAEC-E777-4D71-9059-5E36E48B4255}" type="pres">
      <dgm:prSet presAssocID="{DDBA37BB-03E1-42A8-837B-DA6A13CBDDC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88FE8F5-A62C-4064-BB64-20A49E1447BF}" type="pres">
      <dgm:prSet presAssocID="{EB7BEB60-2516-4051-9950-4435A233BB73}" presName="circ2" presStyleLbl="vennNode1" presStyleIdx="1" presStyleCnt="3" custLinFactNeighborX="-96998" custLinFactNeighborY="30100"/>
      <dgm:spPr/>
    </dgm:pt>
    <dgm:pt modelId="{564A6A9C-DD3A-4E4A-A4ED-348BEE30EEC1}" type="pres">
      <dgm:prSet presAssocID="{EB7BEB60-2516-4051-9950-4435A233BB7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4F607B2-CCDB-45EC-80D1-B95481A8D6AA}" type="pres">
      <dgm:prSet presAssocID="{C5E072DD-B868-4D13-A65C-CA4DF4C4784A}" presName="circ3" presStyleLbl="vennNode1" presStyleIdx="2" presStyleCnt="3" custLinFactNeighborX="83378" custLinFactNeighborY="3048"/>
      <dgm:spPr/>
    </dgm:pt>
    <dgm:pt modelId="{18E4C40C-1011-47CE-B51E-D5C3F5C4B527}" type="pres">
      <dgm:prSet presAssocID="{C5E072DD-B868-4D13-A65C-CA4DF4C4784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BD10492-171A-469D-89B8-7567F326EB34}" type="presOf" srcId="{DDBA37BB-03E1-42A8-837B-DA6A13CBDDCB}" destId="{BA04CAEC-E777-4D71-9059-5E36E48B4255}" srcOrd="1" destOrd="0" presId="urn:microsoft.com/office/officeart/2005/8/layout/venn1"/>
    <dgm:cxn modelId="{C079C60B-6B10-4A68-8099-B9FA297DA16C}" srcId="{5D4F19E1-8F0E-4960-A49C-92B8B73267BF}" destId="{C5E072DD-B868-4D13-A65C-CA4DF4C4784A}" srcOrd="2" destOrd="0" parTransId="{C831E977-5659-4B08-8912-28389D55634C}" sibTransId="{F2F67AFC-163E-4F14-9E38-D85E7C100637}"/>
    <dgm:cxn modelId="{36469B47-0361-4529-BD89-A5D248CCCDAE}" srcId="{5D4F19E1-8F0E-4960-A49C-92B8B73267BF}" destId="{EB7BEB60-2516-4051-9950-4435A233BB73}" srcOrd="1" destOrd="0" parTransId="{A12089BD-BB9E-4075-AE8E-1CDCDCDAEBF3}" sibTransId="{B122474F-7B3C-4FA7-8170-2E0F73615D69}"/>
    <dgm:cxn modelId="{D8DD372C-0A88-40C5-BE87-EBD9A7EC3821}" type="presOf" srcId="{EB7BEB60-2516-4051-9950-4435A233BB73}" destId="{564A6A9C-DD3A-4E4A-A4ED-348BEE30EEC1}" srcOrd="1" destOrd="0" presId="urn:microsoft.com/office/officeart/2005/8/layout/venn1"/>
    <dgm:cxn modelId="{4BF961BA-EFDC-43BA-8A54-61A66C102D0B}" type="presOf" srcId="{C5E072DD-B868-4D13-A65C-CA4DF4C4784A}" destId="{18E4C40C-1011-47CE-B51E-D5C3F5C4B527}" srcOrd="1" destOrd="0" presId="urn:microsoft.com/office/officeart/2005/8/layout/venn1"/>
    <dgm:cxn modelId="{20D56F5A-C7F1-4B23-BBC8-A26CD6278650}" type="presOf" srcId="{5D4F19E1-8F0E-4960-A49C-92B8B73267BF}" destId="{82A28FAF-2D6D-4353-AA1F-0953D9463294}" srcOrd="0" destOrd="0" presId="urn:microsoft.com/office/officeart/2005/8/layout/venn1"/>
    <dgm:cxn modelId="{22561F11-5E68-4785-99B5-4F943E49EB86}" type="presOf" srcId="{EB7BEB60-2516-4051-9950-4435A233BB73}" destId="{488FE8F5-A62C-4064-BB64-20A49E1447BF}" srcOrd="0" destOrd="0" presId="urn:microsoft.com/office/officeart/2005/8/layout/venn1"/>
    <dgm:cxn modelId="{C8F7CF7A-072D-4BC3-994F-5EB2C5A1A07F}" type="presOf" srcId="{C5E072DD-B868-4D13-A65C-CA4DF4C4784A}" destId="{44F607B2-CCDB-45EC-80D1-B95481A8D6AA}" srcOrd="0" destOrd="0" presId="urn:microsoft.com/office/officeart/2005/8/layout/venn1"/>
    <dgm:cxn modelId="{FC154511-F487-4F53-93D9-C36D37693602}" srcId="{5D4F19E1-8F0E-4960-A49C-92B8B73267BF}" destId="{DDBA37BB-03E1-42A8-837B-DA6A13CBDDCB}" srcOrd="0" destOrd="0" parTransId="{56847052-4910-453B-A782-4DAB70B90611}" sibTransId="{6F3C011E-0C8D-46C6-95EF-AA5E974A64BF}"/>
    <dgm:cxn modelId="{EFBB4AF3-7BF1-4B39-B158-54DB67E2D4EF}" type="presOf" srcId="{DDBA37BB-03E1-42A8-837B-DA6A13CBDDCB}" destId="{203A6F0D-7BA5-4692-93E6-E10768586904}" srcOrd="0" destOrd="0" presId="urn:microsoft.com/office/officeart/2005/8/layout/venn1"/>
    <dgm:cxn modelId="{1F575485-9B02-41C4-964A-3B92481EF39E}" type="presParOf" srcId="{82A28FAF-2D6D-4353-AA1F-0953D9463294}" destId="{203A6F0D-7BA5-4692-93E6-E10768586904}" srcOrd="0" destOrd="0" presId="urn:microsoft.com/office/officeart/2005/8/layout/venn1"/>
    <dgm:cxn modelId="{82CEBC42-45E2-45B9-8311-8D8E8A00B499}" type="presParOf" srcId="{82A28FAF-2D6D-4353-AA1F-0953D9463294}" destId="{BA04CAEC-E777-4D71-9059-5E36E48B4255}" srcOrd="1" destOrd="0" presId="urn:microsoft.com/office/officeart/2005/8/layout/venn1"/>
    <dgm:cxn modelId="{02A26458-38EC-4A12-BFD4-9C741F9D3311}" type="presParOf" srcId="{82A28FAF-2D6D-4353-AA1F-0953D9463294}" destId="{488FE8F5-A62C-4064-BB64-20A49E1447BF}" srcOrd="2" destOrd="0" presId="urn:microsoft.com/office/officeart/2005/8/layout/venn1"/>
    <dgm:cxn modelId="{A23E6105-973F-478D-988F-6DC4DB5E90AD}" type="presParOf" srcId="{82A28FAF-2D6D-4353-AA1F-0953D9463294}" destId="{564A6A9C-DD3A-4E4A-A4ED-348BEE30EEC1}" srcOrd="3" destOrd="0" presId="urn:microsoft.com/office/officeart/2005/8/layout/venn1"/>
    <dgm:cxn modelId="{CC36F851-3F37-4AE3-BA93-C6E6B757DDE7}" type="presParOf" srcId="{82A28FAF-2D6D-4353-AA1F-0953D9463294}" destId="{44F607B2-CCDB-45EC-80D1-B95481A8D6AA}" srcOrd="4" destOrd="0" presId="urn:microsoft.com/office/officeart/2005/8/layout/venn1"/>
    <dgm:cxn modelId="{FBFD9D32-0E58-4974-B585-720246584FC8}" type="presParOf" srcId="{82A28FAF-2D6D-4353-AA1F-0953D9463294}" destId="{18E4C40C-1011-47CE-B51E-D5C3F5C4B527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BCAFE-FDB2-4510-AA06-13050FB562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3F12E1-8387-4F4E-8EC6-0DEBBAA6347D}">
      <dgm:prSet/>
      <dgm:spPr/>
      <dgm:t>
        <a:bodyPr/>
        <a:lstStyle/>
        <a:p>
          <a:pPr rtl="0"/>
          <a:r>
            <a:rPr lang="uk-UA" b="1" baseline="0" dirty="0" smtClean="0"/>
            <a:t>На сьогоднішньому уроці ми навчимося</a:t>
          </a:r>
          <a:br>
            <a:rPr lang="uk-UA" b="1" baseline="0" dirty="0" smtClean="0"/>
          </a:br>
          <a:r>
            <a:rPr lang="uk-UA" b="1" baseline="0" dirty="0" smtClean="0"/>
            <a:t>1. Давати визначення фінансового права, системи оподаткування, загальну характеристику податків і зборів.</a:t>
          </a:r>
          <a:br>
            <a:rPr lang="uk-UA" b="1" baseline="0" dirty="0" smtClean="0"/>
          </a:br>
          <a:r>
            <a:rPr lang="uk-UA" b="1" baseline="0" dirty="0" smtClean="0"/>
            <a:t>2. Називати основні інститути фінансового права та  джерела, платників податків.</a:t>
          </a:r>
          <a:br>
            <a:rPr lang="uk-UA" b="1" baseline="0" dirty="0" smtClean="0"/>
          </a:br>
          <a:r>
            <a:rPr lang="uk-UA" b="1" baseline="0" dirty="0" smtClean="0"/>
            <a:t>3. Що таке бюджетна система України.</a:t>
          </a:r>
          <a:br>
            <a:rPr lang="uk-UA" b="1" baseline="0" dirty="0" smtClean="0"/>
          </a:br>
          <a:r>
            <a:rPr lang="uk-UA" b="1" baseline="0" dirty="0" smtClean="0"/>
            <a:t>4. Відповідальність за порушення фінансового законодавства.</a:t>
          </a:r>
          <a:br>
            <a:rPr lang="uk-UA" b="1" baseline="0" dirty="0" smtClean="0"/>
          </a:br>
          <a:endParaRPr lang="ru-RU" b="1" baseline="0" dirty="0"/>
        </a:p>
      </dgm:t>
    </dgm:pt>
    <dgm:pt modelId="{CC62691B-2CD7-4CFC-A417-E04FCD7114E7}" type="parTrans" cxnId="{710E8771-B4DD-4DD5-BCD5-4C94DF75D162}">
      <dgm:prSet/>
      <dgm:spPr/>
      <dgm:t>
        <a:bodyPr/>
        <a:lstStyle/>
        <a:p>
          <a:endParaRPr lang="ru-RU"/>
        </a:p>
      </dgm:t>
    </dgm:pt>
    <dgm:pt modelId="{C3E71244-4E9B-43BF-B83F-7F46E068A318}" type="sibTrans" cxnId="{710E8771-B4DD-4DD5-BCD5-4C94DF75D162}">
      <dgm:prSet/>
      <dgm:spPr/>
      <dgm:t>
        <a:bodyPr/>
        <a:lstStyle/>
        <a:p>
          <a:endParaRPr lang="ru-RU"/>
        </a:p>
      </dgm:t>
    </dgm:pt>
    <dgm:pt modelId="{A01E8B19-1537-43EF-B57B-D1585EEC6836}" type="pres">
      <dgm:prSet presAssocID="{F3FBCAFE-FDB2-4510-AA06-13050FB56290}" presName="Name0" presStyleCnt="0">
        <dgm:presLayoutVars>
          <dgm:dir/>
          <dgm:animLvl val="lvl"/>
          <dgm:resizeHandles val="exact"/>
        </dgm:presLayoutVars>
      </dgm:prSet>
      <dgm:spPr/>
    </dgm:pt>
    <dgm:pt modelId="{CD8F3728-5946-49FC-8F56-D0315D8E0386}" type="pres">
      <dgm:prSet presAssocID="{033F12E1-8387-4F4E-8EC6-0DEBBAA6347D}" presName="linNode" presStyleCnt="0"/>
      <dgm:spPr/>
    </dgm:pt>
    <dgm:pt modelId="{B1047A06-D510-42DB-AA8E-A777FC6292B7}" type="pres">
      <dgm:prSet presAssocID="{033F12E1-8387-4F4E-8EC6-0DEBBAA6347D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2F5AE991-2ACF-4B35-8736-C7DF41E39FA0}" type="presOf" srcId="{F3FBCAFE-FDB2-4510-AA06-13050FB56290}" destId="{A01E8B19-1537-43EF-B57B-D1585EEC6836}" srcOrd="0" destOrd="0" presId="urn:microsoft.com/office/officeart/2005/8/layout/vList5"/>
    <dgm:cxn modelId="{710E8771-B4DD-4DD5-BCD5-4C94DF75D162}" srcId="{F3FBCAFE-FDB2-4510-AA06-13050FB56290}" destId="{033F12E1-8387-4F4E-8EC6-0DEBBAA6347D}" srcOrd="0" destOrd="0" parTransId="{CC62691B-2CD7-4CFC-A417-E04FCD7114E7}" sibTransId="{C3E71244-4E9B-43BF-B83F-7F46E068A318}"/>
    <dgm:cxn modelId="{F110DD73-18E9-4A3D-BC93-76A4688749AD}" type="presOf" srcId="{033F12E1-8387-4F4E-8EC6-0DEBBAA6347D}" destId="{B1047A06-D510-42DB-AA8E-A777FC6292B7}" srcOrd="0" destOrd="0" presId="urn:microsoft.com/office/officeart/2005/8/layout/vList5"/>
    <dgm:cxn modelId="{0366E6AC-2461-4749-884B-749F88B3CBDB}" type="presParOf" srcId="{A01E8B19-1537-43EF-B57B-D1585EEC6836}" destId="{CD8F3728-5946-49FC-8F56-D0315D8E0386}" srcOrd="0" destOrd="0" presId="urn:microsoft.com/office/officeart/2005/8/layout/vList5"/>
    <dgm:cxn modelId="{221E9F61-9AE4-4852-B64F-31576BBAA809}" type="presParOf" srcId="{CD8F3728-5946-49FC-8F56-D0315D8E0386}" destId="{B1047A06-D510-42DB-AA8E-A777FC6292B7}" srcOrd="0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609FA3-EC82-4DD6-9365-15388989EA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D3CFB22-F161-4AA6-95ED-03075577EDA1}">
      <dgm:prSet/>
      <dgm:spPr/>
      <dgm:t>
        <a:bodyPr/>
        <a:lstStyle/>
        <a:p>
          <a:pPr rtl="0"/>
          <a:r>
            <a:rPr lang="uk-UA" dirty="0" smtClean="0"/>
            <a:t>ПЛАН:</a:t>
          </a:r>
          <a:br>
            <a:rPr lang="uk-UA" dirty="0" smtClean="0"/>
          </a:br>
          <a:r>
            <a:rPr lang="uk-UA" dirty="0" smtClean="0"/>
            <a:t>1. Загальна характеристика                 фінансового права.</a:t>
          </a:r>
          <a:br>
            <a:rPr lang="uk-UA" dirty="0" smtClean="0"/>
          </a:br>
          <a:r>
            <a:rPr lang="uk-UA" dirty="0" smtClean="0"/>
            <a:t>2. Фінансова система України.</a:t>
          </a:r>
          <a:br>
            <a:rPr lang="uk-UA" dirty="0" smtClean="0"/>
          </a:br>
          <a:r>
            <a:rPr lang="uk-UA" dirty="0" smtClean="0"/>
            <a:t>3. Бюджетна система України.</a:t>
          </a:r>
          <a:br>
            <a:rPr lang="uk-UA" dirty="0" smtClean="0"/>
          </a:br>
          <a:r>
            <a:rPr lang="uk-UA" dirty="0" smtClean="0"/>
            <a:t>4. Система</a:t>
          </a:r>
          <a:r>
            <a:rPr lang="en-US" dirty="0" smtClean="0"/>
            <a:t> </a:t>
          </a:r>
          <a:r>
            <a:rPr lang="uk-UA" dirty="0" smtClean="0"/>
            <a:t>оподаткування.</a:t>
          </a:r>
          <a:br>
            <a:rPr lang="uk-UA" dirty="0" smtClean="0"/>
          </a:br>
          <a:r>
            <a:rPr lang="uk-UA" dirty="0" smtClean="0"/>
            <a:t>5. Відповідальність за порушення фінансового законодавства.</a:t>
          </a:r>
          <a:endParaRPr lang="ru-RU" dirty="0"/>
        </a:p>
      </dgm:t>
    </dgm:pt>
    <dgm:pt modelId="{8B0827A0-3986-436E-A406-42DE170D8398}" type="parTrans" cxnId="{599B8AB1-0736-4875-ADB9-BEBE6FF9E96F}">
      <dgm:prSet/>
      <dgm:spPr/>
      <dgm:t>
        <a:bodyPr/>
        <a:lstStyle/>
        <a:p>
          <a:endParaRPr lang="ru-RU"/>
        </a:p>
      </dgm:t>
    </dgm:pt>
    <dgm:pt modelId="{FED643E7-243B-48CC-84F5-97C3F30B737B}" type="sibTrans" cxnId="{599B8AB1-0736-4875-ADB9-BEBE6FF9E96F}">
      <dgm:prSet/>
      <dgm:spPr/>
      <dgm:t>
        <a:bodyPr/>
        <a:lstStyle/>
        <a:p>
          <a:endParaRPr lang="ru-RU"/>
        </a:p>
      </dgm:t>
    </dgm:pt>
    <dgm:pt modelId="{5ACE5588-D79E-411B-A51E-671348E96144}" type="pres">
      <dgm:prSet presAssocID="{23609FA3-EC82-4DD6-9365-15388989EA1B}" presName="linear" presStyleCnt="0">
        <dgm:presLayoutVars>
          <dgm:animLvl val="lvl"/>
          <dgm:resizeHandles val="exact"/>
        </dgm:presLayoutVars>
      </dgm:prSet>
      <dgm:spPr/>
    </dgm:pt>
    <dgm:pt modelId="{C4ECB926-256B-4F05-8BCE-480639FC3AA0}" type="pres">
      <dgm:prSet presAssocID="{1D3CFB22-F161-4AA6-95ED-03075577EDA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FC1C2EB-FDE3-40FF-9972-C25AD20CE2FC}" type="presOf" srcId="{1D3CFB22-F161-4AA6-95ED-03075577EDA1}" destId="{C4ECB926-256B-4F05-8BCE-480639FC3AA0}" srcOrd="0" destOrd="0" presId="urn:microsoft.com/office/officeart/2005/8/layout/vList2"/>
    <dgm:cxn modelId="{599B8AB1-0736-4875-ADB9-BEBE6FF9E96F}" srcId="{23609FA3-EC82-4DD6-9365-15388989EA1B}" destId="{1D3CFB22-F161-4AA6-95ED-03075577EDA1}" srcOrd="0" destOrd="0" parTransId="{8B0827A0-3986-436E-A406-42DE170D8398}" sibTransId="{FED643E7-243B-48CC-84F5-97C3F30B737B}"/>
    <dgm:cxn modelId="{863B721C-B4FC-4820-9D5C-0B2D982A8F5F}" type="presOf" srcId="{23609FA3-EC82-4DD6-9365-15388989EA1B}" destId="{5ACE5588-D79E-411B-A51E-671348E96144}" srcOrd="0" destOrd="0" presId="urn:microsoft.com/office/officeart/2005/8/layout/vList2"/>
    <dgm:cxn modelId="{0C67529E-C743-4D1F-AC00-6F330EDB4983}" type="presParOf" srcId="{5ACE5588-D79E-411B-A51E-671348E96144}" destId="{C4ECB926-256B-4F05-8BCE-480639FC3AA0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724E55-79C7-4E4B-9064-31903BE855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5F856DE-3A43-4A19-9138-1EF693FF1519}">
      <dgm:prSet/>
      <dgm:spPr/>
      <dgm:t>
        <a:bodyPr/>
        <a:lstStyle/>
        <a:p>
          <a:pPr rtl="0"/>
          <a:r>
            <a:rPr lang="uk-UA" dirty="0" smtClean="0"/>
            <a:t>Пригадайте визначення функцій держави.</a:t>
          </a:r>
          <a:endParaRPr lang="ru-RU" dirty="0"/>
        </a:p>
      </dgm:t>
    </dgm:pt>
    <dgm:pt modelId="{24AAD226-06B0-4015-818F-CCDC5C1823F9}" type="parTrans" cxnId="{FD52B552-3938-4489-8030-1340BFDACC33}">
      <dgm:prSet/>
      <dgm:spPr/>
      <dgm:t>
        <a:bodyPr/>
        <a:lstStyle/>
        <a:p>
          <a:endParaRPr lang="ru-RU"/>
        </a:p>
      </dgm:t>
    </dgm:pt>
    <dgm:pt modelId="{4E9575E4-04D2-43D7-BE75-8E2C55281EE7}" type="sibTrans" cxnId="{FD52B552-3938-4489-8030-1340BFDACC33}">
      <dgm:prSet/>
      <dgm:spPr/>
      <dgm:t>
        <a:bodyPr/>
        <a:lstStyle/>
        <a:p>
          <a:endParaRPr lang="ru-RU"/>
        </a:p>
      </dgm:t>
    </dgm:pt>
    <dgm:pt modelId="{91266242-CB0B-4A99-8290-79AC3816D7CA}" type="pres">
      <dgm:prSet presAssocID="{77724E55-79C7-4E4B-9064-31903BE855BC}" presName="linear" presStyleCnt="0">
        <dgm:presLayoutVars>
          <dgm:animLvl val="lvl"/>
          <dgm:resizeHandles val="exact"/>
        </dgm:presLayoutVars>
      </dgm:prSet>
      <dgm:spPr/>
    </dgm:pt>
    <dgm:pt modelId="{28C5637E-E7E1-4F77-A1E5-2FB4C8F60E54}" type="pres">
      <dgm:prSet presAssocID="{25F856DE-3A43-4A19-9138-1EF693FF151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1548E5E-F80A-485D-B103-2BCCE6D318FC}" type="presOf" srcId="{25F856DE-3A43-4A19-9138-1EF693FF1519}" destId="{28C5637E-E7E1-4F77-A1E5-2FB4C8F60E54}" srcOrd="0" destOrd="0" presId="urn:microsoft.com/office/officeart/2005/8/layout/vList2"/>
    <dgm:cxn modelId="{E36742D9-3BB0-4817-B0B7-004DBC3F698B}" type="presOf" srcId="{77724E55-79C7-4E4B-9064-31903BE855BC}" destId="{91266242-CB0B-4A99-8290-79AC3816D7CA}" srcOrd="0" destOrd="0" presId="urn:microsoft.com/office/officeart/2005/8/layout/vList2"/>
    <dgm:cxn modelId="{FD52B552-3938-4489-8030-1340BFDACC33}" srcId="{77724E55-79C7-4E4B-9064-31903BE855BC}" destId="{25F856DE-3A43-4A19-9138-1EF693FF1519}" srcOrd="0" destOrd="0" parTransId="{24AAD226-06B0-4015-818F-CCDC5C1823F9}" sibTransId="{4E9575E4-04D2-43D7-BE75-8E2C55281EE7}"/>
    <dgm:cxn modelId="{8108F894-B3DF-4B9D-8852-66CE3CDE7B7B}" type="presParOf" srcId="{91266242-CB0B-4A99-8290-79AC3816D7CA}" destId="{28C5637E-E7E1-4F77-A1E5-2FB4C8F60E54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F4B3F4-334E-4031-AC74-589A7002A5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1767BD1-FC58-46AE-9F6D-01FBB82D89B0}">
      <dgm:prSet/>
      <dgm:spPr/>
      <dgm:t>
        <a:bodyPr/>
        <a:lstStyle/>
        <a:p>
          <a:pPr rtl="0"/>
          <a:r>
            <a:rPr lang="uk-UA" dirty="0" smtClean="0"/>
            <a:t>Згадайте види функцій держави за сферами суспільного життя</a:t>
          </a:r>
          <a:endParaRPr lang="ru-RU" dirty="0"/>
        </a:p>
      </dgm:t>
    </dgm:pt>
    <dgm:pt modelId="{79950EB1-FD8B-4C7E-AEA3-D3280E3E3695}" type="parTrans" cxnId="{2785DC67-9691-45EA-AE6C-24DD277EFFB4}">
      <dgm:prSet/>
      <dgm:spPr/>
      <dgm:t>
        <a:bodyPr/>
        <a:lstStyle/>
        <a:p>
          <a:endParaRPr lang="ru-RU"/>
        </a:p>
      </dgm:t>
    </dgm:pt>
    <dgm:pt modelId="{33AB9BC6-2040-4623-9B3A-08FE1CFC6D74}" type="sibTrans" cxnId="{2785DC67-9691-45EA-AE6C-24DD277EFFB4}">
      <dgm:prSet/>
      <dgm:spPr/>
      <dgm:t>
        <a:bodyPr/>
        <a:lstStyle/>
        <a:p>
          <a:endParaRPr lang="ru-RU"/>
        </a:p>
      </dgm:t>
    </dgm:pt>
    <dgm:pt modelId="{24899EF3-19AB-4453-8BFD-906E97E17E20}" type="pres">
      <dgm:prSet presAssocID="{89F4B3F4-334E-4031-AC74-589A7002A5EE}" presName="linear" presStyleCnt="0">
        <dgm:presLayoutVars>
          <dgm:animLvl val="lvl"/>
          <dgm:resizeHandles val="exact"/>
        </dgm:presLayoutVars>
      </dgm:prSet>
      <dgm:spPr/>
    </dgm:pt>
    <dgm:pt modelId="{54C6D160-1FEF-4999-8E89-7195D29BEBFC}" type="pres">
      <dgm:prSet presAssocID="{B1767BD1-FC58-46AE-9F6D-01FBB82D89B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785DC67-9691-45EA-AE6C-24DD277EFFB4}" srcId="{89F4B3F4-334E-4031-AC74-589A7002A5EE}" destId="{B1767BD1-FC58-46AE-9F6D-01FBB82D89B0}" srcOrd="0" destOrd="0" parTransId="{79950EB1-FD8B-4C7E-AEA3-D3280E3E3695}" sibTransId="{33AB9BC6-2040-4623-9B3A-08FE1CFC6D74}"/>
    <dgm:cxn modelId="{CA245E5C-5132-471A-9F8A-1AE1E9AC816E}" type="presOf" srcId="{89F4B3F4-334E-4031-AC74-589A7002A5EE}" destId="{24899EF3-19AB-4453-8BFD-906E97E17E20}" srcOrd="0" destOrd="0" presId="urn:microsoft.com/office/officeart/2005/8/layout/vList2"/>
    <dgm:cxn modelId="{388C4806-53A9-4956-803C-8F41FF8958B2}" type="presOf" srcId="{B1767BD1-FC58-46AE-9F6D-01FBB82D89B0}" destId="{54C6D160-1FEF-4999-8E89-7195D29BEBFC}" srcOrd="0" destOrd="0" presId="urn:microsoft.com/office/officeart/2005/8/layout/vList2"/>
    <dgm:cxn modelId="{24600BC8-D4F2-4072-A0B3-CE6F2E6FE79B}" type="presParOf" srcId="{24899EF3-19AB-4453-8BFD-906E97E17E20}" destId="{54C6D160-1FEF-4999-8E89-7195D29BEBFC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16B72D-EA53-4414-9EA1-6DF282BEF0D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98D3590-FFF6-40F3-BE78-47ADA72E3A99}">
      <dgm:prSet/>
      <dgm:spPr/>
      <dgm:t>
        <a:bodyPr/>
        <a:lstStyle/>
        <a:p>
          <a:pPr rtl="0"/>
          <a:r>
            <a:rPr lang="ru-RU" b="0" i="0" baseline="0" dirty="0" err="1" smtClean="0"/>
            <a:t>Ознаки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фінансів</a:t>
          </a:r>
          <a:r>
            <a:rPr lang="ru-RU" b="0" i="0" baseline="0" dirty="0" smtClean="0"/>
            <a:t>:</a:t>
          </a:r>
          <a:br>
            <a:rPr lang="ru-RU" b="0" i="0" baseline="0" dirty="0" smtClean="0"/>
          </a:br>
          <a:r>
            <a:rPr lang="ru-RU" b="0" i="0" baseline="0" dirty="0" smtClean="0"/>
            <a:t>1. </a:t>
          </a:r>
          <a:r>
            <a:rPr lang="ru-RU" b="0" i="0" baseline="0" dirty="0" err="1" smtClean="0"/>
            <a:t>це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грошові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відносини</a:t>
          </a:r>
          <a:r>
            <a:rPr lang="ru-RU" b="0" i="0" baseline="0" dirty="0" smtClean="0"/>
            <a:t>;</a:t>
          </a:r>
          <a:br>
            <a:rPr lang="ru-RU" b="0" i="0" baseline="0" dirty="0" smtClean="0"/>
          </a:br>
          <a:r>
            <a:rPr lang="ru-RU" b="0" i="0" baseline="0" dirty="0" smtClean="0"/>
            <a:t>2. </a:t>
          </a:r>
          <a:r>
            <a:rPr lang="ru-RU" b="0" i="0" baseline="0" dirty="0" err="1" smtClean="0"/>
            <a:t>це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економічні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відносини</a:t>
          </a:r>
          <a:r>
            <a:rPr lang="ru-RU" b="0" i="0" baseline="0" dirty="0" smtClean="0"/>
            <a:t>;</a:t>
          </a:r>
          <a:br>
            <a:rPr lang="ru-RU" b="0" i="0" baseline="0" dirty="0" smtClean="0"/>
          </a:br>
          <a:r>
            <a:rPr lang="ru-RU" b="0" i="0" baseline="0" dirty="0" smtClean="0"/>
            <a:t>3. </a:t>
          </a:r>
          <a:r>
            <a:rPr lang="ru-RU" b="0" i="0" baseline="0" dirty="0" err="1" smtClean="0"/>
            <a:t>вартісний</a:t>
          </a:r>
          <a:r>
            <a:rPr lang="ru-RU" b="0" i="0" baseline="0" dirty="0" smtClean="0"/>
            <a:t> характер;</a:t>
          </a:r>
          <a:br>
            <a:rPr lang="ru-RU" b="0" i="0" baseline="0" dirty="0" smtClean="0"/>
          </a:br>
          <a:r>
            <a:rPr lang="ru-RU" b="0" i="0" baseline="0" dirty="0" smtClean="0"/>
            <a:t>4. </a:t>
          </a:r>
          <a:r>
            <a:rPr lang="ru-RU" b="0" i="0" baseline="0" dirty="0" err="1" smtClean="0"/>
            <a:t>розподільчий</a:t>
          </a:r>
          <a:r>
            <a:rPr lang="ru-RU" b="0" i="0" baseline="0" dirty="0" smtClean="0"/>
            <a:t> характер;</a:t>
          </a:r>
          <a:br>
            <a:rPr lang="ru-RU" b="0" i="0" baseline="0" dirty="0" smtClean="0"/>
          </a:br>
          <a:r>
            <a:rPr lang="ru-RU" b="0" i="0" baseline="0" dirty="0" smtClean="0"/>
            <a:t>5. </a:t>
          </a:r>
          <a:r>
            <a:rPr lang="ru-RU" b="0" i="0" baseline="0" dirty="0" err="1" smtClean="0"/>
            <a:t>опосередковуються</a:t>
          </a:r>
          <a:r>
            <a:rPr lang="ru-RU" b="0" i="0" baseline="0" dirty="0" smtClean="0"/>
            <a:t> через доходи та </a:t>
          </a:r>
          <a:r>
            <a:rPr lang="ru-RU" b="0" i="0" baseline="0" dirty="0" err="1" smtClean="0"/>
            <a:t>видатки</a:t>
          </a:r>
          <a:r>
            <a:rPr lang="ru-RU" b="0" i="0" baseline="0" dirty="0" smtClean="0"/>
            <a:t>.</a:t>
          </a:r>
          <a:endParaRPr lang="ru-RU" b="0" i="0" baseline="0" dirty="0"/>
        </a:p>
      </dgm:t>
    </dgm:pt>
    <dgm:pt modelId="{979D5CC8-5D97-48A2-995B-DCBE3F49959F}" type="parTrans" cxnId="{6871613E-A111-4770-8328-E8928F28810F}">
      <dgm:prSet/>
      <dgm:spPr/>
      <dgm:t>
        <a:bodyPr/>
        <a:lstStyle/>
        <a:p>
          <a:endParaRPr lang="ru-RU"/>
        </a:p>
      </dgm:t>
    </dgm:pt>
    <dgm:pt modelId="{0322A8A9-A98F-4A96-9D5D-E83BDB7F984E}" type="sibTrans" cxnId="{6871613E-A111-4770-8328-E8928F28810F}">
      <dgm:prSet/>
      <dgm:spPr/>
      <dgm:t>
        <a:bodyPr/>
        <a:lstStyle/>
        <a:p>
          <a:endParaRPr lang="ru-RU"/>
        </a:p>
      </dgm:t>
    </dgm:pt>
    <dgm:pt modelId="{2987037B-C548-4D62-A443-3EC61EE79A2D}" type="pres">
      <dgm:prSet presAssocID="{1416B72D-EA53-4414-9EA1-6DF282BEF0D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696C491-3E45-4DD8-AEFB-3B6BDFEBCCBF}" type="pres">
      <dgm:prSet presAssocID="{E98D3590-FFF6-40F3-BE78-47ADA72E3A99}" presName="circle1" presStyleLbl="node1" presStyleIdx="0" presStyleCnt="1"/>
      <dgm:spPr/>
    </dgm:pt>
    <dgm:pt modelId="{98BC723E-6487-4295-BDCD-09E5185A2041}" type="pres">
      <dgm:prSet presAssocID="{E98D3590-FFF6-40F3-BE78-47ADA72E3A99}" presName="space" presStyleCnt="0"/>
      <dgm:spPr/>
    </dgm:pt>
    <dgm:pt modelId="{5855D527-A513-4A95-9376-98F74D7AC970}" type="pres">
      <dgm:prSet presAssocID="{E98D3590-FFF6-40F3-BE78-47ADA72E3A99}" presName="rect1" presStyleLbl="alignAcc1" presStyleIdx="0" presStyleCnt="1"/>
      <dgm:spPr/>
    </dgm:pt>
    <dgm:pt modelId="{14C40594-9288-490C-B687-62E18133E8F9}" type="pres">
      <dgm:prSet presAssocID="{E98D3590-FFF6-40F3-BE78-47ADA72E3A9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AC34EB19-2DB1-406C-9C9A-533BABACB054}" type="presOf" srcId="{1416B72D-EA53-4414-9EA1-6DF282BEF0D8}" destId="{2987037B-C548-4D62-A443-3EC61EE79A2D}" srcOrd="0" destOrd="0" presId="urn:microsoft.com/office/officeart/2005/8/layout/target3"/>
    <dgm:cxn modelId="{6871613E-A111-4770-8328-E8928F28810F}" srcId="{1416B72D-EA53-4414-9EA1-6DF282BEF0D8}" destId="{E98D3590-FFF6-40F3-BE78-47ADA72E3A99}" srcOrd="0" destOrd="0" parTransId="{979D5CC8-5D97-48A2-995B-DCBE3F49959F}" sibTransId="{0322A8A9-A98F-4A96-9D5D-E83BDB7F984E}"/>
    <dgm:cxn modelId="{12AC37BD-E674-4945-A383-B0C9DD714129}" type="presOf" srcId="{E98D3590-FFF6-40F3-BE78-47ADA72E3A99}" destId="{5855D527-A513-4A95-9376-98F74D7AC970}" srcOrd="0" destOrd="0" presId="urn:microsoft.com/office/officeart/2005/8/layout/target3"/>
    <dgm:cxn modelId="{C6367899-5EF3-48E7-8C6F-ABEA246AA939}" type="presOf" srcId="{E98D3590-FFF6-40F3-BE78-47ADA72E3A99}" destId="{14C40594-9288-490C-B687-62E18133E8F9}" srcOrd="1" destOrd="0" presId="urn:microsoft.com/office/officeart/2005/8/layout/target3"/>
    <dgm:cxn modelId="{D460AFE3-3EDB-4649-A564-11347C06A1A2}" type="presParOf" srcId="{2987037B-C548-4D62-A443-3EC61EE79A2D}" destId="{1696C491-3E45-4DD8-AEFB-3B6BDFEBCCBF}" srcOrd="0" destOrd="0" presId="urn:microsoft.com/office/officeart/2005/8/layout/target3"/>
    <dgm:cxn modelId="{B5A60E44-2766-4AB1-AD55-25531876848D}" type="presParOf" srcId="{2987037B-C548-4D62-A443-3EC61EE79A2D}" destId="{98BC723E-6487-4295-BDCD-09E5185A2041}" srcOrd="1" destOrd="0" presId="urn:microsoft.com/office/officeart/2005/8/layout/target3"/>
    <dgm:cxn modelId="{9F386AA2-557E-4278-881A-6F7680D5B897}" type="presParOf" srcId="{2987037B-C548-4D62-A443-3EC61EE79A2D}" destId="{5855D527-A513-4A95-9376-98F74D7AC970}" srcOrd="2" destOrd="0" presId="urn:microsoft.com/office/officeart/2005/8/layout/target3"/>
    <dgm:cxn modelId="{E26D7806-53DF-41F4-8049-48D7F0DF1F5A}" type="presParOf" srcId="{2987037B-C548-4D62-A443-3EC61EE79A2D}" destId="{14C40594-9288-490C-B687-62E18133E8F9}" srcOrd="3" destOrd="0" presId="urn:microsoft.com/office/officeart/2005/8/layout/targe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409AB5-C2FA-41B6-9C3B-96B19025A417}" type="doc">
      <dgm:prSet loTypeId="urn:microsoft.com/office/officeart/2005/8/layout/default#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6E54118D-32BD-47D5-85B7-25D08626615D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ru-RU" b="1" cap="none" spc="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ЗАГАЛЬНІСТЬ</a:t>
          </a:r>
          <a:endParaRPr lang="uk-UA" b="1" cap="none" spc="0" dirty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A391DD6-C1CC-4465-AAFA-E9563BF1BF8E}" type="parTrans" cxnId="{16E9AB18-4F44-4BE9-82B2-8DA75E63773F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0E08DFE-04C7-4914-98F9-65A00025ED5F}" type="sibTrans" cxnId="{16E9AB18-4F44-4BE9-82B2-8DA75E63773F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3FB392B-0417-4C87-9708-DCE5F3CB5E3D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ru-RU" b="1" cap="none" spc="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РІВНІСТЬ</a:t>
          </a:r>
          <a:endParaRPr lang="uk-UA" b="1" cap="none" spc="0" dirty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4EB494B-C73C-4C05-984D-E100F0084029}" type="parTrans" cxnId="{C58B3BFE-376D-4C7E-90CA-7B9D8F34F3BC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0D925C5-3B20-4069-9908-F6DF115A9F0F}" type="sibTrans" cxnId="{C58B3BFE-376D-4C7E-90CA-7B9D8F34F3BC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35DD137-C41A-4623-8D72-75FC7512CF36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ru-RU" b="1" cap="none" spc="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ВІДПОВІДАЛЬНІСТЬ</a:t>
          </a:r>
          <a:endParaRPr lang="uk-UA" b="1" cap="none" spc="0" dirty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83E540C-DE22-4AD0-BCB3-EBED86C12644}" type="parTrans" cxnId="{8EA37953-9EB9-49BF-8F67-58FDDF9C3C11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7EC0221-8871-4D76-BE73-B15A52F0DE86}" type="sibTrans" cxnId="{8EA37953-9EB9-49BF-8F67-58FDDF9C3C11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F2E226E-0082-4041-AF09-404BE8B50894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ru-RU" b="1" cap="none" spc="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ФІСКАЛЬНА ДОСТАТНІСТЬ</a:t>
          </a:r>
          <a:endParaRPr lang="uk-UA" b="1" cap="none" spc="0" dirty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A068964-F9B7-416E-8F9E-994F7C1847FD}" type="parTrans" cxnId="{E622F699-08F4-46CB-9B29-C7A18A2005CF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5C0B016-AF05-466D-8CC0-5E3E618EBBA4}" type="sibTrans" cxnId="{E622F699-08F4-46CB-9B29-C7A18A2005CF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AE23396-F657-465A-8EE7-FA2DC369FECB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ru-RU" b="1" cap="none" spc="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СТАБІЛЬНІСТЬ</a:t>
          </a:r>
          <a:endParaRPr lang="uk-UA" b="1" cap="none" spc="0" dirty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52BEF99-C973-4D56-9B64-C061A655FF3E}" type="parTrans" cxnId="{7E897BA7-4A39-4A96-9045-D26AF6C8FD10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F4E6FE7-FCC8-4437-88FD-FAD117697358}" type="sibTrans" cxnId="{7E897BA7-4A39-4A96-9045-D26AF6C8FD10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96C2A76-8114-4371-9014-5B90B4FE2FEC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ru-RU" b="1" cap="none" spc="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НЕЙТРАЛЬНІСТЬ ОПОДАТКУВАННЯ</a:t>
          </a:r>
          <a:endParaRPr lang="uk-UA" b="1" cap="none" spc="0" dirty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DE075FB-F16A-416F-81EB-EC46E17F7F1E}" type="parTrans" cxnId="{38D91EDC-4990-476B-B09E-374BA0BA9289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656B5A4-3CFB-4D17-824E-002A4FCDC4BE}" type="sibTrans" cxnId="{38D91EDC-4990-476B-B09E-374BA0BA9289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E4D67F1-7332-47A4-ADA5-98689E882DFF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ru-RU" b="1" cap="none" spc="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СОЦІАЛЬНА СПРАВЕДЛИВІСТЬ</a:t>
          </a:r>
          <a:endParaRPr lang="uk-UA" b="1" cap="none" spc="0" dirty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7433177-6E03-458C-9EDB-3E840655AEA1}" type="parTrans" cxnId="{7BC2839B-2668-4C4E-AED6-F823AD9BF377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7E0494F-D873-4B36-A699-282475055B36}" type="sibTrans" cxnId="{7BC2839B-2668-4C4E-AED6-F823AD9BF377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8FCB6FF-4352-4BC8-9941-59A23B886D8C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ru-RU" b="1" cap="none" spc="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РІВНОМІРНІСТЬ ТА ЗРУЧНІСТЬ ОПЛАТИ</a:t>
          </a:r>
          <a:endParaRPr lang="uk-UA" b="1" cap="none" spc="0" dirty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6F88163-D937-4074-BDBD-D285D528F128}" type="parTrans" cxnId="{165AB697-E21C-43F7-A17C-7ED7B80C53EE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0762A14-6BCA-4556-86BD-E6B46BCA7B23}" type="sibTrans" cxnId="{165AB697-E21C-43F7-A17C-7ED7B80C53EE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41B90F7-CF36-4210-B397-C47D37923618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ru-RU" b="1" cap="none" spc="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ЕКОНОМІЧНІСТЬ ОПОДАТКУВАННЯ</a:t>
          </a:r>
          <a:endParaRPr lang="uk-UA" b="1" cap="none" spc="0" dirty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1A24EED-5A19-42CD-AEFF-5A1911FE9A8A}" type="parTrans" cxnId="{91D747CC-68C0-4BA1-B27C-A823291B781F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669C55D-B1EC-4263-90B3-08F0BEA1E2EF}" type="sibTrans" cxnId="{91D747CC-68C0-4BA1-B27C-A823291B781F}">
      <dgm:prSet/>
      <dgm:spPr/>
      <dgm:t>
        <a:bodyPr/>
        <a:lstStyle/>
        <a:p>
          <a:pPr>
            <a:lnSpc>
              <a:spcPct val="150000"/>
            </a:lnSpc>
          </a:pPr>
          <a:endParaRPr lang="uk-UA" b="1" cap="none" spc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3759E95-3503-47B2-A3B4-E30299F62507}" type="pres">
      <dgm:prSet presAssocID="{2D409AB5-C2FA-41B6-9C3B-96B19025A4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30F4CC8-7B13-4CB6-835A-6915C2F30A5F}" type="pres">
      <dgm:prSet presAssocID="{6E54118D-32BD-47D5-85B7-25D08626615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90F669-0832-4281-89E5-EA826BB3E412}" type="pres">
      <dgm:prSet presAssocID="{D0E08DFE-04C7-4914-98F9-65A00025ED5F}" presName="sibTrans" presStyleCnt="0"/>
      <dgm:spPr/>
    </dgm:pt>
    <dgm:pt modelId="{506745E3-7B43-429A-A39D-383597EC4B8D}" type="pres">
      <dgm:prSet presAssocID="{A3FB392B-0417-4C87-9708-DCE5F3CB5E3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87E1B3-0AAB-4CF0-B562-A1838AC85AD4}" type="pres">
      <dgm:prSet presAssocID="{80D925C5-3B20-4069-9908-F6DF115A9F0F}" presName="sibTrans" presStyleCnt="0"/>
      <dgm:spPr/>
    </dgm:pt>
    <dgm:pt modelId="{C32FF555-6AE8-4009-B981-C8350312954A}" type="pres">
      <dgm:prSet presAssocID="{A35DD137-C41A-4623-8D72-75FC7512CF3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0888CD-2B21-4CCC-9125-34B74D15227A}" type="pres">
      <dgm:prSet presAssocID="{E7EC0221-8871-4D76-BE73-B15A52F0DE86}" presName="sibTrans" presStyleCnt="0"/>
      <dgm:spPr/>
    </dgm:pt>
    <dgm:pt modelId="{774EC7DE-394B-435B-9060-8521348C5146}" type="pres">
      <dgm:prSet presAssocID="{DF2E226E-0082-4041-AF09-404BE8B5089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203F25-0C78-43E5-8669-8809DB58F85A}" type="pres">
      <dgm:prSet presAssocID="{35C0B016-AF05-466D-8CC0-5E3E618EBBA4}" presName="sibTrans" presStyleCnt="0"/>
      <dgm:spPr/>
    </dgm:pt>
    <dgm:pt modelId="{DA1FD860-5C05-411A-9DAB-074087F9A527}" type="pres">
      <dgm:prSet presAssocID="{4AE23396-F657-465A-8EE7-FA2DC369FEC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EBC7B5-C2D0-429C-8482-679BA01A0E27}" type="pres">
      <dgm:prSet presAssocID="{CF4E6FE7-FCC8-4437-88FD-FAD117697358}" presName="sibTrans" presStyleCnt="0"/>
      <dgm:spPr/>
    </dgm:pt>
    <dgm:pt modelId="{724CCD59-347A-48B4-A1CE-94D2EDB47908}" type="pres">
      <dgm:prSet presAssocID="{1E4D67F1-7332-47A4-ADA5-98689E882DF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58A8D9-B838-405C-8545-81C42D6C5FA1}" type="pres">
      <dgm:prSet presAssocID="{37E0494F-D873-4B36-A699-282475055B36}" presName="sibTrans" presStyleCnt="0"/>
      <dgm:spPr/>
    </dgm:pt>
    <dgm:pt modelId="{695242FD-AA05-4B6E-9725-C30A59EBA42A}" type="pres">
      <dgm:prSet presAssocID="{E96C2A76-8114-4371-9014-5B90B4FE2F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8E38BD-4EF2-4F4C-958F-FE6D3BEB5E81}" type="pres">
      <dgm:prSet presAssocID="{B656B5A4-3CFB-4D17-824E-002A4FCDC4BE}" presName="sibTrans" presStyleCnt="0"/>
      <dgm:spPr/>
    </dgm:pt>
    <dgm:pt modelId="{B8212269-DE74-4104-9417-70507750AB82}" type="pres">
      <dgm:prSet presAssocID="{08FCB6FF-4352-4BC8-9941-59A23B886D8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11B4B2-2585-4D13-90C7-47756AE88D28}" type="pres">
      <dgm:prSet presAssocID="{80762A14-6BCA-4556-86BD-E6B46BCA7B23}" presName="sibTrans" presStyleCnt="0"/>
      <dgm:spPr/>
    </dgm:pt>
    <dgm:pt modelId="{C5923D67-D231-4607-A31E-A6ACF90C9790}" type="pres">
      <dgm:prSet presAssocID="{C41B90F7-CF36-4210-B397-C47D3792361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E6E1E66-7387-4616-AD0F-B43C767CD01A}" type="presOf" srcId="{4AE23396-F657-465A-8EE7-FA2DC369FECB}" destId="{DA1FD860-5C05-411A-9DAB-074087F9A527}" srcOrd="0" destOrd="0" presId="urn:microsoft.com/office/officeart/2005/8/layout/default#1"/>
    <dgm:cxn modelId="{88CDCEED-3CE6-4907-8209-83B11BCC6915}" type="presOf" srcId="{2D409AB5-C2FA-41B6-9C3B-96B19025A417}" destId="{E3759E95-3503-47B2-A3B4-E30299F62507}" srcOrd="0" destOrd="0" presId="urn:microsoft.com/office/officeart/2005/8/layout/default#1"/>
    <dgm:cxn modelId="{B39FB0E3-CDF2-4481-9D01-810561583F8F}" type="presOf" srcId="{6E54118D-32BD-47D5-85B7-25D08626615D}" destId="{B30F4CC8-7B13-4CB6-835A-6915C2F30A5F}" srcOrd="0" destOrd="0" presId="urn:microsoft.com/office/officeart/2005/8/layout/default#1"/>
    <dgm:cxn modelId="{B1EBAB08-99CA-4CB3-AB59-969828E96EA4}" type="presOf" srcId="{A35DD137-C41A-4623-8D72-75FC7512CF36}" destId="{C32FF555-6AE8-4009-B981-C8350312954A}" srcOrd="0" destOrd="0" presId="urn:microsoft.com/office/officeart/2005/8/layout/default#1"/>
    <dgm:cxn modelId="{77900534-175F-44AA-84F5-AF2DD08F92C2}" type="presOf" srcId="{E96C2A76-8114-4371-9014-5B90B4FE2FEC}" destId="{695242FD-AA05-4B6E-9725-C30A59EBA42A}" srcOrd="0" destOrd="0" presId="urn:microsoft.com/office/officeart/2005/8/layout/default#1"/>
    <dgm:cxn modelId="{165AB697-E21C-43F7-A17C-7ED7B80C53EE}" srcId="{2D409AB5-C2FA-41B6-9C3B-96B19025A417}" destId="{08FCB6FF-4352-4BC8-9941-59A23B886D8C}" srcOrd="7" destOrd="0" parTransId="{66F88163-D937-4074-BDBD-D285D528F128}" sibTransId="{80762A14-6BCA-4556-86BD-E6B46BCA7B23}"/>
    <dgm:cxn modelId="{16E9AB18-4F44-4BE9-82B2-8DA75E63773F}" srcId="{2D409AB5-C2FA-41B6-9C3B-96B19025A417}" destId="{6E54118D-32BD-47D5-85B7-25D08626615D}" srcOrd="0" destOrd="0" parTransId="{9A391DD6-C1CC-4465-AAFA-E9563BF1BF8E}" sibTransId="{D0E08DFE-04C7-4914-98F9-65A00025ED5F}"/>
    <dgm:cxn modelId="{91D747CC-68C0-4BA1-B27C-A823291B781F}" srcId="{2D409AB5-C2FA-41B6-9C3B-96B19025A417}" destId="{C41B90F7-CF36-4210-B397-C47D37923618}" srcOrd="8" destOrd="0" parTransId="{C1A24EED-5A19-42CD-AEFF-5A1911FE9A8A}" sibTransId="{3669C55D-B1EC-4263-90B3-08F0BEA1E2EF}"/>
    <dgm:cxn modelId="{7E897BA7-4A39-4A96-9045-D26AF6C8FD10}" srcId="{2D409AB5-C2FA-41B6-9C3B-96B19025A417}" destId="{4AE23396-F657-465A-8EE7-FA2DC369FECB}" srcOrd="4" destOrd="0" parTransId="{C52BEF99-C973-4D56-9B64-C061A655FF3E}" sibTransId="{CF4E6FE7-FCC8-4437-88FD-FAD117697358}"/>
    <dgm:cxn modelId="{E622F699-08F4-46CB-9B29-C7A18A2005CF}" srcId="{2D409AB5-C2FA-41B6-9C3B-96B19025A417}" destId="{DF2E226E-0082-4041-AF09-404BE8B50894}" srcOrd="3" destOrd="0" parTransId="{5A068964-F9B7-416E-8F9E-994F7C1847FD}" sibTransId="{35C0B016-AF05-466D-8CC0-5E3E618EBBA4}"/>
    <dgm:cxn modelId="{031AA32C-A8BB-443A-9F45-035D8A5DD09D}" type="presOf" srcId="{C41B90F7-CF36-4210-B397-C47D37923618}" destId="{C5923D67-D231-4607-A31E-A6ACF90C9790}" srcOrd="0" destOrd="0" presId="urn:microsoft.com/office/officeart/2005/8/layout/default#1"/>
    <dgm:cxn modelId="{C58B3BFE-376D-4C7E-90CA-7B9D8F34F3BC}" srcId="{2D409AB5-C2FA-41B6-9C3B-96B19025A417}" destId="{A3FB392B-0417-4C87-9708-DCE5F3CB5E3D}" srcOrd="1" destOrd="0" parTransId="{A4EB494B-C73C-4C05-984D-E100F0084029}" sibTransId="{80D925C5-3B20-4069-9908-F6DF115A9F0F}"/>
    <dgm:cxn modelId="{8EA37953-9EB9-49BF-8F67-58FDDF9C3C11}" srcId="{2D409AB5-C2FA-41B6-9C3B-96B19025A417}" destId="{A35DD137-C41A-4623-8D72-75FC7512CF36}" srcOrd="2" destOrd="0" parTransId="{183E540C-DE22-4AD0-BCB3-EBED86C12644}" sibTransId="{E7EC0221-8871-4D76-BE73-B15A52F0DE86}"/>
    <dgm:cxn modelId="{086C019B-D9AD-4ECC-B513-C40E49440960}" type="presOf" srcId="{08FCB6FF-4352-4BC8-9941-59A23B886D8C}" destId="{B8212269-DE74-4104-9417-70507750AB82}" srcOrd="0" destOrd="0" presId="urn:microsoft.com/office/officeart/2005/8/layout/default#1"/>
    <dgm:cxn modelId="{A350865E-708E-4C12-92A3-3FDF9E03CC39}" type="presOf" srcId="{1E4D67F1-7332-47A4-ADA5-98689E882DFF}" destId="{724CCD59-347A-48B4-A1CE-94D2EDB47908}" srcOrd="0" destOrd="0" presId="urn:microsoft.com/office/officeart/2005/8/layout/default#1"/>
    <dgm:cxn modelId="{DD7E22F3-4526-498E-8BCA-3D8B0307FAEA}" type="presOf" srcId="{A3FB392B-0417-4C87-9708-DCE5F3CB5E3D}" destId="{506745E3-7B43-429A-A39D-383597EC4B8D}" srcOrd="0" destOrd="0" presId="urn:microsoft.com/office/officeart/2005/8/layout/default#1"/>
    <dgm:cxn modelId="{38D91EDC-4990-476B-B09E-374BA0BA9289}" srcId="{2D409AB5-C2FA-41B6-9C3B-96B19025A417}" destId="{E96C2A76-8114-4371-9014-5B90B4FE2FEC}" srcOrd="6" destOrd="0" parTransId="{DDE075FB-F16A-416F-81EB-EC46E17F7F1E}" sibTransId="{B656B5A4-3CFB-4D17-824E-002A4FCDC4BE}"/>
    <dgm:cxn modelId="{7BC2839B-2668-4C4E-AED6-F823AD9BF377}" srcId="{2D409AB5-C2FA-41B6-9C3B-96B19025A417}" destId="{1E4D67F1-7332-47A4-ADA5-98689E882DFF}" srcOrd="5" destOrd="0" parTransId="{67433177-6E03-458C-9EDB-3E840655AEA1}" sibTransId="{37E0494F-D873-4B36-A699-282475055B36}"/>
    <dgm:cxn modelId="{678661AE-939D-49A1-9366-F73C000A6E9F}" type="presOf" srcId="{DF2E226E-0082-4041-AF09-404BE8B50894}" destId="{774EC7DE-394B-435B-9060-8521348C5146}" srcOrd="0" destOrd="0" presId="urn:microsoft.com/office/officeart/2005/8/layout/default#1"/>
    <dgm:cxn modelId="{DEC42106-6E5E-48B4-ACD2-049600EA254D}" type="presParOf" srcId="{E3759E95-3503-47B2-A3B4-E30299F62507}" destId="{B30F4CC8-7B13-4CB6-835A-6915C2F30A5F}" srcOrd="0" destOrd="0" presId="urn:microsoft.com/office/officeart/2005/8/layout/default#1"/>
    <dgm:cxn modelId="{AAA23A3E-3316-4EA8-AC3D-840769763823}" type="presParOf" srcId="{E3759E95-3503-47B2-A3B4-E30299F62507}" destId="{BC90F669-0832-4281-89E5-EA826BB3E412}" srcOrd="1" destOrd="0" presId="urn:microsoft.com/office/officeart/2005/8/layout/default#1"/>
    <dgm:cxn modelId="{51757A1B-757D-4A2A-965F-C194A937E937}" type="presParOf" srcId="{E3759E95-3503-47B2-A3B4-E30299F62507}" destId="{506745E3-7B43-429A-A39D-383597EC4B8D}" srcOrd="2" destOrd="0" presId="urn:microsoft.com/office/officeart/2005/8/layout/default#1"/>
    <dgm:cxn modelId="{3694E864-2C6B-44C9-B8A3-0E9A081F82C2}" type="presParOf" srcId="{E3759E95-3503-47B2-A3B4-E30299F62507}" destId="{6D87E1B3-0AAB-4CF0-B562-A1838AC85AD4}" srcOrd="3" destOrd="0" presId="urn:microsoft.com/office/officeart/2005/8/layout/default#1"/>
    <dgm:cxn modelId="{F58DFBE6-AB9F-4136-BE27-99857A623DF1}" type="presParOf" srcId="{E3759E95-3503-47B2-A3B4-E30299F62507}" destId="{C32FF555-6AE8-4009-B981-C8350312954A}" srcOrd="4" destOrd="0" presId="urn:microsoft.com/office/officeart/2005/8/layout/default#1"/>
    <dgm:cxn modelId="{7EBC692F-0A3C-40E7-898D-DB44A7C90D7E}" type="presParOf" srcId="{E3759E95-3503-47B2-A3B4-E30299F62507}" destId="{FB0888CD-2B21-4CCC-9125-34B74D15227A}" srcOrd="5" destOrd="0" presId="urn:microsoft.com/office/officeart/2005/8/layout/default#1"/>
    <dgm:cxn modelId="{A4F3C662-9C8C-4128-A030-B30B26273BB0}" type="presParOf" srcId="{E3759E95-3503-47B2-A3B4-E30299F62507}" destId="{774EC7DE-394B-435B-9060-8521348C5146}" srcOrd="6" destOrd="0" presId="urn:microsoft.com/office/officeart/2005/8/layout/default#1"/>
    <dgm:cxn modelId="{B7CDCAAA-4405-494F-A784-148707DBC633}" type="presParOf" srcId="{E3759E95-3503-47B2-A3B4-E30299F62507}" destId="{8D203F25-0C78-43E5-8669-8809DB58F85A}" srcOrd="7" destOrd="0" presId="urn:microsoft.com/office/officeart/2005/8/layout/default#1"/>
    <dgm:cxn modelId="{2953282D-1FA5-44F9-BBB6-48AD3263A2EC}" type="presParOf" srcId="{E3759E95-3503-47B2-A3B4-E30299F62507}" destId="{DA1FD860-5C05-411A-9DAB-074087F9A527}" srcOrd="8" destOrd="0" presId="urn:microsoft.com/office/officeart/2005/8/layout/default#1"/>
    <dgm:cxn modelId="{3F6D981D-9A27-44F2-92CB-CBE318A85F5C}" type="presParOf" srcId="{E3759E95-3503-47B2-A3B4-E30299F62507}" destId="{82EBC7B5-C2D0-429C-8482-679BA01A0E27}" srcOrd="9" destOrd="0" presId="urn:microsoft.com/office/officeart/2005/8/layout/default#1"/>
    <dgm:cxn modelId="{188617D8-0440-4F02-9644-6425A0F7EED0}" type="presParOf" srcId="{E3759E95-3503-47B2-A3B4-E30299F62507}" destId="{724CCD59-347A-48B4-A1CE-94D2EDB47908}" srcOrd="10" destOrd="0" presId="urn:microsoft.com/office/officeart/2005/8/layout/default#1"/>
    <dgm:cxn modelId="{CB9FE55F-ADC7-48B5-858E-713B130A7C8C}" type="presParOf" srcId="{E3759E95-3503-47B2-A3B4-E30299F62507}" destId="{EC58A8D9-B838-405C-8545-81C42D6C5FA1}" srcOrd="11" destOrd="0" presId="urn:microsoft.com/office/officeart/2005/8/layout/default#1"/>
    <dgm:cxn modelId="{A58834F3-5217-4837-9E50-316BD82BFDF1}" type="presParOf" srcId="{E3759E95-3503-47B2-A3B4-E30299F62507}" destId="{695242FD-AA05-4B6E-9725-C30A59EBA42A}" srcOrd="12" destOrd="0" presId="urn:microsoft.com/office/officeart/2005/8/layout/default#1"/>
    <dgm:cxn modelId="{F5FD98D7-9781-400E-B339-426C365A657E}" type="presParOf" srcId="{E3759E95-3503-47B2-A3B4-E30299F62507}" destId="{4C8E38BD-4EF2-4F4C-958F-FE6D3BEB5E81}" srcOrd="13" destOrd="0" presId="urn:microsoft.com/office/officeart/2005/8/layout/default#1"/>
    <dgm:cxn modelId="{902A281C-5BD7-4FC6-AF6B-362C76777932}" type="presParOf" srcId="{E3759E95-3503-47B2-A3B4-E30299F62507}" destId="{B8212269-DE74-4104-9417-70507750AB82}" srcOrd="14" destOrd="0" presId="urn:microsoft.com/office/officeart/2005/8/layout/default#1"/>
    <dgm:cxn modelId="{568AFFC7-DADB-42BA-86C6-BF7D798FB2A1}" type="presParOf" srcId="{E3759E95-3503-47B2-A3B4-E30299F62507}" destId="{9711B4B2-2585-4D13-90C7-47756AE88D28}" srcOrd="15" destOrd="0" presId="urn:microsoft.com/office/officeart/2005/8/layout/default#1"/>
    <dgm:cxn modelId="{9CF2B116-D5CC-4EFA-B41D-AEB5910BEE22}" type="presParOf" srcId="{E3759E95-3503-47B2-A3B4-E30299F62507}" destId="{C5923D67-D231-4607-A31E-A6ACF90C9790}" srcOrd="16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BCBB39-9077-45EE-B4CC-88F430DA440B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CE3CBB-2F1E-4F37-B184-BAE62C03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CBB39-9077-45EE-B4CC-88F430DA440B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E3CBB-2F1E-4F37-B184-BAE62C03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BCBB39-9077-45EE-B4CC-88F430DA440B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CE3CBB-2F1E-4F37-B184-BAE62C03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CBB39-9077-45EE-B4CC-88F430DA440B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E3CBB-2F1E-4F37-B184-BAE62C03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BCBB39-9077-45EE-B4CC-88F430DA440B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0CE3CBB-2F1E-4F37-B184-BAE62C03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CBB39-9077-45EE-B4CC-88F430DA440B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E3CBB-2F1E-4F37-B184-BAE62C03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CBB39-9077-45EE-B4CC-88F430DA440B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E3CBB-2F1E-4F37-B184-BAE62C03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CBB39-9077-45EE-B4CC-88F430DA440B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E3CBB-2F1E-4F37-B184-BAE62C03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BCBB39-9077-45EE-B4CC-88F430DA440B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E3CBB-2F1E-4F37-B184-BAE62C03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CBB39-9077-45EE-B4CC-88F430DA440B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E3CBB-2F1E-4F37-B184-BAE62C03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CBB39-9077-45EE-B4CC-88F430DA440B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E3CBB-2F1E-4F37-B184-BAE62C032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BCBB39-9077-45EE-B4CC-88F430DA440B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CE3CBB-2F1E-4F37-B184-BAE62C03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phorism.org.ua/search.php?keyword=%CC%B3%F8%E5%EB%FC%20%CC%CE%CD%D2%C5%CD%DC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33400"/>
            <a:ext cx="7543606" cy="2868168"/>
          </a:xfrm>
        </p:spPr>
        <p:txBody>
          <a:bodyPr/>
          <a:lstStyle/>
          <a:p>
            <a:r>
              <a:rPr lang="uk-UA" sz="6000" dirty="0" smtClean="0"/>
              <a:t>Фінансове право України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0826" y="3539864"/>
            <a:ext cx="1968394" cy="1101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357562"/>
            <a:ext cx="3384376" cy="244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lowers decorative — Stock Vecto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62"/>
            <a:ext cx="242889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714752"/>
            <a:ext cx="5105400" cy="2868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040624" cy="349812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i="1" u="sng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Фінансове</a:t>
            </a:r>
            <a:r>
              <a:rPr lang="ru-RU" sz="3600" b="1" i="1" u="sng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право-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норм,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регулюють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суспільні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мобілізації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9244" y="3714753"/>
            <a:ext cx="5749035" cy="302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192881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ФІНАНСОВЕ ПРАВО ОХОПЛЮЄ ТРИ ПІДГАЛУЗІ</a:t>
            </a:r>
            <a:endParaRPr lang="uk-UA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643174" y="1714488"/>
            <a:ext cx="4890874" cy="4573988"/>
            <a:chOff x="1150587" y="353939"/>
            <a:chExt cx="4890874" cy="4573988"/>
          </a:xfrm>
        </p:grpSpPr>
        <p:sp>
          <p:nvSpPr>
            <p:cNvPr id="4" name="Пирог 3"/>
            <p:cNvSpPr/>
            <p:nvPr/>
          </p:nvSpPr>
          <p:spPr>
            <a:xfrm>
              <a:off x="1150587" y="353939"/>
              <a:ext cx="4890874" cy="4573988"/>
            </a:xfrm>
            <a:prstGeom prst="pie">
              <a:avLst>
                <a:gd name="adj1" fmla="val 162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ирог 4"/>
            <p:cNvSpPr/>
            <p:nvPr/>
          </p:nvSpPr>
          <p:spPr>
            <a:xfrm>
              <a:off x="3728194" y="1323189"/>
              <a:ext cx="1746740" cy="1361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smtClean="0"/>
                <a:t>БАНКІВСЬКЕ ПРАВО</a:t>
              </a:r>
              <a:endParaRPr lang="uk-UA" sz="2000" b="1" kern="1200"/>
            </a:p>
          </p:txBody>
        </p:sp>
      </p:grpSp>
      <p:sp>
        <p:nvSpPr>
          <p:cNvPr id="6" name="Круговая стрелка 5"/>
          <p:cNvSpPr/>
          <p:nvPr/>
        </p:nvSpPr>
        <p:spPr>
          <a:xfrm>
            <a:off x="2857488" y="1428736"/>
            <a:ext cx="5140291" cy="5140291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Группа 6"/>
          <p:cNvGrpSpPr/>
          <p:nvPr/>
        </p:nvGrpSpPr>
        <p:grpSpPr>
          <a:xfrm>
            <a:off x="2786050" y="1714488"/>
            <a:ext cx="4573988" cy="4573988"/>
            <a:chOff x="1234953" y="444569"/>
            <a:chExt cx="4573988" cy="4573988"/>
          </a:xfrm>
        </p:grpSpPr>
        <p:sp>
          <p:nvSpPr>
            <p:cNvPr id="8" name="Пирог 7"/>
            <p:cNvSpPr/>
            <p:nvPr/>
          </p:nvSpPr>
          <p:spPr>
            <a:xfrm>
              <a:off x="1234953" y="444569"/>
              <a:ext cx="4573988" cy="4573988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ирог 4"/>
            <p:cNvSpPr/>
            <p:nvPr/>
          </p:nvSpPr>
          <p:spPr>
            <a:xfrm>
              <a:off x="2323998" y="3412216"/>
              <a:ext cx="2450350" cy="1197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smtClean="0"/>
                <a:t>ПОДАТКОВЕ ПРАВО</a:t>
              </a:r>
              <a:endParaRPr lang="uk-UA" sz="2000" b="1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786050" y="1714488"/>
            <a:ext cx="4573988" cy="4573988"/>
            <a:chOff x="1664573" y="874186"/>
            <a:chExt cx="4573988" cy="4573988"/>
          </a:xfrm>
        </p:grpSpPr>
        <p:sp>
          <p:nvSpPr>
            <p:cNvPr id="11" name="Пирог 10"/>
            <p:cNvSpPr/>
            <p:nvPr/>
          </p:nvSpPr>
          <p:spPr>
            <a:xfrm>
              <a:off x="1664573" y="874186"/>
              <a:ext cx="4573988" cy="4573988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ирог 4"/>
            <p:cNvSpPr/>
            <p:nvPr/>
          </p:nvSpPr>
          <p:spPr>
            <a:xfrm>
              <a:off x="2093201" y="1517128"/>
              <a:ext cx="1633567" cy="1361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                               </a:t>
              </a:r>
              <a:r>
                <a:rPr lang="uk-UA" sz="2000" b="1" dirty="0"/>
                <a:t>Б</a:t>
              </a:r>
              <a:r>
                <a:rPr lang="ru-RU" sz="2000" b="1" kern="1200" dirty="0" smtClean="0"/>
                <a:t>ЮДЖЕТНЕ ПРАВО</a:t>
              </a:r>
              <a:endParaRPr lang="uk-UA" sz="2000" b="1" kern="1200" dirty="0"/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>
            <a:off x="2051720" y="1772816"/>
            <a:ext cx="1296144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714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err="1" smtClean="0">
                <a:ln w="50800"/>
                <a:solidFill>
                  <a:schemeClr val="accent1">
                    <a:lumMod val="75000"/>
                  </a:schemeClr>
                </a:solidFill>
              </a:rPr>
              <a:t>Джерела</a:t>
            </a:r>
            <a:r>
              <a:rPr lang="ru-RU" sz="36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3600" b="1" dirty="0" err="1" smtClean="0">
                <a:ln w="50800"/>
                <a:solidFill>
                  <a:schemeClr val="accent1">
                    <a:lumMod val="75000"/>
                  </a:schemeClr>
                </a:solidFill>
              </a:rPr>
              <a:t>фінансового</a:t>
            </a:r>
            <a:r>
              <a:rPr lang="ru-RU" sz="36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права</a:t>
            </a:r>
            <a:endParaRPr lang="ru-RU" sz="3600" b="1" cap="none" spc="0" dirty="0">
              <a:ln w="50800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55576" y="1700808"/>
            <a:ext cx="6552728" cy="4680520"/>
            <a:chOff x="432777" y="1628800"/>
            <a:chExt cx="5751618" cy="4329296"/>
          </a:xfrm>
          <a:solidFill>
            <a:srgbClr val="FF6699"/>
          </a:solidFill>
        </p:grpSpPr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>
              <a:off x="1459858" y="2263730"/>
              <a:ext cx="4661333" cy="763766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Конституція</a:t>
              </a:r>
              <a:r>
                <a:rPr lang="ru-RU" dirty="0" smtClean="0"/>
                <a:t> </a:t>
              </a:r>
              <a:r>
                <a:rPr lang="ru-RU" dirty="0" err="1" smtClean="0"/>
                <a:t>України</a:t>
              </a:r>
              <a:endParaRPr lang="uk-UA" dirty="0"/>
            </a:p>
          </p:txBody>
        </p:sp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>
              <a:off x="1459858" y="4507129"/>
              <a:ext cx="4724537" cy="1450967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Закони</a:t>
              </a:r>
              <a:r>
                <a:rPr lang="ru-RU" dirty="0" smtClean="0"/>
                <a:t> </a:t>
              </a:r>
              <a:r>
                <a:rPr lang="ru-RU" dirty="0" err="1" smtClean="0"/>
                <a:t>України</a:t>
              </a:r>
              <a:r>
                <a:rPr lang="ru-RU" dirty="0" smtClean="0"/>
                <a:t>:</a:t>
              </a:r>
            </a:p>
            <a:p>
              <a:pPr algn="ctr"/>
              <a:r>
                <a:rPr lang="ru-RU" dirty="0" smtClean="0"/>
                <a:t>«Про систему </a:t>
              </a:r>
              <a:r>
                <a:rPr lang="ru-RU" dirty="0" err="1" smtClean="0"/>
                <a:t>оподаткування</a:t>
              </a:r>
              <a:r>
                <a:rPr lang="ru-RU" dirty="0" smtClean="0"/>
                <a:t>»</a:t>
              </a:r>
            </a:p>
            <a:p>
              <a:pPr algn="ctr"/>
              <a:r>
                <a:rPr lang="ru-RU" dirty="0" smtClean="0"/>
                <a:t>«Про </a:t>
              </a:r>
              <a:r>
                <a:rPr lang="ru-RU" dirty="0" err="1" smtClean="0"/>
                <a:t>Рахункову</a:t>
              </a:r>
              <a:r>
                <a:rPr lang="ru-RU" dirty="0" smtClean="0"/>
                <a:t> палату»</a:t>
              </a:r>
            </a:p>
            <a:p>
              <a:pPr algn="ctr"/>
              <a:r>
                <a:rPr lang="ru-RU" dirty="0" smtClean="0"/>
                <a:t>«Про </a:t>
              </a:r>
              <a:r>
                <a:rPr lang="ru-RU" dirty="0" err="1" smtClean="0"/>
                <a:t>Державну</a:t>
              </a:r>
              <a:r>
                <a:rPr lang="ru-RU" dirty="0" smtClean="0"/>
                <a:t> </a:t>
              </a:r>
              <a:r>
                <a:rPr lang="ru-RU" dirty="0" err="1" smtClean="0"/>
                <a:t>податкову</a:t>
              </a:r>
              <a:r>
                <a:rPr lang="ru-RU" dirty="0" smtClean="0"/>
                <a:t> службу </a:t>
              </a:r>
              <a:r>
                <a:rPr lang="ru-RU" dirty="0" err="1" smtClean="0"/>
                <a:t>України</a:t>
              </a:r>
              <a:r>
                <a:rPr lang="ru-RU" dirty="0" smtClean="0"/>
                <a:t>»</a:t>
              </a:r>
            </a:p>
            <a:p>
              <a:pPr algn="ctr"/>
              <a:r>
                <a:rPr lang="ru-RU" dirty="0" smtClean="0"/>
                <a:t>«Про банки </a:t>
              </a:r>
              <a:r>
                <a:rPr lang="ru-RU" dirty="0" err="1" smtClean="0"/>
                <a:t>і</a:t>
              </a:r>
              <a:r>
                <a:rPr lang="ru-RU" dirty="0" smtClean="0"/>
                <a:t> </a:t>
              </a:r>
              <a:r>
                <a:rPr lang="ru-RU" dirty="0" err="1" smtClean="0"/>
                <a:t>банківську</a:t>
              </a:r>
              <a:r>
                <a:rPr lang="ru-RU" dirty="0" smtClean="0"/>
                <a:t> </a:t>
              </a:r>
              <a:r>
                <a:rPr lang="ru-RU" dirty="0" err="1" smtClean="0"/>
                <a:t>діяльність</a:t>
              </a:r>
              <a:r>
                <a:rPr lang="ru-RU" dirty="0" smtClean="0"/>
                <a:t>»</a:t>
              </a:r>
              <a:endParaRPr lang="uk-UA" dirty="0"/>
            </a:p>
          </p:txBody>
        </p:sp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>
              <a:off x="1440890" y="3325091"/>
              <a:ext cx="4680302" cy="768077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Бюджетний</a:t>
              </a:r>
              <a:r>
                <a:rPr lang="ru-RU" dirty="0" smtClean="0"/>
                <a:t> кодекс </a:t>
              </a:r>
              <a:r>
                <a:rPr lang="ru-RU" dirty="0" err="1" smtClean="0"/>
                <a:t>України</a:t>
              </a:r>
              <a:endParaRPr lang="uk-UA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462090" y="1628800"/>
              <a:ext cx="0" cy="3692865"/>
            </a:xfrm>
            <a:prstGeom prst="line">
              <a:avLst/>
            </a:prstGeom>
            <a:grp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432777" y="5321665"/>
              <a:ext cx="1008112" cy="0"/>
            </a:xfrm>
            <a:prstGeom prst="straightConnector1">
              <a:avLst/>
            </a:prstGeom>
            <a:grpFill/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432777" y="2731782"/>
              <a:ext cx="1008112" cy="0"/>
            </a:xfrm>
            <a:prstGeom prst="straightConnector1">
              <a:avLst/>
            </a:prstGeom>
            <a:grpFill/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432777" y="3793143"/>
              <a:ext cx="1008112" cy="0"/>
            </a:xfrm>
            <a:prstGeom prst="straightConnector1">
              <a:avLst/>
            </a:prstGeom>
            <a:grpFill/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62091" y="1628800"/>
              <a:ext cx="805101" cy="0"/>
            </a:xfrm>
            <a:prstGeom prst="line">
              <a:avLst/>
            </a:prstGeom>
            <a:grp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7643866" cy="138499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Бюджет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документ, 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який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визначає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джерела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формування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коштів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держави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або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її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складових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частин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їх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витрачання</a:t>
            </a:r>
            <a:endParaRPr lang="uk-U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6471">
            <a:off x="729473" y="2895729"/>
            <a:ext cx="2756227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3209">
            <a:off x="4736507" y="3470943"/>
            <a:ext cx="2968017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428604"/>
            <a:ext cx="8205054" cy="6120680"/>
            <a:chOff x="262398" y="188640"/>
            <a:chExt cx="8205054" cy="612068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907819" y="188640"/>
              <a:ext cx="4968438" cy="64807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СТРУКТУРА ДЕРЖАВНОГО БЮДЖЕТУ</a:t>
              </a:r>
              <a:endParaRPr lang="uk-UA" dirty="0"/>
            </a:p>
          </p:txBody>
        </p:sp>
        <p:sp>
          <p:nvSpPr>
            <p:cNvPr id="4" name="Овал 3"/>
            <p:cNvSpPr/>
            <p:nvPr/>
          </p:nvSpPr>
          <p:spPr>
            <a:xfrm>
              <a:off x="579093" y="1088740"/>
              <a:ext cx="2592288" cy="936104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ДОХОДИ</a:t>
              </a:r>
              <a:endParaRPr lang="uk-UA"/>
            </a:p>
          </p:txBody>
        </p:sp>
        <p:sp>
          <p:nvSpPr>
            <p:cNvPr id="5" name="Овал 4"/>
            <p:cNvSpPr/>
            <p:nvPr/>
          </p:nvSpPr>
          <p:spPr>
            <a:xfrm>
              <a:off x="5436096" y="1093467"/>
              <a:ext cx="2592288" cy="936104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ВИДАТКИ</a:t>
              </a:r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1061" y="2204864"/>
              <a:ext cx="3168352" cy="57606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ПОДАТКОВІ НАДХОДЖЕННЯ</a:t>
              </a:r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2398" y="4437112"/>
              <a:ext cx="3168352" cy="57606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ДОХОДИ ВІД ОПЕРАЦІЙ ІЗ КАПІТАЛОМ</a:t>
              </a:r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2398" y="3727583"/>
              <a:ext cx="3168352" cy="57606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НЕПОДАТКОВІ НАДХОДЖЕННЯ</a:t>
              </a:r>
              <a:endParaRPr lang="uk-UA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279714" y="5013176"/>
              <a:ext cx="3168352" cy="57606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КУЛЬТУРА І СПОРТ</a:t>
              </a:r>
              <a:endParaRPr lang="uk-UA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79714" y="4311676"/>
              <a:ext cx="3168352" cy="57606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ОСВІТА І НАУКА</a:t>
              </a:r>
              <a:endParaRPr lang="uk-UA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299100" y="3614936"/>
              <a:ext cx="3168352" cy="57606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ГРОМАДСЬКИЙ ПОРЯДОК</a:t>
              </a:r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288454" y="2924944"/>
              <a:ext cx="3168352" cy="57606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ОБОРОНА</a:t>
              </a:r>
              <a:endParaRPr lang="uk-UA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288454" y="2204864"/>
              <a:ext cx="3168352" cy="57606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ДЕРЖАВНИЙ АППАРАТ УПРАВЛІННЯ</a:t>
              </a:r>
              <a:endParaRPr lang="uk-UA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73339" y="5157192"/>
              <a:ext cx="3168352" cy="57606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ОФІЦІЙНІ ТРАНСФЕРТИ</a:t>
              </a:r>
              <a:endParaRPr lang="uk-UA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69713" y="2968855"/>
              <a:ext cx="3168352" cy="57606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ЦІЛЬОВІ ФОНДИ</a:t>
              </a:r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279714" y="5733256"/>
              <a:ext cx="3168352" cy="57606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ОХОРОНА ЗДОРОВ’Я</a:t>
              </a:r>
              <a:endParaRPr lang="uk-UA"/>
            </a:p>
          </p:txBody>
        </p:sp>
        <p:cxnSp>
          <p:nvCxnSpPr>
            <p:cNvPr id="17" name="Прямая со стрелкой 16"/>
            <p:cNvCxnSpPr>
              <a:endCxn id="4" idx="7"/>
            </p:cNvCxnSpPr>
            <p:nvPr/>
          </p:nvCxnSpPr>
          <p:spPr>
            <a:xfrm flipH="1">
              <a:off x="2791749" y="836712"/>
              <a:ext cx="1420211" cy="3891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4211960" y="836712"/>
              <a:ext cx="1426840" cy="4933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грунтується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принципах: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060848"/>
            <a:ext cx="2952328" cy="413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0562" y="2357430"/>
            <a:ext cx="30718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збалансованості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самостійності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повноти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обгрунтованості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субсидіарності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публічності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прозорості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71480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Бюджетний</a:t>
            </a:r>
            <a:r>
              <a:rPr lang="ru-RU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процес</a:t>
            </a:r>
            <a:endParaRPr lang="ru-RU" sz="360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214422"/>
          <a:ext cx="7595248" cy="310292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595248"/>
              </a:tblGrid>
              <a:tr h="44854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 smtClean="0"/>
                        <a:t>Складання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проектів</a:t>
                      </a:r>
                      <a:r>
                        <a:rPr lang="ru-RU" sz="2000" dirty="0" smtClean="0"/>
                        <a:t> бюджету</a:t>
                      </a:r>
                      <a:endParaRPr lang="uk-UA" sz="2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74195"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 smtClean="0"/>
                        <a:t>Розгляд</a:t>
                      </a:r>
                      <a:r>
                        <a:rPr lang="ru-RU" sz="2000" dirty="0" smtClean="0"/>
                        <a:t> та </a:t>
                      </a:r>
                      <a:r>
                        <a:rPr lang="ru-RU" sz="2000" dirty="0" err="1" smtClean="0"/>
                        <a:t>прийняття</a:t>
                      </a:r>
                      <a:r>
                        <a:rPr lang="ru-RU" sz="2000" dirty="0" smtClean="0"/>
                        <a:t> закону про </a:t>
                      </a:r>
                      <a:r>
                        <a:rPr lang="ru-RU" sz="2000" dirty="0" err="1" smtClean="0"/>
                        <a:t>Державний</a:t>
                      </a:r>
                      <a:r>
                        <a:rPr lang="ru-RU" sz="2000" dirty="0" smtClean="0"/>
                        <a:t> бюджет </a:t>
                      </a:r>
                      <a:r>
                        <a:rPr lang="ru-RU" sz="2000" dirty="0" err="1" smtClean="0"/>
                        <a:t>України</a:t>
                      </a:r>
                      <a:r>
                        <a:rPr lang="ru-RU" sz="2000" dirty="0" smtClean="0"/>
                        <a:t>, </a:t>
                      </a:r>
                      <a:r>
                        <a:rPr lang="ru-RU" sz="2000" dirty="0" err="1" smtClean="0"/>
                        <a:t>рішень</a:t>
                      </a:r>
                      <a:r>
                        <a:rPr lang="ru-RU" sz="2000" dirty="0" smtClean="0"/>
                        <a:t> про </a:t>
                      </a:r>
                      <a:r>
                        <a:rPr lang="ru-RU" sz="2000" dirty="0" err="1" smtClean="0"/>
                        <a:t>місцеві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бюджети</a:t>
                      </a:r>
                      <a:endParaRPr lang="uk-UA" sz="2000" b="1" dirty="0"/>
                    </a:p>
                  </a:txBody>
                  <a:tcPr anchor="ctr"/>
                </a:tc>
              </a:tr>
              <a:tr h="1105993"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 smtClean="0"/>
                        <a:t>Виконання</a:t>
                      </a:r>
                      <a:r>
                        <a:rPr lang="ru-RU" sz="2000" dirty="0" smtClean="0"/>
                        <a:t> бюджету, в тому </a:t>
                      </a:r>
                      <a:r>
                        <a:rPr lang="ru-RU" sz="2000" dirty="0" err="1" smtClean="0"/>
                        <a:t>числі</a:t>
                      </a:r>
                      <a:r>
                        <a:rPr lang="ru-RU" sz="2000" dirty="0" smtClean="0"/>
                        <a:t> у </a:t>
                      </a:r>
                      <a:r>
                        <a:rPr lang="ru-RU" sz="2000" dirty="0" err="1" smtClean="0"/>
                        <a:t>разі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необхідності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внесення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змін</a:t>
                      </a:r>
                      <a:r>
                        <a:rPr lang="ru-RU" sz="2000" baseline="0" dirty="0" smtClean="0"/>
                        <a:t> до закону про </a:t>
                      </a:r>
                      <a:r>
                        <a:rPr lang="ru-RU" sz="2000" baseline="0" dirty="0" err="1" smtClean="0"/>
                        <a:t>Державний</a:t>
                      </a:r>
                      <a:r>
                        <a:rPr lang="ru-RU" sz="2000" baseline="0" dirty="0" smtClean="0"/>
                        <a:t> бюджет </a:t>
                      </a:r>
                      <a:r>
                        <a:rPr lang="ru-RU" sz="2000" baseline="0" dirty="0" err="1" smtClean="0"/>
                        <a:t>України</a:t>
                      </a:r>
                      <a:r>
                        <a:rPr lang="ru-RU" sz="2000" baseline="0" dirty="0" smtClean="0"/>
                        <a:t>, </a:t>
                      </a:r>
                      <a:r>
                        <a:rPr lang="ru-RU" sz="2000" baseline="0" dirty="0" err="1" smtClean="0"/>
                        <a:t>рішення</a:t>
                      </a:r>
                      <a:r>
                        <a:rPr lang="ru-RU" sz="2000" baseline="0" dirty="0" smtClean="0"/>
                        <a:t> про </a:t>
                      </a:r>
                      <a:r>
                        <a:rPr lang="ru-RU" sz="2000" baseline="0" dirty="0" err="1" smtClean="0"/>
                        <a:t>місцеві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err="1" smtClean="0"/>
                        <a:t>бюджети</a:t>
                      </a:r>
                      <a:endParaRPr lang="uk-UA" sz="2000" b="1" dirty="0"/>
                    </a:p>
                  </a:txBody>
                  <a:tcPr anchor="ctr"/>
                </a:tc>
              </a:tr>
              <a:tr h="774195"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 smtClean="0"/>
                        <a:t>Підготовка</a:t>
                      </a:r>
                      <a:r>
                        <a:rPr lang="ru-RU" sz="2000" dirty="0" smtClean="0"/>
                        <a:t> та </a:t>
                      </a:r>
                      <a:r>
                        <a:rPr lang="ru-RU" sz="2000" dirty="0" err="1" smtClean="0"/>
                        <a:t>розгляд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звіту</a:t>
                      </a:r>
                      <a:r>
                        <a:rPr lang="ru-RU" sz="2000" dirty="0" smtClean="0"/>
                        <a:t> про </a:t>
                      </a:r>
                      <a:r>
                        <a:rPr lang="ru-RU" sz="2000" dirty="0" err="1" smtClean="0"/>
                        <a:t>виконання</a:t>
                      </a:r>
                      <a:r>
                        <a:rPr lang="ru-RU" sz="2000" dirty="0" smtClean="0"/>
                        <a:t> бюджету </a:t>
                      </a:r>
                      <a:r>
                        <a:rPr lang="ru-RU" sz="2000" dirty="0" err="1" smtClean="0"/>
                        <a:t>і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прийняття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рішення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щодо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нього</a:t>
                      </a:r>
                      <a:endParaRPr lang="uk-UA" sz="2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857760"/>
            <a:ext cx="3168351" cy="181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Податки</a:t>
            </a:r>
            <a:r>
              <a:rPr lang="uk-U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— це встановлені вищим органом законодавчої влади обов'язкові платежі, які сплачують фізичні та юридичні особи до бюджету у розмірах і у терміни, передбачених законодавством.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214686"/>
            <a:ext cx="2808312" cy="2959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714356"/>
            <a:ext cx="4572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4512765"/>
              </p:ext>
            </p:extLst>
          </p:nvPr>
        </p:nvGraphicFramePr>
        <p:xfrm>
          <a:off x="539552" y="2420888"/>
          <a:ext cx="8064896" cy="3959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5000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11760" y="604067"/>
            <a:ext cx="590465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ПЛАТА ЗА КОРИСТУВАННЯ НАДРАМИ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1760" y="1988096"/>
            <a:ext cx="590465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ЕКОЛОГІЧНИЙ ПОДАТОК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9062" y="3388307"/>
            <a:ext cx="590465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АКЦИЗНИЙ ПОДАТОК</a:t>
            </a:r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32332" y="4077072"/>
            <a:ext cx="590465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ПОДАТОК НА ДОДАНУ ВАРТІСТЬ</a:t>
            </a:r>
            <a:endParaRPr lang="uk-UA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4189" y="5492646"/>
            <a:ext cx="590465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ПОДАТОК НА ДОХОДИ ФІЗИЧНИХ ОСІБ</a:t>
            </a:r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9062" y="2737165"/>
            <a:ext cx="590465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ПОДАТОК НА ПРИБУТОК ПІДПРИЄМСТВ</a:t>
            </a:r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1271286"/>
            <a:ext cx="590465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ПЛАТА ЗА ЗЕМЛЮ</a:t>
            </a:r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4759068"/>
            <a:ext cx="590465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МИТО</a:t>
            </a:r>
            <a:endParaRPr lang="uk-UA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02307" y="6239587"/>
            <a:ext cx="590465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ФІКСОВАНИЙ С/Г ПОДАТОК</a:t>
            </a:r>
            <a:endParaRPr lang="uk-UA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500034" y="1785926"/>
            <a:ext cx="271464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1" idx="1"/>
          </p:cNvCxnSpPr>
          <p:nvPr/>
        </p:nvCxnSpPr>
        <p:spPr>
          <a:xfrm rot="16200000" flipH="1">
            <a:off x="437646" y="4562957"/>
            <a:ext cx="2884305" cy="1045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5" idx="1"/>
          </p:cNvCxnSpPr>
          <p:nvPr/>
        </p:nvCxnSpPr>
        <p:spPr>
          <a:xfrm>
            <a:off x="1357290" y="3643314"/>
            <a:ext cx="1071772" cy="3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857224" y="2143116"/>
            <a:ext cx="200026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1178695" y="2464587"/>
            <a:ext cx="135732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8" idx="1"/>
          </p:cNvCxnSpPr>
          <p:nvPr/>
        </p:nvCxnSpPr>
        <p:spPr>
          <a:xfrm flipV="1">
            <a:off x="1357290" y="3025197"/>
            <a:ext cx="1071772" cy="618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6" idx="1"/>
          </p:cNvCxnSpPr>
          <p:nvPr/>
        </p:nvCxnSpPr>
        <p:spPr>
          <a:xfrm>
            <a:off x="1357290" y="3643314"/>
            <a:ext cx="1075042" cy="721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1250133" y="3750471"/>
            <a:ext cx="121444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857224" y="4143380"/>
            <a:ext cx="200026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357166"/>
            <a:ext cx="8385309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Епіграф до уроку: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«Нажити  багато грошей – хоробрість;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зберегти їх – мудрість,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вміло витрачати - мистецтво».</a:t>
            </a:r>
            <a:endParaRPr kumimoji="0" lang="uk-UA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Б</a:t>
            </a: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Авербах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8918" name="Picture 6" descr="C:\Users\НАТАША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876"/>
            <a:ext cx="5143536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34" y="504419"/>
            <a:ext cx="33778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Види</a:t>
            </a:r>
            <a:r>
              <a:rPr lang="ru-RU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податків</a:t>
            </a:r>
            <a:endParaRPr lang="ru-RU" sz="3600" b="1" dirty="0">
              <a:ln w="12700">
                <a:solidFill>
                  <a:srgbClr val="00B05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643050"/>
            <a:ext cx="6215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Із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юридичних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осіб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Із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фізичних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осіб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Які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можуть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сплачувати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і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юридичні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і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фізичні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особи.</a:t>
            </a:r>
            <a:endParaRPr lang="uk-UA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2972079" cy="2232248"/>
          </a:xfrm>
          <a:prstGeom prst="round2DiagRect">
            <a:avLst>
              <a:gd name="adj1" fmla="val 16667"/>
              <a:gd name="adj2" fmla="val 0"/>
            </a:avLst>
          </a:prstGeom>
          <a:ln w="38100">
            <a:solidFill>
              <a:schemeClr val="accent3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714356"/>
            <a:ext cx="3558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ngsana New" pitchFamily="18" charset="-34"/>
              </a:rPr>
              <a:t>Види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ngsana New" pitchFamily="18" charset="-34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Angsana New" pitchFamily="18" charset="-34"/>
              </a:rPr>
              <a:t>податків</a:t>
            </a:r>
            <a:endParaRPr lang="ru-RU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357430"/>
            <a:ext cx="3225165" cy="3023592"/>
          </a:xfrm>
          <a:prstGeom prst="roundRect">
            <a:avLst>
              <a:gd name="adj" fmla="val 16667"/>
            </a:avLst>
          </a:prstGeom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58" y="2500306"/>
            <a:ext cx="1214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МАЙНО</a:t>
            </a:r>
            <a:endParaRPr lang="uk-UA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00570"/>
            <a:ext cx="2071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РЕСУРСНІ ПЛАТЕЖІ</a:t>
            </a:r>
            <a:endParaRPr lang="uk-UA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2428868"/>
            <a:ext cx="3007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ДОХОДИ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ПРИБУТКИ</a:t>
            </a:r>
            <a:endParaRPr lang="uk-UA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5" y="4643446"/>
            <a:ext cx="2643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СПОЖИВАННЯ</a:t>
            </a:r>
            <a:endParaRPr lang="uk-UA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142976" y="1285860"/>
            <a:ext cx="228601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857752" y="1285860"/>
            <a:ext cx="157163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00034" y="392906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6179355" y="3964785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14290"/>
            <a:ext cx="592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Платник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податків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зобов’язаний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443841"/>
            <a:ext cx="6000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Comic Sans MS" pitchFamily="66" charset="0"/>
              </a:rPr>
              <a:t>Вести в </a:t>
            </a:r>
            <a:r>
              <a:rPr lang="ru-RU" dirty="0" err="1" smtClean="0">
                <a:latin typeface="Comic Sans MS" pitchFamily="66" charset="0"/>
              </a:rPr>
              <a:t>установленому</a:t>
            </a:r>
            <a:r>
              <a:rPr lang="ru-RU" dirty="0" smtClean="0">
                <a:latin typeface="Comic Sans MS" pitchFamily="66" charset="0"/>
              </a:rPr>
              <a:t> порядку </a:t>
            </a:r>
            <a:r>
              <a:rPr lang="ru-RU" dirty="0" err="1" smtClean="0">
                <a:latin typeface="Comic Sans MS" pitchFamily="66" charset="0"/>
              </a:rPr>
              <a:t>облік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доходів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витрат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Comic Sans MS" pitchFamily="66" charset="0"/>
              </a:rPr>
              <a:t>Стати на </a:t>
            </a:r>
            <a:r>
              <a:rPr lang="ru-RU" dirty="0" err="1" smtClean="0">
                <a:latin typeface="Comic Sans MS" pitchFamily="66" charset="0"/>
              </a:rPr>
              <a:t>облік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контролюючих</a:t>
            </a:r>
            <a:r>
              <a:rPr lang="ru-RU" dirty="0" smtClean="0">
                <a:latin typeface="Comic Sans MS" pitchFamily="66" charset="0"/>
              </a:rPr>
              <a:t> органах.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latin typeface="Comic Sans MS" pitchFamily="66" charset="0"/>
              </a:rPr>
              <a:t>Подавати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контролюючих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декларації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звітність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інші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документи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пов’язані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обчисленням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сплатою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податків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зборів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Comic Sans MS" pitchFamily="66" charset="0"/>
              </a:rPr>
              <a:t>Не </a:t>
            </a:r>
            <a:r>
              <a:rPr lang="ru-RU" dirty="0" err="1" smtClean="0">
                <a:latin typeface="Comic Sans MS" pitchFamily="66" charset="0"/>
              </a:rPr>
              <a:t>перешкоджати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законній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діяльності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посадової</a:t>
            </a:r>
            <a:r>
              <a:rPr lang="ru-RU" dirty="0" smtClean="0">
                <a:latin typeface="Comic Sans MS" pitchFamily="66" charset="0"/>
              </a:rPr>
              <a:t> особи </a:t>
            </a:r>
            <a:r>
              <a:rPr lang="ru-RU" dirty="0" err="1" smtClean="0">
                <a:latin typeface="Comic Sans MS" pitchFamily="66" charset="0"/>
              </a:rPr>
              <a:t>контролюючого</a:t>
            </a:r>
            <a:r>
              <a:rPr lang="ru-RU" dirty="0" smtClean="0">
                <a:latin typeface="Comic Sans MS" pitchFamily="66" charset="0"/>
              </a:rPr>
              <a:t> органу </a:t>
            </a:r>
            <a:r>
              <a:rPr lang="ru-RU" dirty="0" err="1" smtClean="0">
                <a:latin typeface="Comic Sans MS" pitchFamily="66" charset="0"/>
              </a:rPr>
              <a:t>під</a:t>
            </a:r>
            <a:r>
              <a:rPr lang="ru-RU" dirty="0" smtClean="0">
                <a:latin typeface="Comic Sans MS" pitchFamily="66" charset="0"/>
              </a:rPr>
              <a:t> час </a:t>
            </a:r>
            <a:r>
              <a:rPr lang="ru-RU" dirty="0" err="1" smtClean="0">
                <a:latin typeface="Comic Sans MS" pitchFamily="66" charset="0"/>
              </a:rPr>
              <a:t>виконання</a:t>
            </a:r>
            <a:r>
              <a:rPr lang="ru-RU" dirty="0" smtClean="0">
                <a:latin typeface="Comic Sans MS" pitchFamily="66" charset="0"/>
              </a:rPr>
              <a:t> нею </a:t>
            </a:r>
            <a:r>
              <a:rPr lang="ru-RU" dirty="0" err="1" smtClean="0">
                <a:latin typeface="Comic Sans MS" pitchFamily="66" charset="0"/>
              </a:rPr>
              <a:t>службових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обов’язків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latin typeface="Comic Sans MS" pitchFamily="66" charset="0"/>
              </a:rPr>
              <a:t>Подавати</a:t>
            </a:r>
            <a:r>
              <a:rPr lang="ru-RU" dirty="0" smtClean="0">
                <a:latin typeface="Comic Sans MS" pitchFamily="66" charset="0"/>
              </a:rPr>
              <a:t> за </a:t>
            </a:r>
            <a:r>
              <a:rPr lang="ru-RU" dirty="0" err="1" smtClean="0">
                <a:latin typeface="Comic Sans MS" pitchFamily="66" charset="0"/>
              </a:rPr>
              <a:t>вимогою</a:t>
            </a:r>
            <a:r>
              <a:rPr lang="ru-RU" dirty="0" smtClean="0">
                <a:latin typeface="Comic Sans MS" pitchFamily="66" charset="0"/>
              </a:rPr>
              <a:t> органу </a:t>
            </a:r>
            <a:r>
              <a:rPr lang="ru-RU" dirty="0" err="1" smtClean="0">
                <a:latin typeface="Comic Sans MS" pitchFamily="66" charset="0"/>
              </a:rPr>
              <a:t>Міндоходів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документи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8596" y="714356"/>
            <a:ext cx="7500990" cy="53578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Comic Sans MS" pitchFamily="66" charset="0"/>
              </a:rPr>
              <a:t>Вести в </a:t>
            </a:r>
            <a:r>
              <a:rPr lang="ru-RU" dirty="0" err="1" smtClean="0">
                <a:latin typeface="Comic Sans MS" pitchFamily="66" charset="0"/>
              </a:rPr>
              <a:t>установленому</a:t>
            </a:r>
            <a:r>
              <a:rPr lang="ru-RU" dirty="0" smtClean="0">
                <a:latin typeface="Comic Sans MS" pitchFamily="66" charset="0"/>
              </a:rPr>
              <a:t> порядку </a:t>
            </a:r>
            <a:r>
              <a:rPr lang="ru-RU" dirty="0" err="1" smtClean="0">
                <a:latin typeface="Comic Sans MS" pitchFamily="66" charset="0"/>
              </a:rPr>
              <a:t>облік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доходів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витрат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Comic Sans MS" pitchFamily="66" charset="0"/>
              </a:rPr>
              <a:t>Стати на </a:t>
            </a:r>
            <a:r>
              <a:rPr lang="ru-RU" dirty="0" err="1" smtClean="0">
                <a:latin typeface="Comic Sans MS" pitchFamily="66" charset="0"/>
              </a:rPr>
              <a:t>облік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контролюючих</a:t>
            </a:r>
            <a:r>
              <a:rPr lang="ru-RU" dirty="0" smtClean="0">
                <a:latin typeface="Comic Sans MS" pitchFamily="66" charset="0"/>
              </a:rPr>
              <a:t> органах.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latin typeface="Comic Sans MS" pitchFamily="66" charset="0"/>
              </a:rPr>
              <a:t>Подавати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контролюючих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декларації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звітність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інші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документи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пов’язані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обчисленням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сплатою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податків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зборів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Comic Sans MS" pitchFamily="66" charset="0"/>
              </a:rPr>
              <a:t>Не </a:t>
            </a:r>
            <a:r>
              <a:rPr lang="ru-RU" dirty="0" err="1" smtClean="0">
                <a:latin typeface="Comic Sans MS" pitchFamily="66" charset="0"/>
              </a:rPr>
              <a:t>перешкоджати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законній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діяльності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посадової</a:t>
            </a:r>
            <a:r>
              <a:rPr lang="ru-RU" dirty="0" smtClean="0">
                <a:latin typeface="Comic Sans MS" pitchFamily="66" charset="0"/>
              </a:rPr>
              <a:t> особи </a:t>
            </a:r>
            <a:r>
              <a:rPr lang="ru-RU" dirty="0" err="1" smtClean="0">
                <a:latin typeface="Comic Sans MS" pitchFamily="66" charset="0"/>
              </a:rPr>
              <a:t>контролюючого</a:t>
            </a:r>
            <a:r>
              <a:rPr lang="ru-RU" dirty="0" smtClean="0">
                <a:latin typeface="Comic Sans MS" pitchFamily="66" charset="0"/>
              </a:rPr>
              <a:t> органу </a:t>
            </a:r>
            <a:r>
              <a:rPr lang="ru-RU" dirty="0" err="1" smtClean="0">
                <a:latin typeface="Comic Sans MS" pitchFamily="66" charset="0"/>
              </a:rPr>
              <a:t>під</a:t>
            </a:r>
            <a:r>
              <a:rPr lang="ru-RU" dirty="0" smtClean="0">
                <a:latin typeface="Comic Sans MS" pitchFamily="66" charset="0"/>
              </a:rPr>
              <a:t> час </a:t>
            </a:r>
            <a:r>
              <a:rPr lang="ru-RU" dirty="0" err="1" smtClean="0">
                <a:latin typeface="Comic Sans MS" pitchFamily="66" charset="0"/>
              </a:rPr>
              <a:t>виконання</a:t>
            </a:r>
            <a:r>
              <a:rPr lang="ru-RU" dirty="0" smtClean="0">
                <a:latin typeface="Comic Sans MS" pitchFamily="66" charset="0"/>
              </a:rPr>
              <a:t> нею </a:t>
            </a:r>
            <a:r>
              <a:rPr lang="ru-RU" dirty="0" err="1" smtClean="0">
                <a:latin typeface="Comic Sans MS" pitchFamily="66" charset="0"/>
              </a:rPr>
              <a:t>службових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обов’язків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latin typeface="Comic Sans MS" pitchFamily="66" charset="0"/>
              </a:rPr>
              <a:t>Подавати</a:t>
            </a:r>
            <a:r>
              <a:rPr lang="ru-RU" dirty="0" smtClean="0">
                <a:latin typeface="Comic Sans MS" pitchFamily="66" charset="0"/>
              </a:rPr>
              <a:t> за </a:t>
            </a:r>
            <a:r>
              <a:rPr lang="ru-RU" dirty="0" err="1" smtClean="0">
                <a:latin typeface="Comic Sans MS" pitchFamily="66" charset="0"/>
              </a:rPr>
              <a:t>вимогою</a:t>
            </a:r>
            <a:r>
              <a:rPr lang="ru-RU" dirty="0" smtClean="0">
                <a:latin typeface="Comic Sans MS" pitchFamily="66" charset="0"/>
              </a:rPr>
              <a:t> органу </a:t>
            </a:r>
            <a:r>
              <a:rPr lang="ru-RU" dirty="0" err="1" smtClean="0">
                <a:latin typeface="Comic Sans MS" pitchFamily="66" charset="0"/>
              </a:rPr>
              <a:t>Міндоходів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документи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uk-UA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верх 1"/>
          <p:cNvSpPr/>
          <p:nvPr/>
        </p:nvSpPr>
        <p:spPr>
          <a:xfrm>
            <a:off x="0" y="500042"/>
            <a:ext cx="7715304" cy="1643074"/>
          </a:xfrm>
          <a:prstGeom prst="ellipseRibbon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Платник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податків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має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право</a:t>
            </a:r>
            <a:endParaRPr lang="ru-RU" sz="2800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642910" y="2214554"/>
            <a:ext cx="6929486" cy="428628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 pitchFamily="2" charset="2"/>
              <a:buChar char="v"/>
            </a:pPr>
            <a:r>
              <a:rPr lang="ru-RU" sz="2400" dirty="0" err="1" smtClean="0"/>
              <a:t>Безоплатно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інформацію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податки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збори</a:t>
            </a:r>
            <a:r>
              <a:rPr lang="ru-RU" sz="2400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err="1" smtClean="0"/>
              <a:t>Представляти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інтереси</a:t>
            </a:r>
            <a:r>
              <a:rPr lang="ru-RU" sz="2400" dirty="0" smtClean="0"/>
              <a:t> в </a:t>
            </a:r>
            <a:r>
              <a:rPr lang="ru-RU" sz="2400" dirty="0" err="1" smtClean="0"/>
              <a:t>контролюючих</a:t>
            </a:r>
            <a:r>
              <a:rPr lang="ru-RU" sz="2400" dirty="0" smtClean="0"/>
              <a:t> органах.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err="1" smtClean="0"/>
              <a:t>Обирати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самостійно</a:t>
            </a:r>
            <a:r>
              <a:rPr lang="ru-RU" sz="2400" dirty="0" smtClean="0"/>
              <a:t> метод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обліку</a:t>
            </a:r>
            <a:r>
              <a:rPr lang="ru-RU" sz="2400" dirty="0" smtClean="0"/>
              <a:t> </a:t>
            </a:r>
            <a:r>
              <a:rPr lang="ru-RU" sz="2400" dirty="0" err="1" smtClean="0"/>
              <a:t>доходів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витрат</a:t>
            </a:r>
            <a:r>
              <a:rPr lang="ru-RU" sz="2400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err="1" smtClean="0"/>
              <a:t>Користуватися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податковими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пільгами</a:t>
            </a:r>
            <a:r>
              <a:rPr lang="ru-RU" sz="2400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На </a:t>
            </a:r>
            <a:r>
              <a:rPr lang="ru-RU" sz="2400" dirty="0" err="1" smtClean="0"/>
              <a:t>повне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відшкодування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збитків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заподіяних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незаконними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контролюючих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органів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Відповідальність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платників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податків</a:t>
            </a:r>
            <a:endParaRPr lang="ru-RU" sz="2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0" y="1285860"/>
            <a:ext cx="8047479" cy="4608512"/>
            <a:chOff x="340945" y="1160748"/>
            <a:chExt cx="8093969" cy="5580620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4" name="Группа 14"/>
            <p:cNvGrpSpPr/>
            <p:nvPr/>
          </p:nvGrpSpPr>
          <p:grpSpPr>
            <a:xfrm>
              <a:off x="340945" y="1160748"/>
              <a:ext cx="8079260" cy="1561848"/>
              <a:chOff x="340945" y="1160748"/>
              <a:chExt cx="8079260" cy="1561848"/>
            </a:xfrm>
            <a:grpFill/>
          </p:grpSpPr>
          <p:sp>
            <p:nvSpPr>
              <p:cNvPr id="13" name="Рамка 3"/>
              <p:cNvSpPr/>
              <p:nvPr/>
            </p:nvSpPr>
            <p:spPr>
              <a:xfrm>
                <a:off x="755576" y="1160748"/>
                <a:ext cx="2376264" cy="648072"/>
              </a:xfrm>
              <a:prstGeom prst="fram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</a:rPr>
                  <a:t>ФІНАНСОВА </a:t>
                </a:r>
                <a:endParaRPr lang="uk-U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Выгнутая влево стрелка 13"/>
              <p:cNvSpPr/>
              <p:nvPr/>
            </p:nvSpPr>
            <p:spPr>
              <a:xfrm>
                <a:off x="340945" y="1772816"/>
                <a:ext cx="432048" cy="432048"/>
              </a:xfrm>
              <a:prstGeom prst="curvedRightArrow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Прямоугольник с одним скругленным углом 14"/>
              <p:cNvSpPr/>
              <p:nvPr/>
            </p:nvSpPr>
            <p:spPr>
              <a:xfrm>
                <a:off x="787357" y="2009978"/>
                <a:ext cx="7632848" cy="712618"/>
              </a:xfrm>
              <a:prstGeom prst="round1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err="1" smtClean="0">
                    <a:solidFill>
                      <a:schemeClr val="tx1"/>
                    </a:solidFill>
                  </a:rPr>
                  <a:t>Застосовується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до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платників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податків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у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вигляді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штрафних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(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фінансових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)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санкцій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та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пені</a:t>
                </a:r>
                <a:endParaRPr lang="uk-UA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Группа 15"/>
            <p:cNvGrpSpPr/>
            <p:nvPr/>
          </p:nvGrpSpPr>
          <p:grpSpPr>
            <a:xfrm>
              <a:off x="393566" y="2937431"/>
              <a:ext cx="8041348" cy="1499681"/>
              <a:chOff x="393566" y="2937431"/>
              <a:chExt cx="8041348" cy="1499681"/>
            </a:xfrm>
            <a:grpFill/>
          </p:grpSpPr>
          <p:sp>
            <p:nvSpPr>
              <p:cNvPr id="10" name="Рамка 9"/>
              <p:cNvSpPr/>
              <p:nvPr/>
            </p:nvSpPr>
            <p:spPr>
              <a:xfrm>
                <a:off x="798680" y="2937431"/>
                <a:ext cx="3456384" cy="648072"/>
              </a:xfrm>
              <a:prstGeom prst="fram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</a:rPr>
                  <a:t>АДМІНІСТРАТИВНА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 </a:t>
                </a:r>
                <a:endParaRPr lang="uk-UA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Выгнутая влево стрелка 10"/>
              <p:cNvSpPr/>
              <p:nvPr/>
            </p:nvSpPr>
            <p:spPr>
              <a:xfrm>
                <a:off x="393566" y="3501008"/>
                <a:ext cx="432048" cy="432048"/>
              </a:xfrm>
              <a:prstGeom prst="curvedRightArrow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Прямоугольник с одним скругленным углом 11"/>
              <p:cNvSpPr/>
              <p:nvPr/>
            </p:nvSpPr>
            <p:spPr>
              <a:xfrm>
                <a:off x="802066" y="3717032"/>
                <a:ext cx="7632848" cy="720080"/>
              </a:xfrm>
              <a:prstGeom prst="round1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err="1" smtClean="0">
                    <a:solidFill>
                      <a:schemeClr val="tx1"/>
                    </a:solidFill>
                  </a:rPr>
                  <a:t>Наступає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у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випадках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, коли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правопорушення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не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несуть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за собою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кримінальну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відповідальність</a:t>
                </a:r>
                <a:endParaRPr lang="uk-UA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Группа 16"/>
            <p:cNvGrpSpPr/>
            <p:nvPr/>
          </p:nvGrpSpPr>
          <p:grpSpPr>
            <a:xfrm>
              <a:off x="370018" y="4581128"/>
              <a:ext cx="8061510" cy="2160240"/>
              <a:chOff x="370018" y="4581128"/>
              <a:chExt cx="8061510" cy="2160240"/>
            </a:xfrm>
            <a:grpFill/>
          </p:grpSpPr>
          <p:sp>
            <p:nvSpPr>
              <p:cNvPr id="7" name="Рамка 6"/>
              <p:cNvSpPr/>
              <p:nvPr/>
            </p:nvSpPr>
            <p:spPr>
              <a:xfrm>
                <a:off x="802066" y="4581128"/>
                <a:ext cx="3133213" cy="648072"/>
              </a:xfrm>
              <a:prstGeom prst="fram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</a:rPr>
                  <a:t>КРИМІНАЛЬНА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 </a:t>
                </a:r>
                <a:endParaRPr lang="uk-UA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Выгнутая влево стрелка 7"/>
              <p:cNvSpPr/>
              <p:nvPr/>
            </p:nvSpPr>
            <p:spPr>
              <a:xfrm>
                <a:off x="370018" y="5151784"/>
                <a:ext cx="432048" cy="432048"/>
              </a:xfrm>
              <a:prstGeom prst="curvedRightArrow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Прямоугольник с одним скругленным углом 8"/>
              <p:cNvSpPr/>
              <p:nvPr/>
            </p:nvSpPr>
            <p:spPr>
              <a:xfrm>
                <a:off x="798680" y="5424358"/>
                <a:ext cx="7632848" cy="1317010"/>
              </a:xfrm>
              <a:prstGeom prst="round1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err="1" smtClean="0">
                    <a:solidFill>
                      <a:schemeClr val="tx1"/>
                    </a:solidFill>
                  </a:rPr>
                  <a:t>Притягують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осіб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діяння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яких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призвели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до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ненадходження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до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бюджету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коштів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що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перевищують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неоподаткований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мінімум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доходів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громадян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у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значних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розмірах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у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великих та особливо великих </a:t>
                </a:r>
                <a:r>
                  <a:rPr lang="ru-RU" sz="2000" dirty="0" err="1" smtClean="0">
                    <a:solidFill>
                      <a:schemeClr val="tx1"/>
                    </a:solidFill>
                  </a:rPr>
                  <a:t>розмірах</a:t>
                </a:r>
                <a:endParaRPr lang="uk-UA" sz="20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8760988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Юридичний диктант: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Сукупність всіх платежів у вигляді податків, мита та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зборів становлять - 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Державний бюджет і місцеві бюджети складають – 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Контроль за дотриманням бюджетного законодавства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здійснюють - 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Функція податків, що забезпечує наповнення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бюджетів усіх рівнів називається - 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Vector vintage clock — Stock Vect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714884"/>
            <a:ext cx="23574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Вирішення проблемного запитання: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 можуть функції держави</a:t>
            </a:r>
            <a:endParaRPr kumimoji="0" lang="en-US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бути здійснені без фінансового забезпечення?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Милий птахів для вашого дизайну. акварель — Stock Vect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643182"/>
            <a:ext cx="27622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214290"/>
          <a:ext cx="6096000" cy="3355151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0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latin typeface="Calibri"/>
                          <a:ea typeface="Calibri"/>
                          <a:cs typeface="Times New Roman"/>
                        </a:rPr>
                        <a:t>Підбиття підсумків уроку шляхом методу «Яблуко»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dirty="0">
                          <a:latin typeface="Calibri"/>
                          <a:ea typeface="Calibri"/>
                          <a:cs typeface="Times New Roman"/>
                        </a:rPr>
                        <a:t>(в 1 стовпчик таблиці слід записати інформацію яка сподобалась і є зрозумілою, в 2 стовпчик -  інформацію яка не засвоїлась і потребує доопрацювання, в 3 стовпчик – зовсім не зрозуміла і не цікава інформація)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Calibri"/>
                          <a:ea typeface="Calibri"/>
                          <a:cs typeface="Times New Roman"/>
                        </a:rPr>
                        <a:t>Стигле яблуко покладу в кошик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Calibri"/>
                          <a:ea typeface="Calibri"/>
                          <a:cs typeface="Times New Roman"/>
                        </a:rPr>
                        <a:t>Зелене яблуко ще повисить на дереві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Calibri"/>
                          <a:ea typeface="Calibri"/>
                          <a:cs typeface="Times New Roman"/>
                        </a:rPr>
                        <a:t>Погане віддам гусениці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99110" algn="l"/>
                        </a:tabLst>
                      </a:pPr>
                      <a:r>
                        <a:rPr lang="uk-UA" sz="1400">
                          <a:latin typeface="Calibri"/>
                          <a:ea typeface="Calibri"/>
                          <a:cs typeface="Times New Roman"/>
                        </a:rPr>
                        <a:t>____________________________________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99110" algn="l"/>
                        </a:tabLst>
                      </a:pPr>
                      <a:r>
                        <a:rPr lang="uk-UA" sz="1400">
                          <a:latin typeface="Calibri"/>
                          <a:ea typeface="Calibri"/>
                          <a:cs typeface="Times New Roman"/>
                        </a:rPr>
                        <a:t>_________________________­­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99110" algn="l"/>
                        </a:tabLst>
                      </a:pPr>
                      <a:r>
                        <a:rPr lang="uk-UA" sz="1400" dirty="0">
                          <a:latin typeface="Calibri"/>
                          <a:ea typeface="Calibri"/>
                          <a:cs typeface="Times New Roman"/>
                        </a:rPr>
                        <a:t>_________________________­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2838450" cy="2143125"/>
          </a:xfrm>
          <a:prstGeom prst="rect">
            <a:avLst/>
          </a:prstGeom>
          <a:noFill/>
        </p:spPr>
      </p:pic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714752"/>
            <a:ext cx="1695450" cy="2333625"/>
          </a:xfrm>
          <a:prstGeom prst="rect">
            <a:avLst/>
          </a:prstGeom>
          <a:noFill/>
        </p:spPr>
      </p:pic>
      <p:pic>
        <p:nvPicPr>
          <p:cNvPr id="1025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71475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8101128" cy="6001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Домашнє завдання</a:t>
            </a:r>
            <a:endParaRPr kumimoji="0" lang="ru-RU" sz="2400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Обов’язкова частина: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Опрацювати параграф підручника № 19,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вивчити опорні схеми.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початковий рівень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2. Підготувати буклет «Податкова система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України»,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середній рівень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3. Підготувати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Написати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твір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роздум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на тему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Як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був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міністром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фінансів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України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...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Скласти  доповідь «Бюджетна система України»,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досатній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рівень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Скласти «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ейдос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тобто  образний символ теми уроку.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Елементами такого символу можуть бути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«2-3 головні поняття теми», «Основна ідея»,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«Характеристика прав і обов’язків платників податків»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(використовуються малюнки, піктограми, умовні позначки).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Високий рівень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Квітка значок — Stock Vect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85728"/>
            <a:ext cx="876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428605"/>
          <a:ext cx="6000792" cy="564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Милий птахів для вашого дизайну. акварель — Stock Vecto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1742" y="3357538"/>
            <a:ext cx="27622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571480"/>
          <a:ext cx="7242048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285728"/>
          <a:ext cx="621507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Квітки маку плакат — Stock Vecto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071678"/>
            <a:ext cx="2286016" cy="361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" y="0"/>
            <a:ext cx="8858280" cy="45243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Запитання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 Дайте визначення місцевого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самоврядування.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 Назвіть загальні принципи місцевого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самоврядування.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 Назвіть систему місцевого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самоврядування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Рисунок 2" descr="Саджанці квіти ілюстрація — Stock Vect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571876"/>
            <a:ext cx="200026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642919"/>
          <a:ext cx="7858180" cy="14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785786" y="2714620"/>
          <a:ext cx="6143652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Рисунок 3" descr="Милий літнього сонця даючи квітка — Stock Vector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4929198"/>
            <a:ext cx="235745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8215338" cy="440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П'ять мультфільм квіти — Stock Vecto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510081"/>
            <a:ext cx="2428892" cy="234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428604"/>
            <a:ext cx="7999306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Робота над поняттями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Фінансова діяльність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це діяльність, яка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проявляється у формуванні доходів 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здійсненні витрат суб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єктами фінансових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правовідносин.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Фінансові відносини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це відносини, що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відображають рух вартості від одного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суб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єкта до іншого і характеризують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розподільчі,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перерозподільчі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обмінні процеси і матеріально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проявляються у грошових потоках.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149</TotalTime>
  <Words>910</Words>
  <Application>Microsoft Office PowerPoint</Application>
  <PresentationFormat>Экран (4:3)</PresentationFormat>
  <Paragraphs>177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Фінансове право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Фінансове право України</dc:title>
  <dc:creator>НАТАША</dc:creator>
  <cp:lastModifiedBy>НАТАША</cp:lastModifiedBy>
  <cp:revision>22</cp:revision>
  <dcterms:created xsi:type="dcterms:W3CDTF">2016-02-29T10:54:33Z</dcterms:created>
  <dcterms:modified xsi:type="dcterms:W3CDTF">2016-03-01T10:51:02Z</dcterms:modified>
</cp:coreProperties>
</file>