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94" r:id="rId4"/>
    <p:sldId id="295" r:id="rId5"/>
    <p:sldId id="297" r:id="rId6"/>
    <p:sldId id="300" r:id="rId7"/>
    <p:sldId id="301" r:id="rId8"/>
    <p:sldId id="305" r:id="rId9"/>
    <p:sldId id="306" r:id="rId10"/>
    <p:sldId id="307" r:id="rId11"/>
    <p:sldId id="308" r:id="rId12"/>
    <p:sldId id="309" r:id="rId13"/>
    <p:sldId id="314" r:id="rId14"/>
    <p:sldId id="312" r:id="rId15"/>
    <p:sldId id="310" r:id="rId16"/>
    <p:sldId id="320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9900FF"/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72" autoAdjust="0"/>
    <p:restoredTop sz="94660"/>
  </p:normalViewPr>
  <p:slideViewPr>
    <p:cSldViewPr>
      <p:cViewPr varScale="1">
        <p:scale>
          <a:sx n="56" d="100"/>
          <a:sy n="56" d="100"/>
        </p:scale>
        <p:origin x="-107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63547">
            <a:off x="2571736" y="1714488"/>
            <a:ext cx="4500594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22517">
            <a:off x="2208694" y="3357372"/>
            <a:ext cx="4500594" cy="19335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55542-0D97-42C1-B49D-81DBBD11BF4E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CC25B-758F-44EF-BC29-69D9FD9A2C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42FEE-7128-42EE-A622-9C556E758329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9998B-5C90-4CA9-885A-D8BF3AEAF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BC105-016A-499C-A730-8F9B29E75585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C0E78-F61E-4E85-AE3A-841A9839D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ACB7F-94E8-424E-9C1A-47FAE1C3C6C1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5E237-A163-431B-A1D5-6286236A68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40391-B362-4521-AD33-E7515490A114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534A-CB95-4482-BD8C-C2DE86CCC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1F213-DD49-4F17-B33C-B13900EE2DEC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99DE0-9214-4A0B-A802-764BA33DC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56D4E-3197-4912-9A9D-FD14ECA3BFA3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1B622-9DB6-494B-9310-8595116DB5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3EAF6-878D-4530-9BD2-7D99D0707C14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0947-BAFE-48D1-8DE8-06DCA5DE4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937D1-B793-4797-8C30-182C35B96CB4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81DA-302A-4F80-9736-5D84679386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08A2F-FE7C-497E-BD10-B9B0B8EEB784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ABCCD-C83E-46A4-9E0F-DCF05E651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7842-3EDA-44BE-B70A-5A6C7AC3BBD1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9AA0-24B5-4334-B251-5C4BB9D8A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0" y="274638"/>
            <a:ext cx="7258050" cy="93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52F387-BDED-4E2E-8309-C7420B4DC970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BF39A7-6083-4D67-A653-8E53C34E8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4F6228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F6228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F6228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F6228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F6228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4F6228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4F6228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4F6228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4F622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013222" y="374427"/>
            <a:ext cx="6912768" cy="1470025"/>
          </a:xfrm>
        </p:spPr>
        <p:txBody>
          <a:bodyPr/>
          <a:lstStyle/>
          <a:p>
            <a:pPr>
              <a:defRPr/>
            </a:pPr>
            <a:r>
              <a:rPr lang="uk-UA" dirty="0" smtClean="0">
                <a:solidFill>
                  <a:srgbClr val="3333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З досвіду роботи</a:t>
            </a:r>
            <a:br>
              <a:rPr lang="uk-UA" dirty="0" smtClean="0">
                <a:solidFill>
                  <a:srgbClr val="3333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</a:br>
            <a:r>
              <a:rPr lang="uk-UA" dirty="0" smtClean="0">
                <a:solidFill>
                  <a:srgbClr val="3333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вчителя математики</a:t>
            </a:r>
            <a:endParaRPr lang="ru-RU" dirty="0">
              <a:solidFill>
                <a:srgbClr val="3333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0" y="1989138"/>
            <a:ext cx="59404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>
                <a:latin typeface="Times New Roman" pitchFamily="18" charset="0"/>
              </a:rPr>
              <a:t>  </a:t>
            </a:r>
            <a:r>
              <a:rPr lang="uk-UA" sz="3200" b="1">
                <a:solidFill>
                  <a:srgbClr val="0000FF"/>
                </a:solidFill>
                <a:latin typeface="Times New Roman" pitchFamily="18" charset="0"/>
              </a:rPr>
              <a:t>Великоклецьківського НВК</a:t>
            </a:r>
          </a:p>
          <a:p>
            <a:r>
              <a:rPr lang="uk-UA" sz="3200" b="1">
                <a:solidFill>
                  <a:srgbClr val="0000FF"/>
                </a:solidFill>
              </a:rPr>
              <a:t> </a:t>
            </a:r>
          </a:p>
          <a:p>
            <a:r>
              <a:rPr lang="uk-UA" sz="3200" b="1">
                <a:latin typeface="Times New Roman" pitchFamily="18" charset="0"/>
              </a:rPr>
              <a:t>    </a:t>
            </a:r>
            <a:r>
              <a:rPr lang="uk-UA" sz="3200" b="1"/>
              <a:t>                            </a:t>
            </a:r>
            <a:r>
              <a:rPr lang="uk-UA" sz="3200" b="1">
                <a:latin typeface="Times New Roman" pitchFamily="18" charset="0"/>
              </a:rPr>
              <a:t>Поліщук</a:t>
            </a:r>
          </a:p>
          <a:p>
            <a:r>
              <a:rPr lang="uk-UA" sz="3200" b="1">
                <a:latin typeface="Times New Roman" pitchFamily="18" charset="0"/>
              </a:rPr>
              <a:t>                  </a:t>
            </a:r>
            <a:r>
              <a:rPr lang="uk-UA" sz="3200" b="1"/>
              <a:t>               </a:t>
            </a:r>
            <a:r>
              <a:rPr lang="uk-UA" sz="3200" b="1">
                <a:latin typeface="Times New Roman" pitchFamily="18" charset="0"/>
              </a:rPr>
              <a:t>Олени </a:t>
            </a:r>
          </a:p>
          <a:p>
            <a:r>
              <a:rPr lang="uk-UA" sz="3200" b="1">
                <a:latin typeface="Times New Roman" pitchFamily="18" charset="0"/>
              </a:rPr>
              <a:t>                            </a:t>
            </a:r>
            <a:r>
              <a:rPr lang="uk-UA" sz="3200" b="1"/>
              <a:t>      </a:t>
            </a:r>
            <a:r>
              <a:rPr lang="uk-UA" sz="3200" b="1">
                <a:latin typeface="Times New Roman" pitchFamily="18" charset="0"/>
              </a:rPr>
              <a:t>Романівни</a:t>
            </a:r>
            <a:endParaRPr lang="ru-RU" sz="3200" b="1">
              <a:latin typeface="Times New Roman" pitchFamily="18" charset="0"/>
            </a:endParaRPr>
          </a:p>
        </p:txBody>
      </p:sp>
      <p:pic>
        <p:nvPicPr>
          <p:cNvPr id="13315" name="Picture 5" descr="IMG_71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1773238"/>
            <a:ext cx="2617788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2530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2411413" y="230188"/>
            <a:ext cx="59372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/>
              <a:t>** </a:t>
            </a:r>
            <a:r>
              <a:rPr lang="uk-UA" sz="2200" b="1">
                <a:latin typeface="Times New Roman" pitchFamily="18" charset="0"/>
              </a:rPr>
              <a:t>Нестандартні уроки, які я практикую: </a:t>
            </a:r>
          </a:p>
          <a:p>
            <a:pPr>
              <a:buFontTx/>
              <a:buChar char="•"/>
            </a:pPr>
            <a:r>
              <a:rPr lang="uk-UA">
                <a:latin typeface="Times New Roman" pitchFamily="18" charset="0"/>
              </a:rPr>
              <a:t>Уроки-подорожі; </a:t>
            </a:r>
          </a:p>
          <a:p>
            <a:pPr>
              <a:buFontTx/>
              <a:buChar char="•"/>
            </a:pPr>
            <a:r>
              <a:rPr lang="uk-UA">
                <a:latin typeface="Times New Roman" pitchFamily="18" charset="0"/>
              </a:rPr>
              <a:t>Уроки – пізнавально- розважальні ігри;</a:t>
            </a:r>
          </a:p>
          <a:p>
            <a:pPr>
              <a:buFontTx/>
              <a:buChar char="•"/>
            </a:pPr>
            <a:r>
              <a:rPr lang="uk-UA">
                <a:latin typeface="Times New Roman" pitchFamily="18" charset="0"/>
              </a:rPr>
              <a:t> Урок однієї задачі;</a:t>
            </a:r>
          </a:p>
          <a:p>
            <a:pPr>
              <a:buFontTx/>
              <a:buChar char="•"/>
            </a:pPr>
            <a:r>
              <a:rPr lang="uk-UA">
                <a:latin typeface="Times New Roman" pitchFamily="18" charset="0"/>
              </a:rPr>
              <a:t> Урок – залік; </a:t>
            </a:r>
          </a:p>
          <a:p>
            <a:pPr>
              <a:buFontTx/>
              <a:buChar char="•"/>
            </a:pPr>
            <a:r>
              <a:rPr lang="uk-UA">
                <a:latin typeface="Times New Roman" pitchFamily="18" charset="0"/>
              </a:rPr>
              <a:t> Інтегрований урок.</a:t>
            </a:r>
          </a:p>
        </p:txBody>
      </p:sp>
      <p:pic>
        <p:nvPicPr>
          <p:cNvPr id="22532" name="Picture 5" descr="SAM_26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2133600"/>
            <a:ext cx="3744913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15186027785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263683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3554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484438" y="404813"/>
            <a:ext cx="49990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/>
              <a:t> Участь у роботі районного МО вчителів математики, районних семінарах вчителів математики;</a:t>
            </a: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2051050" y="1484313"/>
            <a:ext cx="5395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/>
              <a:t>Член методичної ради; член атестаційної комісії.</a:t>
            </a:r>
            <a:endParaRPr lang="ru-RU"/>
          </a:p>
        </p:txBody>
      </p:sp>
      <p:pic>
        <p:nvPicPr>
          <p:cNvPr id="8" name="Picture 2" descr="H:\Новая папка (4)\SAM_2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324" y="3214677"/>
            <a:ext cx="3426205" cy="1928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9" name="Picture 4" descr="H:\Новая папка (4)\P10306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7600" y="2784476"/>
            <a:ext cx="2647950" cy="19859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4578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5188" cy="6873875"/>
          </a:xfrm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700338" y="679450"/>
            <a:ext cx="4586287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/>
              <a:t>** </a:t>
            </a:r>
            <a:r>
              <a:rPr lang="uk-UA" b="1" i="1"/>
              <a:t>Керівник ШМО вчителів природничо – математичного циклу:</a:t>
            </a:r>
            <a:endParaRPr lang="ru-RU"/>
          </a:p>
          <a:p>
            <a:r>
              <a:rPr lang="uk-UA"/>
              <a:t>Науково – методична проблемна тема шкільного методичного об’єднання вчителів природничо-математичного циклу: Формування ключових компетентностей школярів як основи для успішної самореалізації особистості в майбутньому.</a:t>
            </a:r>
          </a:p>
        </p:txBody>
      </p:sp>
      <p:pic>
        <p:nvPicPr>
          <p:cNvPr id="29701" name="Picture 5" descr="за стол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3357563"/>
            <a:ext cx="4824412" cy="2778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5602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195513" y="469900"/>
            <a:ext cx="49688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b="1"/>
              <a:t>Участь у районному конкурсі – ярмарку педагогічної  творчості «Педагогічний вернісаж».</a:t>
            </a:r>
            <a:endParaRPr lang="ru-RU" b="1"/>
          </a:p>
          <a:p>
            <a:pPr eaLnBrk="0" hangingPunct="0"/>
            <a:endParaRPr lang="ru-RU" b="1"/>
          </a:p>
        </p:txBody>
      </p:sp>
      <p:pic>
        <p:nvPicPr>
          <p:cNvPr id="25604" name="Picture 5" descr="IMG_20180304_1328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060575"/>
            <a:ext cx="2592387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IMG_20180304_1330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2492375"/>
            <a:ext cx="3744912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6626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2339975" y="836613"/>
            <a:ext cx="511175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b="1">
                <a:latin typeface="Times New Roman" pitchFamily="18" charset="0"/>
              </a:rPr>
              <a:t>* </a:t>
            </a:r>
            <a:r>
              <a:rPr lang="uk-UA">
                <a:latin typeface="Times New Roman" pitchFamily="18" charset="0"/>
              </a:rPr>
              <a:t>Участь у методичних заходах школи, педрадах;</a:t>
            </a:r>
            <a:endParaRPr lang="ru-RU">
              <a:latin typeface="Times New Roman" pitchFamily="18" charset="0"/>
            </a:endParaRPr>
          </a:p>
          <a:p>
            <a:r>
              <a:rPr lang="uk-UA">
                <a:latin typeface="Times New Roman" pitchFamily="18" charset="0"/>
              </a:rPr>
              <a:t>* Організація і проведення  предметних тижнів:  з математики; з математики і фізики; з математики і інформатики.</a:t>
            </a:r>
            <a:endParaRPr lang="ru-RU">
              <a:latin typeface="Times New Roman" pitchFamily="18" charset="0"/>
            </a:endParaRPr>
          </a:p>
          <a:p>
            <a:r>
              <a:rPr lang="uk-UA">
                <a:latin typeface="Times New Roman" pitchFamily="18" charset="0"/>
              </a:rPr>
              <a:t>* Випуск друкованих посібників: « Тиждень математики у Великоклецьківській школі І - ІІІ ступенів», « Математичні казки».</a:t>
            </a:r>
            <a:endParaRPr lang="ru-RU">
              <a:latin typeface="Times New Roman" pitchFamily="18" charset="0"/>
            </a:endParaRPr>
          </a:p>
          <a:p>
            <a:r>
              <a:rPr lang="uk-UA">
                <a:latin typeface="Times New Roman" pitchFamily="18" charset="0"/>
              </a:rPr>
              <a:t>* Розробка і публікація методичних посібників: «Розв’язування задач складанням рівнянь», «Збірник задач екологічного змісту», « Методичні рекомендації щодо вивчення теми « Квадратні рівняння»( розробки уроків», « Реалізація наскрізних ліній ключових компетентностей на уроках математики у 5 – 9 класах».</a:t>
            </a:r>
            <a:endParaRPr lang="ru-RU">
              <a:latin typeface="Times New Roman" pitchFamily="18" charset="0"/>
            </a:endParaRPr>
          </a:p>
          <a:p>
            <a:r>
              <a:rPr lang="uk-UA">
                <a:latin typeface="Times New Roman" pitchFamily="18" charset="0"/>
              </a:rPr>
              <a:t>* Творчий звіт на засіданні ШМО.</a:t>
            </a:r>
            <a:endParaRPr lang="ru-RU">
              <a:latin typeface="Times New Roman" pitchFamily="18" charset="0"/>
            </a:endParaRPr>
          </a:p>
          <a:p>
            <a:r>
              <a:rPr lang="uk-UA">
                <a:latin typeface="Times New Roman" pitchFamily="18" charset="0"/>
              </a:rPr>
              <a:t>* Районний семінар-практикум вчителів математики з теми: «Підвищення ефективності навчання шляхом диференціації та індивідуального підходу»</a:t>
            </a:r>
            <a:r>
              <a:rPr lang="uk-UA"/>
              <a:t> 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3059113" y="260350"/>
            <a:ext cx="4230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>
                <a:latin typeface="Times New Roman" pitchFamily="18" charset="0"/>
              </a:rPr>
              <a:t>V</a:t>
            </a:r>
            <a:r>
              <a:rPr lang="uk-UA" sz="2800" b="1">
                <a:latin typeface="Times New Roman" pitchFamily="18" charset="0"/>
              </a:rPr>
              <a:t>. Узагальнення досвіду.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7650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2051050" y="692150"/>
            <a:ext cx="54006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/>
              <a:t>* Факультативи:</a:t>
            </a:r>
            <a:endParaRPr lang="ru-RU"/>
          </a:p>
          <a:p>
            <a:r>
              <a:rPr lang="uk-UA"/>
              <a:t>« Готуємось до ЗНО»  - 2014 -2015н.р.; 2015- 2016н.р. 2016 -2017н.р. ( 10,11 класи);</a:t>
            </a:r>
            <a:endParaRPr lang="ru-RU"/>
          </a:p>
          <a:p>
            <a:r>
              <a:rPr lang="uk-UA"/>
              <a:t>« За лаштунками шкільної математики» - 2017- 2018н.р. ( 9 клас).</a:t>
            </a:r>
          </a:p>
          <a:p>
            <a:r>
              <a:rPr lang="uk-UA"/>
              <a:t>* Позакласні заходи</a:t>
            </a:r>
          </a:p>
          <a:p>
            <a:r>
              <a:rPr lang="uk-UA"/>
              <a:t>* Координатор Міжнародного математичного конкурсу “Кенгуру”    </a:t>
            </a:r>
            <a:endParaRPr lang="ru-RU"/>
          </a:p>
          <a:p>
            <a:pPr algn="ctr" eaLnBrk="0" hangingPunct="0"/>
            <a:endParaRPr lang="ru-RU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979613" y="0"/>
            <a:ext cx="63388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>
                <a:latin typeface="Times New Roman" pitchFamily="18" charset="0"/>
              </a:rPr>
              <a:t>V</a:t>
            </a:r>
            <a:r>
              <a:rPr lang="uk-UA" sz="2800" b="1">
                <a:latin typeface="Times New Roman" pitchFamily="18" charset="0"/>
              </a:rPr>
              <a:t>І. Позаурочна діяльність з предмета.</a:t>
            </a:r>
          </a:p>
        </p:txBody>
      </p:sp>
      <p:pic>
        <p:nvPicPr>
          <p:cNvPr id="27653" name="Picture 7" descr="IMG_20180304_1332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2997200"/>
            <a:ext cx="4111625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8674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2124075" y="1411288"/>
            <a:ext cx="597693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eriod"/>
            </a:pPr>
            <a:endParaRPr lang="ru-RU"/>
          </a:p>
          <a:p>
            <a:pPr marL="342900" indent="-342900">
              <a:buFontTx/>
              <a:buAutoNum type="arabicPeriod"/>
            </a:pPr>
            <a:r>
              <a:rPr lang="uk-UA">
                <a:latin typeface="Times New Roman" pitchFamily="18" charset="0"/>
              </a:rPr>
              <a:t>Таблиці, макети многогранників, тіл обертання;</a:t>
            </a:r>
            <a:endParaRPr lang="ru-RU"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uk-UA">
                <a:latin typeface="Times New Roman" pitchFamily="18" charset="0"/>
              </a:rPr>
              <a:t>Мультимедійні підручники: Математика, 5 клас; Математика, 6 клас;</a:t>
            </a:r>
            <a:endParaRPr lang="ru-RU"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uk-UA">
                <a:latin typeface="Times New Roman" pitchFamily="18" charset="0"/>
              </a:rPr>
              <a:t>Електронні додатки до методичних посібників;</a:t>
            </a:r>
            <a:endParaRPr lang="ru-RU"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uk-UA">
                <a:latin typeface="Times New Roman" pitchFamily="18" charset="0"/>
              </a:rPr>
              <a:t>Презентації з різних тем навчального матеріалу;</a:t>
            </a:r>
            <a:endParaRPr lang="ru-RU"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uk-UA">
                <a:latin typeface="Times New Roman" pitchFamily="18" charset="0"/>
              </a:rPr>
              <a:t>Збірки задач, вправ для проведення тематичних самостійних і контрольних робіт;</a:t>
            </a:r>
            <a:endParaRPr lang="ru-RU"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uk-UA">
                <a:latin typeface="Times New Roman" pitchFamily="18" charset="0"/>
              </a:rPr>
              <a:t>Дидактичні матеріали для самостійних і контрольних робіт (для диференційованого і індивідуального навчання).</a:t>
            </a:r>
            <a:endParaRPr lang="ru-RU">
              <a:latin typeface="Times New Roman" pitchFamily="18" charset="0"/>
            </a:endParaRPr>
          </a:p>
          <a:p>
            <a:pPr marL="342900" indent="-342900" eaLnBrk="0" hangingPunct="0">
              <a:buFontTx/>
              <a:buAutoNum type="arabicPeriod"/>
            </a:pPr>
            <a:endParaRPr lang="ru-RU">
              <a:latin typeface="Times New Roman" pitchFamily="18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268538" y="620713"/>
            <a:ext cx="5895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>
                <a:latin typeface="Times New Roman" pitchFamily="18" charset="0"/>
              </a:rPr>
              <a:t>V</a:t>
            </a:r>
            <a:r>
              <a:rPr lang="uk-UA" sz="2800" b="1">
                <a:latin typeface="Times New Roman" pitchFamily="18" charset="0"/>
              </a:rPr>
              <a:t>ІІ. Навчально – матеріальна база.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4338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5575"/>
            <a:ext cx="9144000" cy="6873875"/>
          </a:xfrm>
        </p:spPr>
      </p:pic>
      <p:sp>
        <p:nvSpPr>
          <p:cNvPr id="5" name="Прямоугольник 4"/>
          <p:cNvSpPr/>
          <p:nvPr/>
        </p:nvSpPr>
        <p:spPr>
          <a:xfrm>
            <a:off x="971550" y="1557338"/>
            <a:ext cx="7559675" cy="3600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32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uk-UA"/>
              <a:t>Дата народження :     26 січня 1956року</a:t>
            </a:r>
          </a:p>
          <a:p>
            <a:pPr>
              <a:defRPr/>
            </a:pPr>
            <a:r>
              <a:rPr lang="uk-UA"/>
              <a:t>Освіта  :                       вища, Ровенський педагогічний інститут   </a:t>
            </a:r>
          </a:p>
          <a:p>
            <a:pPr>
              <a:defRPr/>
            </a:pPr>
            <a:r>
              <a:rPr lang="uk-UA"/>
              <a:t>                                     ім. Д.З.Мануїльського ,1977рік</a:t>
            </a:r>
          </a:p>
          <a:p>
            <a:pPr>
              <a:defRPr/>
            </a:pPr>
            <a:r>
              <a:rPr lang="uk-UA"/>
              <a:t>Спеціальність за дипломом:           вчитель математики</a:t>
            </a:r>
          </a:p>
          <a:p>
            <a:pPr>
              <a:defRPr/>
            </a:pPr>
            <a:r>
              <a:rPr lang="uk-UA"/>
              <a:t>Посада:                вчитель математики Великоклецьківського НВК</a:t>
            </a:r>
          </a:p>
          <a:p>
            <a:pPr>
              <a:defRPr/>
            </a:pPr>
            <a:r>
              <a:rPr lang="uk-UA"/>
              <a:t>Стаж роботи:      40 років</a:t>
            </a:r>
          </a:p>
          <a:p>
            <a:pPr>
              <a:defRPr/>
            </a:pPr>
            <a:r>
              <a:rPr lang="uk-UA"/>
              <a:t>Категорія:           спеціаліст вищої категорії</a:t>
            </a:r>
          </a:p>
          <a:p>
            <a:pPr>
              <a:defRPr/>
            </a:pPr>
            <a:r>
              <a:rPr lang="uk-UA"/>
              <a:t>Педагогічне звання:       старший вчитель</a:t>
            </a:r>
          </a:p>
          <a:p>
            <a:pPr>
              <a:defRPr/>
            </a:pPr>
            <a:r>
              <a:rPr lang="uk-UA"/>
              <a:t>Курси підвищення кваліфікації:  02.12-13.12 2013рік,  03.01.- 05.01. 2018р. 16.04. – 19.04.2018р.  очно-дистанційне навчання     </a:t>
            </a:r>
          </a:p>
          <a:p>
            <a:pPr>
              <a:defRPr/>
            </a:pPr>
            <a:r>
              <a:rPr lang="uk-UA"/>
              <a:t>	</a:t>
            </a:r>
            <a:r>
              <a:rPr lang="ru-RU"/>
              <a:t> </a:t>
            </a: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3563938" y="760413"/>
            <a:ext cx="3167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 b="1">
                <a:latin typeface="Times New Roman" pitchFamily="18" charset="0"/>
              </a:rPr>
              <a:t>Загальні відомості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  <p:pic>
        <p:nvPicPr>
          <p:cNvPr id="15362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0" y="-158750"/>
            <a:ext cx="9334500" cy="7016750"/>
          </a:xfrm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4140200" y="0"/>
            <a:ext cx="27241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800" b="1">
                <a:latin typeface="Times New Roman" pitchFamily="18" charset="0"/>
              </a:rPr>
              <a:t>Нагороди</a:t>
            </a:r>
          </a:p>
          <a:p>
            <a:pPr algn="ctr"/>
            <a:r>
              <a:rPr lang="uk-UA"/>
              <a:t>                                        </a:t>
            </a:r>
          </a:p>
        </p:txBody>
      </p:sp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765175"/>
            <a:ext cx="23764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549275"/>
            <a:ext cx="24130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981075"/>
            <a:ext cx="25146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1" descr="IMG_20180304_1318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8538" y="3941763"/>
            <a:ext cx="3889375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6386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323850" y="-15875"/>
            <a:ext cx="9467850" cy="6873875"/>
          </a:xfrm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2051050" y="190500"/>
            <a:ext cx="525621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800" b="1">
                <a:latin typeface="Times New Roman" pitchFamily="18" charset="0"/>
              </a:rPr>
              <a:t>Педагогічне кредо:</a:t>
            </a:r>
          </a:p>
          <a:p>
            <a:endParaRPr lang="uk-UA" sz="2800" b="1">
              <a:latin typeface="Times New Roman" pitchFamily="18" charset="0"/>
            </a:endParaRPr>
          </a:p>
          <a:p>
            <a:r>
              <a:rPr lang="uk-UA">
                <a:latin typeface="Times New Roman" pitchFamily="18" charset="0"/>
              </a:rPr>
              <a:t> </a:t>
            </a:r>
            <a:r>
              <a:rPr lang="uk-UA" sz="2000">
                <a:latin typeface="Times New Roman" pitchFamily="18" charset="0"/>
              </a:rPr>
              <a:t>«Краще навчається не той, хто ретельно запам’ятовує прочитане, а той, хто набуває навичок застосовувати вивчене до конкретної справи»</a:t>
            </a:r>
          </a:p>
          <a:p>
            <a:r>
              <a:rPr lang="uk-UA" sz="2000">
                <a:latin typeface="Times New Roman" pitchFamily="18" charset="0"/>
              </a:rPr>
              <a:t>                                     (М. В. Остроградський).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547813" y="2565400"/>
            <a:ext cx="5256212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>
                <a:latin typeface="Times New Roman" pitchFamily="18" charset="0"/>
              </a:rPr>
              <a:t>Життєве кредо:</a:t>
            </a:r>
            <a:r>
              <a:rPr lang="uk-UA" b="1">
                <a:latin typeface="Times New Roman" pitchFamily="18" charset="0"/>
              </a:rPr>
              <a:t> </a:t>
            </a:r>
          </a:p>
          <a:p>
            <a:endParaRPr lang="uk-UA" b="1">
              <a:latin typeface="Times New Roman" pitchFamily="18" charset="0"/>
            </a:endParaRPr>
          </a:p>
          <a:p>
            <a:r>
              <a:rPr lang="uk-UA" b="1">
                <a:latin typeface="Times New Roman" pitchFamily="18" charset="0"/>
              </a:rPr>
              <a:t>                                 </a:t>
            </a:r>
            <a:r>
              <a:rPr lang="uk-UA">
                <a:latin typeface="Times New Roman" pitchFamily="18" charset="0"/>
              </a:rPr>
              <a:t> </a:t>
            </a:r>
            <a:r>
              <a:rPr lang="uk-UA" sz="2000">
                <a:latin typeface="Times New Roman" pitchFamily="18" charset="0"/>
              </a:rPr>
              <a:t>Спішить учитель, </a:t>
            </a:r>
            <a:endParaRPr lang="ru-RU" sz="2000">
              <a:latin typeface="Times New Roman" pitchFamily="18" charset="0"/>
            </a:endParaRPr>
          </a:p>
          <a:p>
            <a:r>
              <a:rPr lang="uk-UA" sz="2000">
                <a:latin typeface="Times New Roman" pitchFamily="18" charset="0"/>
              </a:rPr>
              <a:t>                              Допоки очі бачать,</a:t>
            </a:r>
            <a:endParaRPr lang="ru-RU" sz="2000">
              <a:latin typeface="Times New Roman" pitchFamily="18" charset="0"/>
            </a:endParaRPr>
          </a:p>
          <a:p>
            <a:r>
              <a:rPr lang="uk-UA" sz="2000">
                <a:latin typeface="Times New Roman" pitchFamily="18" charset="0"/>
              </a:rPr>
              <a:t>                              Допоки руки працею горять.</a:t>
            </a:r>
            <a:endParaRPr lang="ru-RU" sz="2000">
              <a:latin typeface="Times New Roman" pitchFamily="18" charset="0"/>
            </a:endParaRPr>
          </a:p>
          <a:p>
            <a:r>
              <a:rPr lang="uk-UA" sz="2000">
                <a:latin typeface="Times New Roman" pitchFamily="18" charset="0"/>
              </a:rPr>
              <a:t>                              Спішить учитель,</a:t>
            </a:r>
            <a:endParaRPr lang="ru-RU" sz="2000">
              <a:latin typeface="Times New Roman" pitchFamily="18" charset="0"/>
            </a:endParaRPr>
          </a:p>
          <a:p>
            <a:r>
              <a:rPr lang="uk-UA" sz="2000">
                <a:latin typeface="Times New Roman" pitchFamily="18" charset="0"/>
              </a:rPr>
              <a:t>                              Щоб любити і навчати…</a:t>
            </a:r>
            <a:endParaRPr lang="ru-RU" sz="2000">
              <a:latin typeface="Times New Roman" pitchFamily="18" charset="0"/>
            </a:endParaRPr>
          </a:p>
          <a:p>
            <a:r>
              <a:rPr lang="uk-UA" sz="2000">
                <a:latin typeface="Times New Roman" pitchFamily="18" charset="0"/>
              </a:rPr>
              <a:t>                                                            </a:t>
            </a:r>
          </a:p>
          <a:p>
            <a:r>
              <a:rPr lang="uk-UA" sz="2000">
                <a:latin typeface="Times New Roman" pitchFamily="18" charset="0"/>
              </a:rPr>
              <a:t>                                             В. Сосюра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7410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2339975" y="257175"/>
            <a:ext cx="5222875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800" b="1">
                <a:latin typeface="Times New Roman" pitchFamily="18" charset="0"/>
              </a:rPr>
              <a:t>ІІ. Самоосвітня діяльність</a:t>
            </a:r>
          </a:p>
          <a:p>
            <a:r>
              <a:rPr lang="uk-UA" b="1"/>
              <a:t>   Науково – методична проблемна тема школи:</a:t>
            </a:r>
            <a:r>
              <a:rPr lang="uk-UA"/>
              <a:t> Спрямованість навчально- виховного процесу на розвиток ключових компетентностей та моральних якостей особистості.</a:t>
            </a:r>
            <a:endParaRPr lang="ru-RU"/>
          </a:p>
          <a:p>
            <a:r>
              <a:rPr lang="uk-UA" b="1"/>
              <a:t>    Науково – методична проблемна тема шкільного методичного об’єднання вчителів природничо-математичного циклу: </a:t>
            </a:r>
            <a:r>
              <a:rPr lang="uk-UA"/>
              <a:t>Формування ключових компетентностей школярів як основи для успішної самореалізації особистості в майбутньому.</a:t>
            </a:r>
            <a:endParaRPr lang="ru-RU"/>
          </a:p>
          <a:p>
            <a:r>
              <a:rPr lang="uk-UA" b="1"/>
              <a:t>   Тема самоосвіти:</a:t>
            </a:r>
            <a:r>
              <a:rPr lang="uk-UA"/>
              <a:t> Сучасні технології навчання в загальноосвітній школі.</a:t>
            </a:r>
            <a:endParaRPr lang="ru-RU"/>
          </a:p>
          <a:p>
            <a:r>
              <a:rPr lang="uk-UA" b="1"/>
              <a:t>   Проблема, над реалізацією якої, працюю:</a:t>
            </a:r>
            <a:r>
              <a:rPr lang="uk-UA"/>
              <a:t> Застосування  в педагогічній діяльності технологій, методів, прийомів, спрямованих на формування в дитини здатності свідомого засвоєння навчального матеріалу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4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1331913" y="1492250"/>
            <a:ext cx="66960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b="1"/>
              <a:t>1.Динаміка якості знань учнів з математики</a:t>
            </a:r>
          </a:p>
          <a:p>
            <a:pPr algn="ctr"/>
            <a:endParaRPr lang="ru-RU"/>
          </a:p>
          <a:p>
            <a:pPr algn="ctr"/>
            <a:r>
              <a:rPr lang="uk-UA"/>
              <a:t>Навчальний рік      Кількість учнів            Якісний показник</a:t>
            </a:r>
            <a:endParaRPr lang="ru-RU"/>
          </a:p>
          <a:p>
            <a:pPr algn="ctr"/>
            <a:r>
              <a:rPr lang="uk-UA"/>
              <a:t>2013 - 2014н.р.             16/11                                69%</a:t>
            </a:r>
            <a:endParaRPr lang="ru-RU"/>
          </a:p>
          <a:p>
            <a:pPr algn="ctr"/>
            <a:r>
              <a:rPr lang="uk-UA"/>
              <a:t>2014 - 2015 н.р.            13/9                                  69%</a:t>
            </a:r>
            <a:endParaRPr lang="ru-RU"/>
          </a:p>
          <a:p>
            <a:pPr algn="ctr"/>
            <a:r>
              <a:rPr lang="uk-UA"/>
              <a:t>2015 - 2016 н.р.             16/8                                 50%</a:t>
            </a:r>
            <a:endParaRPr lang="ru-RU"/>
          </a:p>
          <a:p>
            <a:pPr algn="ctr"/>
            <a:r>
              <a:rPr lang="uk-UA"/>
              <a:t>2016 - 2017 н.р.             17/11                               65%</a:t>
            </a:r>
            <a:r>
              <a:rPr lang="ru-RU"/>
              <a:t> 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1835150" y="260350"/>
            <a:ext cx="6697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800" b="1">
                <a:latin typeface="Times New Roman" pitchFamily="18" charset="0"/>
              </a:rPr>
              <a:t>ІІІ. Результати педагогічної діяльності.</a:t>
            </a:r>
            <a:r>
              <a:rPr lang="uk-UA"/>
              <a:t>       </a:t>
            </a: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1908175" y="4076700"/>
            <a:ext cx="480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b="1"/>
              <a:t>2 .Випускники</a:t>
            </a:r>
            <a:r>
              <a:rPr lang="uk-UA"/>
              <a:t> здають ЗНО з математики : 2 вступили до ВНЗ за предметною спрямованістю.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58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339975" y="549275"/>
            <a:ext cx="521811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b="1"/>
              <a:t>3.Учні</a:t>
            </a:r>
            <a:r>
              <a:rPr lang="uk-UA"/>
              <a:t> приймають участь у І та ІІ турах  олімпіад з математики ( 4 – 9 місця ) , в позаурочних заходах з предмету, в Міжнародному математичному конкурсі</a:t>
            </a:r>
          </a:p>
          <a:p>
            <a:r>
              <a:rPr lang="uk-UA"/>
              <a:t> « Кенгуру».</a:t>
            </a:r>
          </a:p>
        </p:txBody>
      </p:sp>
      <p:pic>
        <p:nvPicPr>
          <p:cNvPr id="19460" name="Picture 6" descr="IMG_20180304_1327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2133600"/>
            <a:ext cx="2016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3203575" y="2133600"/>
            <a:ext cx="45720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/>
              <a:t>Участь учнів у Міжнародному математичному конкурсі « Кенгуру». </a:t>
            </a:r>
            <a:endParaRPr lang="ru-RU"/>
          </a:p>
          <a:p>
            <a:r>
              <a:rPr lang="uk-UA"/>
              <a:t>2014 рік           15 учасників              Добре: 5 учнів</a:t>
            </a:r>
            <a:endParaRPr lang="ru-RU"/>
          </a:p>
          <a:p>
            <a:r>
              <a:rPr lang="uk-UA"/>
              <a:t>2015 рік            23 учасники              Добре: 2 учні;</a:t>
            </a:r>
            <a:endParaRPr lang="ru-RU"/>
          </a:p>
          <a:p>
            <a:r>
              <a:rPr lang="uk-UA"/>
              <a:t>2016 рік            30 учасників             Добре: 7 учнів;</a:t>
            </a:r>
            <a:endParaRPr lang="ru-RU"/>
          </a:p>
          <a:p>
            <a:r>
              <a:rPr lang="uk-UA"/>
              <a:t>2017 рік            25 учасників             Добре: 5 учнів;</a:t>
            </a:r>
            <a:endParaRPr lang="ru-RU"/>
          </a:p>
          <a:p>
            <a:r>
              <a:rPr lang="uk-UA"/>
              <a:t>2018 рік            24 учасники               </a:t>
            </a:r>
            <a:endParaRPr lang="ru-RU"/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0482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2339975" y="765175"/>
            <a:ext cx="5249863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/>
              <a:t>** У 2017 – 2018н.р. навчання математики у 5 -9 класах здійснюється за оновленою  навчальною програмою « Математика. 5 -9 класи. Навчальна програма для  загальноосвітніх навчальних закладів», затвердженою наказом МОН України від 07.06.2017 № 804 та  згідно Методичних рекомендацій щодо викладання математики у 2017/2018 навчальному році, наведених у листі МОН України від 09.08.2017 № 1/9 – 436.</a:t>
            </a:r>
            <a:endParaRPr lang="ru-RU"/>
          </a:p>
          <a:p>
            <a:r>
              <a:rPr lang="uk-UA"/>
              <a:t>      Учні 9 класу навчаються за новими підручниками: « Алгебра» підручник для 9 класу        загальноосвітніх навчальних закладів ( авт. Прокопенко Н.С., Захарійченко Ю.О., Кінащук Н.Л.);</a:t>
            </a:r>
            <a:endParaRPr lang="ru-RU"/>
          </a:p>
          <a:p>
            <a:r>
              <a:rPr lang="uk-UA"/>
              <a:t>    «Геометрія» підручник для 9 класу  загальноосвітніх навчальних закладів ( авт. Єршова А.П.,      Голобородько В.В., Крижановський О.Ф., Єршов С.В.).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979613" y="188913"/>
            <a:ext cx="6457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>
                <a:latin typeface="Times New Roman" pitchFamily="18" charset="0"/>
              </a:rPr>
              <a:t>І</a:t>
            </a:r>
            <a:r>
              <a:rPr lang="en-US" sz="2800" b="1">
                <a:latin typeface="Times New Roman" pitchFamily="18" charset="0"/>
              </a:rPr>
              <a:t>V</a:t>
            </a:r>
            <a:r>
              <a:rPr lang="uk-UA" sz="2800" b="1">
                <a:latin typeface="Times New Roman" pitchFamily="18" charset="0"/>
              </a:rPr>
              <a:t>. Навчально – методична діяльність</a:t>
            </a:r>
            <a:r>
              <a:rPr lang="uk-UA" b="1"/>
              <a:t>.</a:t>
            </a:r>
            <a:endParaRPr lang="ru-RU" b="1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1506" name="Picture 2" descr="C:\Users\админ\Desktop\ПРЕЗЕНТАЦІЇ\Шаблони презентацій\1 фон (2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95288" y="1928813"/>
            <a:ext cx="85693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b="1"/>
              <a:t>** </a:t>
            </a:r>
            <a:r>
              <a:rPr lang="uk-UA" sz="2200" b="1">
                <a:latin typeface="Times New Roman" pitchFamily="18" charset="0"/>
              </a:rPr>
              <a:t>Сучасні освітні технології, які я використовую в своїй роботі:</a:t>
            </a:r>
          </a:p>
          <a:p>
            <a:pPr algn="ctr"/>
            <a:endParaRPr lang="ru-RU" sz="2200" b="1">
              <a:latin typeface="Times New Roman" pitchFamily="18" charset="0"/>
            </a:endParaRPr>
          </a:p>
          <a:p>
            <a:r>
              <a:rPr lang="uk-UA" sz="1400"/>
              <a:t>1. Особистісно – орієнтований підхід        Використовую дидактичні матеріали, відповідно рівня                     ( Автор І.С. Якиманська)                             підготовки та здібностей конкретного учня.</a:t>
            </a:r>
            <a:endParaRPr lang="ru-RU" sz="1400"/>
          </a:p>
          <a:p>
            <a:r>
              <a:rPr lang="uk-UA" sz="1400"/>
              <a:t>2. Ігрові технології                                       Задачі –рисунки, задачі – жарти, задачі з неповними</a:t>
            </a:r>
            <a:endParaRPr lang="ru-RU" sz="1400"/>
          </a:p>
          <a:p>
            <a:r>
              <a:rPr lang="uk-UA" sz="1400"/>
              <a:t>( Автор  І.В. Єгорченко )                              або зайвими даними.</a:t>
            </a:r>
            <a:endParaRPr lang="ru-RU" sz="1400"/>
          </a:p>
          <a:p>
            <a:r>
              <a:rPr lang="uk-UA" sz="1400"/>
              <a:t>3. Інтерактивні технології                           Кооперативне, колективно-групове навчання,  </a:t>
            </a:r>
            <a:endParaRPr lang="ru-RU" sz="1400"/>
          </a:p>
          <a:p>
            <a:r>
              <a:rPr lang="uk-UA" sz="1400"/>
              <a:t>(Автор А. Пометун, Л. Пироженко )           опрацювання дискусійних питань.</a:t>
            </a:r>
            <a:endParaRPr lang="ru-RU" sz="1400"/>
          </a:p>
          <a:p>
            <a:r>
              <a:rPr lang="uk-UA" sz="1400"/>
              <a:t>4.  Інформаційно- комунікаційні                 Навчально-методичні комплекси, презентації, публікації.</a:t>
            </a:r>
            <a:endParaRPr lang="ru-RU" sz="1400"/>
          </a:p>
          <a:p>
            <a:r>
              <a:rPr lang="uk-UA" sz="1400"/>
              <a:t>технології </a:t>
            </a:r>
            <a:endParaRPr lang="ru-RU" sz="1400"/>
          </a:p>
          <a:p>
            <a:r>
              <a:rPr lang="uk-UA" sz="1400"/>
              <a:t>5. Технологія «Створення ситуації успіху» Створення умов для самовираження і самоствердження</a:t>
            </a:r>
            <a:endParaRPr lang="ru-RU" sz="1400"/>
          </a:p>
          <a:p>
            <a:r>
              <a:rPr lang="uk-UA" sz="1400"/>
              <a:t> ( Автор А. Бєлкін)                                            учнів, заохочення до такого виду діяльності інших.</a:t>
            </a:r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ШКОЛЬНАЯ МАТЕМАТ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ШКОЛЬНАЯ МАТЕМАТИКА</Template>
  <TotalTime>1342</TotalTime>
  <Words>705</Words>
  <Application>Microsoft Office PowerPoint</Application>
  <PresentationFormat>Экран (4:3)</PresentationFormat>
  <Paragraphs>101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Презентация ШКОЛЬНАЯ МАТЕМАТИКА</vt:lpstr>
      <vt:lpstr>Презентация ШКОЛЬНАЯ МАТЕМАТИКА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Олена Романівна</cp:lastModifiedBy>
  <cp:revision>170</cp:revision>
  <dcterms:created xsi:type="dcterms:W3CDTF">2011-07-29T16:53:57Z</dcterms:created>
  <dcterms:modified xsi:type="dcterms:W3CDTF">2019-02-20T11:06:52Z</dcterms:modified>
</cp:coreProperties>
</file>