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5"/>
  </p:notesMasterIdLst>
  <p:sldIdLst>
    <p:sldId id="337" r:id="rId2"/>
    <p:sldId id="283" r:id="rId3"/>
    <p:sldId id="321" r:id="rId4"/>
    <p:sldId id="322" r:id="rId5"/>
    <p:sldId id="280" r:id="rId6"/>
    <p:sldId id="307" r:id="rId7"/>
    <p:sldId id="308" r:id="rId8"/>
    <p:sldId id="330" r:id="rId9"/>
    <p:sldId id="282" r:id="rId10"/>
    <p:sldId id="295" r:id="rId11"/>
    <p:sldId id="285" r:id="rId12"/>
    <p:sldId id="347" r:id="rId13"/>
    <p:sldId id="263" r:id="rId14"/>
    <p:sldId id="271" r:id="rId15"/>
    <p:sldId id="288" r:id="rId16"/>
    <p:sldId id="339" r:id="rId17"/>
    <p:sldId id="342" r:id="rId18"/>
    <p:sldId id="261" r:id="rId19"/>
    <p:sldId id="313" r:id="rId20"/>
    <p:sldId id="323" r:id="rId21"/>
    <p:sldId id="260" r:id="rId22"/>
    <p:sldId id="324" r:id="rId23"/>
    <p:sldId id="325" r:id="rId24"/>
    <p:sldId id="264" r:id="rId25"/>
    <p:sldId id="344" r:id="rId26"/>
    <p:sldId id="296" r:id="rId27"/>
    <p:sldId id="299" r:id="rId28"/>
    <p:sldId id="309" r:id="rId29"/>
    <p:sldId id="258" r:id="rId30"/>
    <p:sldId id="334" r:id="rId31"/>
    <p:sldId id="306" r:id="rId32"/>
    <p:sldId id="346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3599" autoAdjust="0"/>
    <p:restoredTop sz="82609" autoAdjust="0"/>
  </p:normalViewPr>
  <p:slideViewPr>
    <p:cSldViewPr>
      <p:cViewPr varScale="1">
        <p:scale>
          <a:sx n="50" d="100"/>
          <a:sy n="50" d="100"/>
        </p:scale>
        <p:origin x="-8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6" y="1365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4" Type="http://schemas.openxmlformats.org/officeDocument/2006/relationships/image" Target="../media/image1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9C695-84FD-475D-AC30-0CF923064A41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F3E55-E91B-4081-9567-6377946286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083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3E55-E91B-4081-9567-63779462865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58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3E55-E91B-4081-9567-63779462865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0064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3E55-E91B-4081-9567-63779462865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071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F3E55-E91B-4081-9567-63779462865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1840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file:///E:\&#1060;&#1051;&#1045;&#1064;&#1050;&#1040;\&#1058;&#1040;&#1041;&#1030;&#1056;-%202013\&#1058;&#1040;&#1041;&#1030;&#1056;%20&#1064;&#1050;&#1054;&#1051;&#1048;\&#1055;&#1086;&#1083;&#1086;&#1078;&#1077;&#1085;&#1085;&#1103;.doc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2.jpeg"/><Relationship Id="rId12" Type="http://schemas.openxmlformats.org/officeDocument/2006/relationships/image" Target="../media/image7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jpe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image" Target="../media/image74.jpeg"/><Relationship Id="rId4" Type="http://schemas.openxmlformats.org/officeDocument/2006/relationships/image" Target="../media/image5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file:///C:\Users\&#1072;&#1076;&#1084;&#1080;&#1085;\Desktop\&#1053;&#1086;&#1074;&#1072;&#1103;%20&#1087;&#1072;&#1087;&#1082;&#1072;\&#1083;&#1110;&#1089;&#1086;&#1074;&#1072;%20&#1089;&#1087;&#1088;&#1072;&#1074;&#1072;%20&#1056;&#1086;&#1084;&#1072;&#1085;&#1110;&#1074;&#1085;&#1072;%20&#1079;&#1072;&#1082;&#1110;&#1085;&#1095;&#1077;&#1085;&#1072;..pptx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2.jpeg"/><Relationship Id="rId4" Type="http://schemas.openxmlformats.org/officeDocument/2006/relationships/image" Target="../media/image5.jpe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oleObject" Target="file:///C:\Users\&#1072;&#1076;&#1084;&#1080;&#1085;\Desktop\&#1053;&#1086;&#1074;&#1072;&#1103;%20&#1087;&#1072;&#1087;&#1082;&#1072;%20(2)\&#1055;&#1088;&#1077;&#1079;&#1077;&#1085;&#1090;&#1072;&#1094;&#1110;&#1103;%20&#1083;&#1110;&#1089;&#1086;&#1074;&#1072;%20&#1085;&#1086;&#1074;&#1072;.ppt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file:///C:\Users\&#1072;&#1076;&#1084;&#1080;&#1085;\Desktop\&#1042;&#1077;&#1083;&#1080;&#1082;&#1072;%20&#1050;&#1083;&#1077;&#1094;&#1100;&#1082;&#1072;%20&#1057;&#1077;&#1084;&#1110;&#1085;&#1072;&#1088;\&#1055;&#1088;&#1077;&#1079;&#1077;&#1085;&#1090;&#1072;&#1094;&#1080;&#1103;%20&#1082;&#1086;&#1084;&#1087;&#1077;&#1090;..pptx" TargetMode="External"/><Relationship Id="rId3" Type="http://schemas.openxmlformats.org/officeDocument/2006/relationships/notesSlide" Target="../notesSlides/notesSlide4.xml"/><Relationship Id="rId7" Type="http://schemas.openxmlformats.org/officeDocument/2006/relationships/oleObject" Target="file:///C:\Users\&#1072;&#1076;&#1084;&#1080;&#1085;\Desktop\&#1042;&#1077;&#1083;&#1080;&#1082;&#1072;%20&#1050;&#1083;&#1077;&#1094;&#1100;&#1082;&#1072;%20&#1057;&#1077;&#1084;&#1110;&#1085;&#1072;&#1088;\&#1043;&#1086;&#1088;&#1077;&#1094;&#1100;&#1082;&#1072;%20&#1053;.&#1042;..ppt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file:///C:\Users\&#1072;&#1076;&#1084;&#1080;&#1085;\Desktop\&#1042;&#1077;&#1083;&#1080;&#1082;&#1072;%20&#1050;&#1083;&#1077;&#1094;&#1100;&#1082;&#1072;%20&#1057;&#1077;&#1084;&#1110;&#1085;&#1072;&#1088;\&#1057;&#1080;&#1088;&#1086;&#1090;&#1102;&#1082;%20&#1052;.&#1040;..pptx" TargetMode="External"/><Relationship Id="rId5" Type="http://schemas.openxmlformats.org/officeDocument/2006/relationships/oleObject" Target="file:///C:\Users\&#1072;&#1076;&#1084;&#1080;&#1085;\Desktop\&#1042;&#1077;&#1083;&#1080;&#1082;&#1072;%20&#1050;&#1083;&#1077;&#1094;&#1100;&#1082;&#1072;%20&#1057;&#1077;&#1084;&#1110;&#1085;&#1072;&#1088;\&#1051;&#1110;&#1090;&#1074;&#1080;&#1085;&#1095;&#1091;&#1082;%20&#1051;.&#1055;..ppt" TargetMode="Externa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oleObject" Target="file:///E:\&#1064;&#1050;&#1054;&#1051;&#1040;%20&#1091;&#1087;&#1088;&#1072;&#1074;&#1083;&#1110;&#1085;&#1089;&#1100;&#1082;&#1086;&#1111;%20&#1076;&#1110;&#1103;&#1083;&#1100;&#1085;&#1086;&#1089;&#1090;&#1110;\&#1044;&#1048;&#1057;&#1050;%20&#8470;4%20&#1044;&#1045;&#1052;&#1048;&#1044;&#1030;&#1042;&#1050;&#1040;\&#1084;&#1072;&#1090;&#1077;&#1088;&#1110;&#1072;&#1083;&#1080;%20&#1086;&#1073;&#1083;&#1072;&#1089;&#1085;&#1086;&#1075;&#1086;%20&#1089;&#1077;&#1084;&#1110;&#1085;&#1072;&#1088;&#1091;\&#1054;&#1089;&#1074;&#1110;&#1090;&#1072;.ppt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E:\&#1064;&#1050;&#1054;&#1051;&#1040;%20&#1091;&#1087;&#1088;&#1072;&#1074;&#1083;&#1110;&#1085;&#1089;&#1100;&#1082;&#1086;&#1111;%20&#1076;&#1110;&#1103;&#1083;&#1100;&#1085;&#1086;&#1089;&#1090;&#1110;\&#1044;&#1048;&#1057;&#1050;%20&#8470;2%20&#1057;&#1040;&#1056;&#1053;&#1048;\&#1055;&#1088;&#1077;&#1079;&#1077;&#1085;&#1090;&#1072;&#1094;&#1110;&#1103;%20&#1096;&#1082;&#1086;&#1083;&#1080;%20&#8470;2.ppt" TargetMode="External"/><Relationship Id="rId5" Type="http://schemas.openxmlformats.org/officeDocument/2006/relationships/oleObject" Target="file:///E:\&#1064;&#1050;&#1054;&#1051;&#1040;%20&#1091;&#1087;&#1088;&#1072;&#1074;&#1083;&#1110;&#1085;&#1089;&#1100;&#1082;&#1086;&#1111;%20&#1076;&#1110;&#1103;&#1083;&#1100;&#1085;&#1086;&#1089;&#1090;&#1110;\&#1044;&#1048;&#1057;&#1050;%20&#8470;1%20&#1044;&#1059;&#1041;&#1053;&#1054;\&#1055;&#1088;&#1077;&#1079;&#1080;&#1085;&#1090;&#1072;&#1094;&#1110;&#1103;%20&#1074;&#1110;&#1079;&#1080;&#1090;&#1082;&#1072;.pps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1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1371600" y="981075"/>
            <a:ext cx="7772400" cy="1143000"/>
          </a:xfrm>
        </p:spPr>
        <p:txBody>
          <a:bodyPr lIns="92075" tIns="46038" rIns="92075" bIns="46038" anchorCtr="0">
            <a:normAutofit fontScale="90000"/>
          </a:bodyPr>
          <a:lstStyle/>
          <a:p>
            <a:r>
              <a:rPr lang="ru-RU" sz="5400" b="1" dirty="0">
                <a:solidFill>
                  <a:srgbClr val="7030A0"/>
                </a:solidFill>
              </a:rPr>
              <a:t>ПОРТФОЛІО </a:t>
            </a:r>
            <a:br>
              <a:rPr lang="ru-RU" sz="5400" b="1" dirty="0">
                <a:solidFill>
                  <a:srgbClr val="7030A0"/>
                </a:solidFill>
              </a:rPr>
            </a:br>
            <a:r>
              <a:rPr lang="uk-UA" sz="5400" b="1" dirty="0">
                <a:solidFill>
                  <a:srgbClr val="7030A0"/>
                </a:solidFill>
              </a:rPr>
              <a:t>д</a:t>
            </a:r>
            <a:r>
              <a:rPr lang="ru-RU" sz="5400" b="1" dirty="0" err="1" smtClean="0">
                <a:solidFill>
                  <a:srgbClr val="7030A0"/>
                </a:solidFill>
              </a:rPr>
              <a:t>иректора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827584" y="2348880"/>
            <a:ext cx="7776864" cy="3456608"/>
          </a:xfrm>
          <a:ln/>
        </p:spPr>
        <p:txBody>
          <a:bodyPr lIns="92075" tIns="46038" rIns="92075" bIns="46038">
            <a:noAutofit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uk-UA" sz="3600" b="1" dirty="0" err="1" smtClean="0">
                <a:solidFill>
                  <a:srgbClr val="002060"/>
                </a:solidFill>
                <a:latin typeface="Arial Black" pitchFamily="34" charset="0"/>
              </a:rPr>
              <a:t>Великоклецьківського</a:t>
            </a: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 НВК «</a:t>
            </a:r>
            <a:r>
              <a:rPr lang="uk-UA" sz="3600" b="1" dirty="0" err="1" smtClean="0">
                <a:solidFill>
                  <a:srgbClr val="002060"/>
                </a:solidFill>
                <a:latin typeface="Arial Black" pitchFamily="34" charset="0"/>
              </a:rPr>
              <a:t>Загальноносвітня</a:t>
            </a: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 школа 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3600" b="1" dirty="0" smtClean="0">
                <a:solidFill>
                  <a:srgbClr val="002060"/>
                </a:solidFill>
                <a:latin typeface="Arial Black" pitchFamily="34" charset="0"/>
              </a:rPr>
              <a:t>І – ІІІ ступенів – дошкільний навчальний заклад»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2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05"/>
            <a:ext cx="9144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457200"/>
            <a:ext cx="8534400" cy="8382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00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  </a:t>
            </a:r>
            <a:r>
              <a:rPr lang="uk-UA" sz="40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нагороди</a:t>
            </a:r>
            <a:endParaRPr lang="ru-RU" sz="40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2" t="3467" r="6001" b="4669"/>
          <a:stretch/>
        </p:blipFill>
        <p:spPr>
          <a:xfrm rot="20683524">
            <a:off x="283010" y="1432209"/>
            <a:ext cx="1759159" cy="2384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7" t="1935"/>
          <a:stretch/>
        </p:blipFill>
        <p:spPr>
          <a:xfrm>
            <a:off x="2380150" y="1725378"/>
            <a:ext cx="1636700" cy="2254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3" t="1973" r="1866" b="4435"/>
          <a:stretch/>
        </p:blipFill>
        <p:spPr>
          <a:xfrm rot="424478">
            <a:off x="6427696" y="4097584"/>
            <a:ext cx="1621078" cy="22283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17" t="4052" r="9297" b="8187"/>
          <a:stretch/>
        </p:blipFill>
        <p:spPr>
          <a:xfrm rot="16200000">
            <a:off x="733190" y="3792698"/>
            <a:ext cx="1807514" cy="26642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3" t="5018" r="8280" b="3204"/>
          <a:stretch/>
        </p:blipFill>
        <p:spPr>
          <a:xfrm rot="16200000">
            <a:off x="3605874" y="4235265"/>
            <a:ext cx="1796865" cy="2520278"/>
          </a:xfrm>
          <a:prstGeom prst="rect">
            <a:avLst/>
          </a:prstGeom>
        </p:spPr>
      </p:pic>
      <p:pic>
        <p:nvPicPr>
          <p:cNvPr id="14338" name="Picture 2" descr="G:\DCIM\101PHOTO\SAM_27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2708" y="1773490"/>
            <a:ext cx="3967867" cy="22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4715010"/>
      </p:ext>
    </p:extLst>
  </p:cSld>
  <p:clrMapOvr>
    <a:masterClrMapping/>
  </p:clrMapOvr>
  <p:transition advClick="0" advTm="57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9791" y="138989"/>
            <a:ext cx="3965884" cy="6370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tabLst>
                <a:tab pos="349250" algn="l"/>
              </a:tabLst>
              <a:defRPr/>
            </a:pPr>
            <a:r>
              <a:rPr lang="uk-UA" sz="2400" dirty="0">
                <a:solidFill>
                  <a:srgbClr val="002060"/>
                </a:solidFill>
                <a:cs typeface="Times New Roman" pitchFamily="18" charset="0"/>
              </a:rPr>
              <a:t>Педагогічний колектив школи  працює  над впровадженням </a:t>
            </a:r>
            <a:r>
              <a:rPr lang="uk-UA" sz="2400" dirty="0" smtClean="0">
                <a:solidFill>
                  <a:srgbClr val="002060"/>
                </a:solidFill>
                <a:cs typeface="Times New Roman" pitchFamily="18" charset="0"/>
              </a:rPr>
              <a:t>проблеми</a:t>
            </a:r>
            <a:endParaRPr lang="uk-UA" sz="24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tabLst>
                <a:tab pos="349250" algn="l"/>
              </a:tabLst>
              <a:defRPr/>
            </a:pPr>
            <a:r>
              <a:rPr lang="uk-UA" sz="2400" b="1" dirty="0" smtClean="0">
                <a:solidFill>
                  <a:srgbClr val="FF0000"/>
                </a:solidFill>
                <a:cs typeface="Times New Roman" pitchFamily="18" charset="0"/>
              </a:rPr>
              <a:t>«</a:t>
            </a:r>
            <a:r>
              <a:rPr lang="uk-UA" sz="2400" b="1" i="1" u="sng" dirty="0" smtClean="0">
                <a:solidFill>
                  <a:srgbClr val="FF0000"/>
                </a:solidFill>
              </a:rPr>
              <a:t>Удосконалення</a:t>
            </a:r>
            <a:endParaRPr lang="uk-UA" sz="2400" b="1" i="1" u="sng" dirty="0">
              <a:solidFill>
                <a:srgbClr val="FF0000"/>
              </a:solidFill>
            </a:endParaRPr>
          </a:p>
          <a:p>
            <a:pPr algn="ctr">
              <a:tabLst>
                <a:tab pos="349250" algn="l"/>
              </a:tabLst>
              <a:defRPr/>
            </a:pPr>
            <a:r>
              <a:rPr lang="uk-UA" sz="2400" b="1" i="1" u="sng" dirty="0" err="1" smtClean="0">
                <a:solidFill>
                  <a:srgbClr val="FF0000"/>
                </a:solidFill>
              </a:rPr>
              <a:t>навчально</a:t>
            </a:r>
            <a:endParaRPr lang="uk-UA" sz="2400" b="1" i="1" u="sng" dirty="0">
              <a:solidFill>
                <a:srgbClr val="FF0000"/>
              </a:solidFill>
            </a:endParaRPr>
          </a:p>
          <a:p>
            <a:pPr algn="ctr"/>
            <a:r>
              <a:rPr lang="uk-UA" sz="2400" b="1" i="1" u="sng" dirty="0">
                <a:solidFill>
                  <a:srgbClr val="FF0000"/>
                </a:solidFill>
              </a:rPr>
              <a:t>       – виховного процесу</a:t>
            </a:r>
          </a:p>
          <a:p>
            <a:pPr algn="ctr"/>
            <a:r>
              <a:rPr lang="uk-UA" sz="2400" b="1" i="1" u="sng" dirty="0">
                <a:solidFill>
                  <a:srgbClr val="FF0000"/>
                </a:solidFill>
              </a:rPr>
              <a:t>  </a:t>
            </a:r>
            <a:r>
              <a:rPr lang="uk-UA" sz="2400" b="1" i="1" u="sng" dirty="0" smtClean="0">
                <a:solidFill>
                  <a:srgbClr val="FF0000"/>
                </a:solidFill>
              </a:rPr>
              <a:t>  </a:t>
            </a:r>
            <a:r>
              <a:rPr lang="uk-UA" sz="2400" b="1" i="1" u="sng" dirty="0">
                <a:solidFill>
                  <a:srgbClr val="FF0000"/>
                </a:solidFill>
              </a:rPr>
              <a:t>шляхом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uk-UA" sz="2400" b="1" i="1" u="sng" dirty="0">
                <a:solidFill>
                  <a:srgbClr val="FF0000"/>
                </a:solidFill>
              </a:rPr>
              <a:t>підвищення</a:t>
            </a:r>
          </a:p>
          <a:p>
            <a:pPr algn="ctr"/>
            <a:r>
              <a:rPr lang="uk-UA" sz="2400" b="1" i="1" u="sng" dirty="0">
                <a:solidFill>
                  <a:srgbClr val="FF0000"/>
                </a:solidFill>
              </a:rPr>
              <a:t> </a:t>
            </a:r>
            <a:r>
              <a:rPr lang="uk-UA" sz="2400" b="1" i="1" u="sng" dirty="0" smtClean="0">
                <a:solidFill>
                  <a:srgbClr val="FF0000"/>
                </a:solidFill>
              </a:rPr>
              <a:t>ефективності </a:t>
            </a:r>
            <a:r>
              <a:rPr lang="uk-UA" sz="2400" b="1" i="1" u="sng" dirty="0">
                <a:solidFill>
                  <a:srgbClr val="FF0000"/>
                </a:solidFill>
              </a:rPr>
              <a:t>уроку  </a:t>
            </a:r>
            <a:r>
              <a:rPr lang="uk-UA" sz="2400" b="1" dirty="0" smtClean="0">
                <a:solidFill>
                  <a:srgbClr val="FF0000"/>
                </a:solidFill>
                <a:cs typeface="Times New Roman" pitchFamily="18" charset="0"/>
              </a:rPr>
              <a:t>»</a:t>
            </a:r>
            <a:r>
              <a:rPr lang="uk-UA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endParaRPr lang="uk-UA" sz="2400" dirty="0"/>
          </a:p>
          <a:p>
            <a:pPr algn="ctr" eaLnBrk="0" hangingPunct="0">
              <a:tabLst>
                <a:tab pos="349250" algn="l"/>
              </a:tabLst>
              <a:defRPr/>
            </a:pPr>
            <a:r>
              <a:rPr lang="uk-UA" sz="2400" dirty="0">
                <a:solidFill>
                  <a:srgbClr val="002060"/>
                </a:solidFill>
                <a:cs typeface="Times New Roman" pitchFamily="18" charset="0"/>
              </a:rPr>
              <a:t>мета якої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-  </a:t>
            </a:r>
            <a:r>
              <a:rPr lang="uk-UA" sz="2400" dirty="0">
                <a:solidFill>
                  <a:srgbClr val="002060"/>
                </a:solidFill>
                <a:cs typeface="Times New Roman" pitchFamily="18" charset="0"/>
              </a:rPr>
              <a:t>створення  умов для </a:t>
            </a:r>
            <a:r>
              <a:rPr lang="uk-UA" sz="2400" dirty="0" smtClean="0">
                <a:solidFill>
                  <a:srgbClr val="002060"/>
                </a:solidFill>
                <a:cs typeface="Times New Roman" pitchFamily="18" charset="0"/>
              </a:rPr>
              <a:t>гармонійного розвитку </a:t>
            </a:r>
            <a:r>
              <a:rPr lang="uk-UA" sz="2400" dirty="0">
                <a:solidFill>
                  <a:srgbClr val="002060"/>
                </a:solidFill>
                <a:cs typeface="Times New Roman" pitchFamily="18" charset="0"/>
              </a:rPr>
              <a:t>і </a:t>
            </a:r>
          </a:p>
          <a:p>
            <a:pPr algn="ctr" eaLnBrk="0" hangingPunct="0">
              <a:tabLst>
                <a:tab pos="349250" algn="l"/>
              </a:tabLst>
              <a:defRPr/>
            </a:pPr>
            <a:r>
              <a:rPr lang="uk-UA" sz="2400" dirty="0">
                <a:solidFill>
                  <a:srgbClr val="002060"/>
                </a:solidFill>
                <a:cs typeface="Times New Roman" pitchFamily="18" charset="0"/>
              </a:rPr>
              <a:t>творчої  самореалізації життєво компетентної,  цілеспрямованої, національно свідомої, успішної особистості</a:t>
            </a:r>
            <a:r>
              <a:rPr lang="uk-UA" sz="2400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uk-UA" sz="2400" dirty="0"/>
          </a:p>
        </p:txBody>
      </p:sp>
      <p:pic>
        <p:nvPicPr>
          <p:cNvPr id="7171" name="Picture 3" descr="C:\Users\админ\Desktop\семінар\SAM_47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3938" y="2276872"/>
            <a:ext cx="2110756" cy="1583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378" y="4184236"/>
            <a:ext cx="2545413" cy="190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админ\Desktop\photo\SAM_26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675" y="2147728"/>
            <a:ext cx="2208068" cy="1399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админ\Desktop\семінар директорів\Фото школи 2013\Посадка\PICT03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3950" y="3931947"/>
            <a:ext cx="2322111" cy="1794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5311" y="282742"/>
            <a:ext cx="2322111" cy="150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40" y="391702"/>
            <a:ext cx="2552910" cy="1597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6238695"/>
      </p:ext>
    </p:extLst>
  </p:cSld>
  <p:clrMapOvr>
    <a:masterClrMapping/>
  </p:clrMapOvr>
  <p:transition advClick="0" advTm="799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639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30374" cy="1052736"/>
          </a:xfrm>
        </p:spPr>
        <p:txBody>
          <a:bodyPr/>
          <a:lstStyle/>
          <a:p>
            <a:r>
              <a:rPr lang="uk-UA" sz="4000" b="1" dirty="0" smtClean="0"/>
              <a:t>Методична робота</a:t>
            </a:r>
            <a:endParaRPr lang="ru-RU" sz="4000" b="1" dirty="0"/>
          </a:p>
        </p:txBody>
      </p:sp>
      <p:pic>
        <p:nvPicPr>
          <p:cNvPr id="4" name="Рисунок 6" descr="I:\DCIM\101PHOTO\SAM_25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623" y="4643821"/>
            <a:ext cx="2742356" cy="1665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 descr="I:\DCIM\101PHOTO\SAM_2535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17" y="1329320"/>
            <a:ext cx="2537244" cy="1575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админ\Desktop\семінар\SAM_2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4985" y="3802875"/>
            <a:ext cx="2581392" cy="1705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Desktop\семінар\SAM_2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17" y="4165165"/>
            <a:ext cx="2232248" cy="1342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64992" y="1756665"/>
            <a:ext cx="2389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Font typeface="Wingdings" pitchFamily="2" charset="2"/>
              <a:buChar char="v"/>
            </a:pPr>
            <a:r>
              <a:rPr lang="uk-UA" sz="2800" b="1" i="1" kern="0" dirty="0">
                <a:latin typeface="Times New Roman" pitchFamily="18" charset="0"/>
                <a:cs typeface="Times New Roman" pitchFamily="18" charset="0"/>
              </a:rPr>
              <a:t>Методичні </a:t>
            </a:r>
            <a:r>
              <a:rPr lang="uk-UA" sz="2800" b="1" i="1" kern="0" dirty="0" smtClean="0">
                <a:latin typeface="Times New Roman" pitchFamily="18" charset="0"/>
                <a:cs typeface="Times New Roman" pitchFamily="18" charset="0"/>
              </a:rPr>
              <a:t>об‘єднання</a:t>
            </a:r>
            <a:endParaRPr lang="uk-UA" sz="2800" b="1" i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308534"/>
            <a:ext cx="2680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Font typeface="Wingdings" pitchFamily="2" charset="2"/>
              <a:buChar char="v"/>
            </a:pPr>
            <a:r>
              <a:rPr lang="uk-UA" sz="2400" b="1" i="1" kern="0" dirty="0">
                <a:latin typeface="Times New Roman" pitchFamily="18" charset="0"/>
                <a:cs typeface="Times New Roman" pitchFamily="18" charset="0"/>
              </a:rPr>
              <a:t>Інструктивно-методичні наради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131840" y="5434930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>
              <a:spcAft>
                <a:spcPct val="0"/>
              </a:spcAft>
              <a:buFont typeface="Wingdings" pitchFamily="2" charset="2"/>
              <a:buChar char="v"/>
            </a:pPr>
            <a:r>
              <a:rPr lang="uk-UA" sz="2400" b="1" i="1" kern="0" dirty="0">
                <a:latin typeface="Times New Roman" pitchFamily="18" charset="0"/>
                <a:cs typeface="Times New Roman" pitchFamily="18" charset="0"/>
              </a:rPr>
              <a:t>Вивчення педагогічного досвіду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96136" y="3724032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Font typeface="Wingdings" pitchFamily="2" charset="2"/>
              <a:buChar char="v"/>
            </a:pPr>
            <a:r>
              <a:rPr lang="uk-UA" sz="2400" b="1" i="1" kern="0" dirty="0" smtClean="0">
                <a:latin typeface="Times New Roman" pitchFamily="18" charset="0"/>
                <a:cs typeface="Times New Roman" pitchFamily="18" charset="0"/>
              </a:rPr>
              <a:t>Педагогічні звіти</a:t>
            </a:r>
            <a:r>
              <a:rPr lang="uk-UA" sz="2400" b="1" i="1" kern="0" dirty="0">
                <a:latin typeface="Times New Roman" pitchFamily="18" charset="0"/>
                <a:cs typeface="Times New Roman" pitchFamily="18" charset="0"/>
              </a:rPr>
              <a:t>, презентації</a:t>
            </a:r>
          </a:p>
        </p:txBody>
      </p:sp>
      <p:pic>
        <p:nvPicPr>
          <p:cNvPr id="13" name="Picture 2" descr="J:\Школа\P10306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33850"/>
            <a:ext cx="1825366" cy="1369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DCIM\101PHOTO\SAM_26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5162" y="1276352"/>
            <a:ext cx="2139126" cy="120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92080" y="2780928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Font typeface="Wingdings" pitchFamily="2" charset="2"/>
              <a:buChar char="v"/>
            </a:pPr>
            <a:r>
              <a:rPr lang="uk-UA" sz="2400" b="1" i="1" kern="0" dirty="0">
                <a:latin typeface="Times New Roman" pitchFamily="18" charset="0"/>
                <a:cs typeface="Times New Roman" pitchFamily="18" charset="0"/>
              </a:rPr>
              <a:t>Семінари</a:t>
            </a:r>
          </a:p>
        </p:txBody>
      </p:sp>
    </p:spTree>
    <p:extLst>
      <p:ext uri="{BB962C8B-B14F-4D97-AF65-F5344CB8AC3E}">
        <p14:creationId xmlns:p14="http://schemas.microsoft.com/office/powerpoint/2010/main" xmlns="" val="16297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926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980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4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Напрямки роботи </a:t>
            </a:r>
            <a:br>
              <a:rPr lang="uk-UA" sz="4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ШМО </a:t>
            </a:r>
            <a:r>
              <a:rPr lang="uk-UA" sz="40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вчителів </a:t>
            </a:r>
            <a:r>
              <a:rPr lang="uk-UA" sz="40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НВК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фото\DSCN239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4293" y="4581128"/>
            <a:ext cx="2429437" cy="1822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\Desktop\фото\DSCN23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73528"/>
            <a:ext cx="2417341" cy="1813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9659" y="908685"/>
            <a:ext cx="5678485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>
              <a:latin typeface="Comic Sans MS" pitchFamily="66" charset="0"/>
            </a:endParaRPr>
          </a:p>
          <a:p>
            <a:pPr algn="just"/>
            <a:r>
              <a:rPr lang="uk-UA" sz="2000" dirty="0" smtClean="0">
                <a:latin typeface="Comic Sans MS" pitchFamily="66" charset="0"/>
              </a:rPr>
              <a:t>Розвиток творчої</a:t>
            </a:r>
          </a:p>
          <a:p>
            <a:pPr algn="just"/>
            <a:r>
              <a:rPr lang="uk-UA" sz="2000" dirty="0" smtClean="0">
                <a:latin typeface="Comic Sans MS" pitchFamily="66" charset="0"/>
              </a:rPr>
              <a:t> </a:t>
            </a:r>
            <a:r>
              <a:rPr lang="uk-UA" sz="2000" dirty="0">
                <a:latin typeface="Comic Sans MS" pitchFamily="66" charset="0"/>
              </a:rPr>
              <a:t>особистості </a:t>
            </a:r>
            <a:r>
              <a:rPr lang="uk-UA" sz="2000" dirty="0" smtClean="0">
                <a:latin typeface="Comic Sans MS" pitchFamily="66" charset="0"/>
              </a:rPr>
              <a:t>учня – така </a:t>
            </a:r>
          </a:p>
          <a:p>
            <a:pPr algn="just"/>
            <a:r>
              <a:rPr lang="uk-UA" sz="2000" dirty="0" smtClean="0">
                <a:latin typeface="Comic Sans MS" pitchFamily="66" charset="0"/>
              </a:rPr>
              <a:t>проблемна тема МО початкових класів</a:t>
            </a:r>
            <a:endParaRPr lang="uk-UA" sz="2000" dirty="0">
              <a:latin typeface="Comic Sans MS" pitchFamily="66" charset="0"/>
            </a:endParaRPr>
          </a:p>
          <a:p>
            <a:pPr algn="ctr">
              <a:defRPr/>
            </a:pP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3" descr="F:\photo\DSCN23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8900" y="2347540"/>
            <a:ext cx="2520019" cy="177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J:\семінар\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776"/>
          <a:stretch/>
        </p:blipFill>
        <p:spPr bwMode="auto">
          <a:xfrm>
            <a:off x="5605481" y="908685"/>
            <a:ext cx="3313148" cy="27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photo\SAM_26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7236" y="3605826"/>
            <a:ext cx="2990099" cy="168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740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3407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2400" b="1" dirty="0">
                <a:solidFill>
                  <a:srgbClr val="00B050"/>
                </a:solidFill>
                <a:latin typeface="Franklin Gothic Book" pitchFamily="34" charset="0"/>
              </a:rPr>
              <a:t>КОМП'ЮТЕРИЗАЦІЯ ТА ІНФОРМАТИЗАЦІЯ НАВЧАЛЬНОГО ТА УПРАВЛІНСЬКОГО ПРОЦЕСІВ</a:t>
            </a:r>
            <a:endParaRPr lang="uk-UA" sz="2400" dirty="0">
              <a:solidFill>
                <a:srgbClr val="00B050"/>
              </a:solidFill>
              <a:latin typeface="Franklin Gothic Book" pitchFamily="34" charset="0"/>
            </a:endParaRPr>
          </a:p>
        </p:txBody>
      </p:sp>
      <p:sp>
        <p:nvSpPr>
          <p:cNvPr id="23554" name="Содержимое 2"/>
          <p:cNvSpPr>
            <a:spLocks noGrp="1"/>
          </p:cNvSpPr>
          <p:nvPr>
            <p:ph sz="half" idx="2"/>
          </p:nvPr>
        </p:nvSpPr>
        <p:spPr>
          <a:xfrm>
            <a:off x="323528" y="1484785"/>
            <a:ext cx="4608509" cy="1296144"/>
          </a:xfrm>
        </p:spPr>
        <p:txBody>
          <a:bodyPr>
            <a:noAutofit/>
          </a:bodyPr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uk-UA" sz="1800" b="1" i="1" dirty="0" smtClean="0">
                <a:solidFill>
                  <a:schemeClr val="tx1"/>
                </a:solidFill>
                <a:latin typeface="Palatino Linotype" pitchFamily="18" charset="0"/>
              </a:rPr>
              <a:t>Оволодіння новими комп'ютерними технологіями – одне із основних вимог сучасного навчально–виховного процесу</a:t>
            </a:r>
            <a:endParaRPr lang="uk-UA" sz="1800" b="1" i="1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uk-UA" sz="1800" b="1" i="1" dirty="0" smtClean="0">
                <a:solidFill>
                  <a:schemeClr val="tx1"/>
                </a:solidFill>
                <a:latin typeface="Palatino Linotype" pitchFamily="18" charset="0"/>
              </a:rPr>
              <a:t>На даний час в НВК діє комп'ютерний  клас, де проводяться уроки з використанням новітніх технологій.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uk-UA" sz="1800" b="1" i="1" dirty="0" smtClean="0">
                <a:solidFill>
                  <a:schemeClr val="tx1"/>
                </a:solidFill>
                <a:latin typeface="Palatino Linotype" pitchFamily="18" charset="0"/>
              </a:rPr>
              <a:t>Нещодавно один із спонсорів  </a:t>
            </a:r>
            <a:r>
              <a:rPr lang="uk-UA" sz="1800" b="1" i="1" dirty="0" err="1" smtClean="0">
                <a:solidFill>
                  <a:schemeClr val="tx1"/>
                </a:solidFill>
                <a:latin typeface="Palatino Linotype" pitchFamily="18" charset="0"/>
              </a:rPr>
              <a:t>Літвинчук</a:t>
            </a:r>
            <a:r>
              <a:rPr lang="uk-UA" sz="1800" b="1" i="1" dirty="0" smtClean="0">
                <a:solidFill>
                  <a:schemeClr val="tx1"/>
                </a:solidFill>
                <a:latin typeface="Palatino Linotype" pitchFamily="18" charset="0"/>
              </a:rPr>
              <a:t> Ігор Володимирович) подарував для школи проектор</a:t>
            </a:r>
            <a:endParaRPr lang="ru-RU" sz="1800" b="1" dirty="0" smtClean="0">
              <a:solidFill>
                <a:schemeClr val="tx1"/>
              </a:solidFill>
            </a:endParaRPr>
          </a:p>
        </p:txBody>
      </p:sp>
      <p:pic>
        <p:nvPicPr>
          <p:cNvPr id="25604" name="Picture 3" descr="C:\Users\админ\Desktop\photo\DSCN23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2239" y="4117556"/>
            <a:ext cx="2824017" cy="2119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3" descr="C:\Users\админ\Desktop\photo\SAM_26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854" y="1700807"/>
            <a:ext cx="3139152" cy="1767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4" descr="F:\фотки семынар\DSCN23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60" y="4293096"/>
            <a:ext cx="2600939" cy="19507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506880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027072" y="1410464"/>
            <a:ext cx="2841072" cy="53553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i="1" dirty="0" smtClean="0"/>
              <a:t>Кирильчук Олександр зайняв 2 </a:t>
            </a:r>
            <a:r>
              <a:rPr lang="uk-UA" i="1" dirty="0"/>
              <a:t>місце в районі </a:t>
            </a:r>
            <a:r>
              <a:rPr lang="uk-UA" i="1" dirty="0" smtClean="0"/>
              <a:t>з біології;</a:t>
            </a:r>
            <a:endParaRPr lang="uk-UA" i="1" dirty="0"/>
          </a:p>
          <a:p>
            <a:pPr>
              <a:defRPr/>
            </a:pPr>
            <a:r>
              <a:rPr lang="uk-UA" i="1" dirty="0"/>
              <a:t>1місце  з </a:t>
            </a:r>
            <a:r>
              <a:rPr lang="uk-UA" i="1" dirty="0" smtClean="0"/>
              <a:t>географії,   3 – в області.</a:t>
            </a:r>
          </a:p>
          <a:p>
            <a:pPr>
              <a:defRPr/>
            </a:pPr>
            <a:r>
              <a:rPr lang="uk-UA" i="1" dirty="0" smtClean="0"/>
              <a:t> </a:t>
            </a:r>
            <a:r>
              <a:rPr lang="uk-UA" i="1" dirty="0" err="1" smtClean="0"/>
              <a:t>Сироюк</a:t>
            </a:r>
            <a:r>
              <a:rPr lang="uk-UA" i="1" dirty="0" smtClean="0"/>
              <a:t> Іван зайняв 3 місце в районі з німецької мови, біології, 2 місце з географії.</a:t>
            </a:r>
          </a:p>
          <a:p>
            <a:pPr>
              <a:defRPr/>
            </a:pPr>
            <a:r>
              <a:rPr lang="uk-UA" i="1" dirty="0" err="1" smtClean="0"/>
              <a:t>Ящук</a:t>
            </a:r>
            <a:r>
              <a:rPr lang="uk-UA" i="1" dirty="0" smtClean="0"/>
              <a:t> Інна зайняла 2 місце з німецької мови, 2 місце з історії.</a:t>
            </a:r>
          </a:p>
          <a:p>
            <a:pPr>
              <a:defRPr/>
            </a:pPr>
            <a:r>
              <a:rPr lang="uk-UA" i="1" dirty="0" smtClean="0"/>
              <a:t>Сиротюк Олександр учень 6 класу зайняв 2 місце з математики.</a:t>
            </a:r>
          </a:p>
          <a:p>
            <a:pPr>
              <a:defRPr/>
            </a:pPr>
            <a:r>
              <a:rPr lang="uk-UA" b="1" i="1" dirty="0" smtClean="0"/>
              <a:t>У 2013 році із семи випускників у </a:t>
            </a:r>
            <a:r>
              <a:rPr lang="uk-UA" b="1" i="1" dirty="0" err="1" smtClean="0"/>
              <a:t>ВУЗи</a:t>
            </a:r>
            <a:r>
              <a:rPr lang="uk-UA" b="1" i="1" dirty="0" smtClean="0"/>
              <a:t> вступило четверо ( з них три медалісти)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457200" y="304800"/>
            <a:ext cx="778674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Тішать успіхи обдарованих дітей та результати роботи їх учителів</a:t>
            </a:r>
          </a:p>
        </p:txBody>
      </p:sp>
      <p:pic>
        <p:nvPicPr>
          <p:cNvPr id="3076" name="Picture 4" descr="C:\Users\админ\Desktop\семінар директорів\Фото школи 2013\ФОТО\фото\P1030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723" y="1410463"/>
            <a:ext cx="1723603" cy="229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1" t="1071" r="11422"/>
          <a:stretch/>
        </p:blipFill>
        <p:spPr>
          <a:xfrm>
            <a:off x="457200" y="4150231"/>
            <a:ext cx="2347469" cy="1735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89" r="12832"/>
          <a:stretch/>
        </p:blipFill>
        <p:spPr>
          <a:xfrm>
            <a:off x="6152710" y="4365104"/>
            <a:ext cx="2529901" cy="19732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9" r="8301"/>
          <a:stretch/>
        </p:blipFill>
        <p:spPr>
          <a:xfrm>
            <a:off x="6180973" y="1628800"/>
            <a:ext cx="2501638" cy="17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458382"/>
      </p:ext>
    </p:extLst>
  </p:cSld>
  <p:clrMapOvr>
    <a:masterClrMapping/>
  </p:clrMapOvr>
  <p:transition advClick="0" advTm="59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107504" y="29178"/>
            <a:ext cx="9036496" cy="1311589"/>
          </a:xfrm>
        </p:spPr>
        <p:txBody>
          <a:bodyPr lIns="92075" tIns="46038" rIns="92075" bIns="46038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b="1" dirty="0" smtClean="0">
                <a:solidFill>
                  <a:srgbClr val="7030A0"/>
                </a:solidFill>
              </a:rPr>
              <a:t>Щорічно учні нашого НВК беруть участь у різноманітних конкурсах</a:t>
            </a:r>
            <a:br>
              <a:rPr lang="uk-UA" sz="2800" b="1" dirty="0" smtClean="0">
                <a:solidFill>
                  <a:srgbClr val="7030A0"/>
                </a:solidFill>
              </a:rPr>
            </a:br>
            <a:r>
              <a:rPr lang="uk-UA" sz="2800" b="1" dirty="0" smtClean="0">
                <a:solidFill>
                  <a:srgbClr val="7030A0"/>
                </a:solidFill>
              </a:rPr>
              <a:t>турнірах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2771800" y="1196752"/>
            <a:ext cx="5832647" cy="1796556"/>
          </a:xfrm>
          <a:ln/>
        </p:spPr>
        <p:txBody>
          <a:bodyPr lIns="92075" tIns="46038" rIns="92075" bIns="46038">
            <a:noAutofit/>
          </a:bodyPr>
          <a:lstStyle/>
          <a:p>
            <a:pPr marL="0" indent="0" algn="just">
              <a:buFont typeface="Wingdings" pitchFamily="2" charset="2"/>
              <a:buNone/>
            </a:pPr>
            <a:endPara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None/>
            </a:pP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 пройшов конкурс "Соняшник" - організатори : 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Лашта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М.П.,Сиротюк Ю.М., Сиротюк М.А.; </a:t>
            </a:r>
          </a:p>
          <a:p>
            <a:pPr marL="0" indent="0" algn="just">
              <a:buFont typeface="Wingdings" pitchFamily="2" charset="2"/>
              <a:buNone/>
            </a:pP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Кенгуру" – Організатори Поліщук О.Р., </a:t>
            </a:r>
          </a:p>
          <a:p>
            <a:pPr marL="0" indent="0" algn="just">
              <a:buFont typeface="Wingdings" pitchFamily="2" charset="2"/>
              <a:buNone/>
            </a:pP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Федорчук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О.Л.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None/>
            </a:pP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"Левеня" з фізики.   Є сертифікати з добрими результатами</a:t>
            </a:r>
          </a:p>
        </p:txBody>
      </p:sp>
      <p:pic>
        <p:nvPicPr>
          <p:cNvPr id="12292" name="Picture 4" descr="J:\Моя\20140304_123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86052"/>
            <a:ext cx="2420859" cy="1815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2" descr="J:\Моя\конкурс\SAM_2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0499" y="3713435"/>
            <a:ext cx="204654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J:\ЛЮБОВ\Павлівна фото\DCIM\101PHOTO\SAM_2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580" y="3713435"/>
            <a:ext cx="2059284" cy="154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ЛЮБОВ\Павлівна фото\DCIM\101PHOTO\SAM_2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26" y="1787482"/>
            <a:ext cx="2174352" cy="16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J:\останні фото\SAM_26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5305" y="5085184"/>
            <a:ext cx="230236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293874"/>
            <a:ext cx="21593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Турнір в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Межирічах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кращу презентацію професій ІІ місце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2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4" y="-15822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</a:rPr>
              <a:t>Виховання 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J:\виховні заходи\Зображення\Зображення20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84783" y="1324456"/>
            <a:ext cx="2164611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J:\ЛЮБОВ\Павлівна фото\DCIM\101PHOTO\SAM_2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35025"/>
            <a:ext cx="2494783" cy="187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J:\Моя\20140312_1235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00808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J:\виховні заходи\Зображення\Зображення21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305" y="4005064"/>
            <a:ext cx="1828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J:\виховні заходи\Зображення\Зображення2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07873" y="4293870"/>
            <a:ext cx="1656199" cy="22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E:\nokia\випуск 2012\фотки\Зображення092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0637" y="2114601"/>
            <a:ext cx="1978387" cy="2590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726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</a:rPr>
              <a:t>Щорічні переможці змагань в районних </a:t>
            </a:r>
            <a:r>
              <a:rPr lang="uk-UA" sz="4000" b="1" dirty="0" err="1" smtClean="0">
                <a:solidFill>
                  <a:schemeClr val="tx1"/>
                </a:solidFill>
              </a:rPr>
              <a:t>спартакіадах</a:t>
            </a:r>
            <a:r>
              <a:rPr lang="uk-UA" sz="4000" b="1" dirty="0" smtClean="0">
                <a:solidFill>
                  <a:schemeClr val="tx1"/>
                </a:solidFill>
              </a:rPr>
              <a:t> 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\Desktop\семінар директорів\Фото школи 2013\ФОТО\P10303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4372384"/>
            <a:ext cx="1925792" cy="1445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админ\Desktop\семінар директорів\Фото школи 2013\ФОТО\P103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55940"/>
            <a:ext cx="2112234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дмин\Desktop\семінар директорів\Фото школи 2013\ФОТО\P1030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00645"/>
            <a:ext cx="2120238" cy="1590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админ\Desktop\семінар директорів\Фото школи 2013\ФОТО\P10303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39889"/>
            <a:ext cx="2268252" cy="170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484785"/>
            <a:ext cx="3672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Призові</a:t>
            </a:r>
            <a:br>
              <a:rPr lang="uk-UA" b="1" dirty="0"/>
            </a:br>
            <a:r>
              <a:rPr lang="uk-UA" b="1" dirty="0"/>
              <a:t>місця протягом останніх років займали такі учні</a:t>
            </a:r>
            <a:r>
              <a:rPr lang="uk-UA" b="1" dirty="0" smtClean="0"/>
              <a:t>:</a:t>
            </a:r>
          </a:p>
          <a:p>
            <a:r>
              <a:rPr lang="uk-UA" b="1" dirty="0" smtClean="0"/>
              <a:t> </a:t>
            </a:r>
            <a:r>
              <a:rPr lang="uk-UA" b="1" dirty="0" err="1"/>
              <a:t>Ящук</a:t>
            </a:r>
            <a:r>
              <a:rPr lang="uk-UA" b="1" dirty="0"/>
              <a:t> Іван</a:t>
            </a:r>
            <a:r>
              <a:rPr lang="uk-UA" b="1" dirty="0" smtClean="0"/>
              <a:t>,</a:t>
            </a:r>
          </a:p>
          <a:p>
            <a:r>
              <a:rPr lang="uk-UA" b="1" dirty="0" smtClean="0"/>
              <a:t> </a:t>
            </a:r>
            <a:r>
              <a:rPr lang="uk-UA" b="1" dirty="0"/>
              <a:t>Кирильчук Олександр</a:t>
            </a:r>
            <a:br>
              <a:rPr lang="uk-UA" b="1" dirty="0"/>
            </a:br>
            <a:r>
              <a:rPr lang="uk-UA" b="1" dirty="0"/>
              <a:t>Ткачук Микола</a:t>
            </a:r>
            <a:br>
              <a:rPr lang="uk-UA" b="1" dirty="0"/>
            </a:br>
            <a:r>
              <a:rPr lang="uk-UA" b="1" dirty="0"/>
              <a:t>Коваль Сергій</a:t>
            </a:r>
            <a:br>
              <a:rPr lang="uk-UA" b="1" dirty="0"/>
            </a:br>
            <a:r>
              <a:rPr lang="uk-UA" b="1" dirty="0"/>
              <a:t>Сидорчук Богдан </a:t>
            </a:r>
            <a:br>
              <a:rPr lang="uk-UA" b="1" dirty="0"/>
            </a:br>
            <a:r>
              <a:rPr lang="uk-UA" b="1" dirty="0" err="1"/>
              <a:t>Літвинчук</a:t>
            </a:r>
            <a:r>
              <a:rPr lang="uk-UA" b="1" dirty="0"/>
              <a:t> Вадим</a:t>
            </a:r>
            <a:br>
              <a:rPr lang="uk-UA" b="1" dirty="0"/>
            </a:br>
            <a:r>
              <a:rPr lang="uk-UA" b="1" dirty="0" err="1"/>
              <a:t>Климчук</a:t>
            </a:r>
            <a:r>
              <a:rPr lang="uk-UA" b="1" dirty="0"/>
              <a:t> Дмитро</a:t>
            </a:r>
            <a:endParaRPr lang="ru-RU" dirty="0"/>
          </a:p>
        </p:txBody>
      </p:sp>
      <p:pic>
        <p:nvPicPr>
          <p:cNvPr id="9" name="Picture 2" descr="E:\ФЛЕШКА\спортза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87670" y="2132856"/>
            <a:ext cx="2305753" cy="1729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4256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358" y="-123963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uk-UA" sz="4000" dirty="0" smtClean="0"/>
              <a:t>Робота пришкільного</a:t>
            </a:r>
            <a:br>
              <a:rPr lang="uk-UA" sz="4000" dirty="0" smtClean="0"/>
            </a:br>
            <a:r>
              <a:rPr lang="uk-UA" sz="4000" dirty="0" smtClean="0"/>
              <a:t> табору «Берізка»</a:t>
            </a:r>
            <a:r>
              <a:rPr lang="uk-UA" sz="2400" dirty="0" smtClean="0"/>
              <a:t/>
            </a:r>
            <a:br>
              <a:rPr lang="uk-UA" sz="2400" dirty="0" smtClean="0"/>
            </a:b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sz="1800" b="1" dirty="0">
                <a:solidFill>
                  <a:schemeClr val="tx1"/>
                </a:solidFill>
              </a:rPr>
              <a:t>В 2012 році команда табору зайняла ІІІ місце в районних змаганнях</a:t>
            </a:r>
            <a:endParaRPr lang="ru-RU" sz="1800" b="1" dirty="0">
              <a:solidFill>
                <a:schemeClr val="tx1"/>
              </a:solidFill>
            </a:endParaRPr>
          </a:p>
          <a:p>
            <a:endParaRPr lang="ru-RU" sz="18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Цікаво, змістовно, насичено і організовано проходять дні відпочинку  в таборі " Берізка"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E:\ВАСИЛЯ ОЛЕКСАНДРОВИЧА НОКІА\люба павлівна\S E R S H\Робота шкільного табору відпочинку дітей\Изображение 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516" r="11034" b="9523"/>
          <a:stretch/>
        </p:blipFill>
        <p:spPr bwMode="auto">
          <a:xfrm>
            <a:off x="3426492" y="4297010"/>
            <a:ext cx="2141505" cy="1396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E:\ВАСИЛЯ ОЛЕКСАНДРОВИЧА НОКІА\люба павлівна\S E R S H\Робота шкільного табору відпочинку дітей\Изображение 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695"/>
          <a:stretch/>
        </p:blipFill>
        <p:spPr bwMode="auto">
          <a:xfrm>
            <a:off x="3491880" y="2603908"/>
            <a:ext cx="1996060" cy="1337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ВАСИЛЯ ОЛЕКСАНДРОВИЧА НОКІА\люба павлівна\S E R S H\Робота шкільного табору відпочинку дітей\Изображение 0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573" b="15016"/>
          <a:stretch/>
        </p:blipFill>
        <p:spPr bwMode="auto">
          <a:xfrm>
            <a:off x="490236" y="2638350"/>
            <a:ext cx="2242249" cy="1333373"/>
          </a:xfrm>
          <a:prstGeom prst="round2DiagRect">
            <a:avLst>
              <a:gd name="adj1" fmla="val 16667"/>
              <a:gd name="adj2" fmla="val 1716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48749603"/>
              </p:ext>
            </p:extLst>
          </p:nvPr>
        </p:nvGraphicFramePr>
        <p:xfrm>
          <a:off x="7660179" y="482377"/>
          <a:ext cx="914400" cy="714375"/>
        </p:xfrm>
        <a:graphic>
          <a:graphicData uri="http://schemas.openxmlformats.org/presentationml/2006/ole">
            <p:oleObj spid="_x0000_s10281" name="Document" showAsIcon="1" r:id="rId8" imgW="914400" imgH="714240" progId="Word.Document.8">
              <p:link updateAutomatic="1"/>
            </p:oleObj>
          </a:graphicData>
        </a:graphic>
      </p:graphicFrame>
      <p:pic>
        <p:nvPicPr>
          <p:cNvPr id="10" name="Picture 4" descr="E:\ВАСИЛЯ ОЛЕКСАНДРОВИЧА НОКІА\люба павлівна\S E R S H\Робота шкільного табору відпочинку дітей\Изображение 00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6" b="56931"/>
          <a:stretch/>
        </p:blipFill>
        <p:spPr bwMode="auto">
          <a:xfrm>
            <a:off x="6758287" y="5462783"/>
            <a:ext cx="1981774" cy="12712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ВАСИЛЯ ОЛЕКСАНДРОВИЧА НОКІА\люба павлівна\S E R S H\Робота шкільного табору відпочинку дітей\Изображение 00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2" t="351" b="59544"/>
          <a:stretch/>
        </p:blipFill>
        <p:spPr bwMode="auto">
          <a:xfrm>
            <a:off x="490236" y="4462158"/>
            <a:ext cx="2440280" cy="1701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дмин\Desktop\Фотки і картінки\ФОТОПАРАТ\SAM_107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7368" y="2320300"/>
            <a:ext cx="2457120" cy="16380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615" y="3958379"/>
            <a:ext cx="2032313" cy="13546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2072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с\Desktop\шаблони\uk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05"/>
          <a:stretch/>
        </p:blipFill>
        <p:spPr bwMode="auto">
          <a:xfrm>
            <a:off x="0" y="-908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2" y="3789040"/>
            <a:ext cx="4464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err="1" smtClean="0">
                <a:solidFill>
                  <a:srgbClr val="000099"/>
                </a:solidFill>
              </a:rPr>
              <a:t>Портфо</a:t>
            </a:r>
            <a:endParaRPr lang="ru-RU" sz="4000" i="1" dirty="0">
              <a:solidFill>
                <a:srgbClr val="000099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4294967295"/>
          </p:nvPr>
        </p:nvSpPr>
        <p:spPr>
          <a:xfrm>
            <a:off x="0" y="115888"/>
            <a:ext cx="4824413" cy="655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err="1" smtClean="0">
                <a:solidFill>
                  <a:srgbClr val="C00000"/>
                </a:solidFill>
              </a:rPr>
              <a:t>Літвинчук</a:t>
            </a:r>
            <a:r>
              <a:rPr lang="ru-RU" sz="5400" b="1" i="1" dirty="0">
                <a:solidFill>
                  <a:srgbClr val="C00000"/>
                </a:solidFill>
              </a:rPr>
              <a:t/>
            </a:r>
            <a:br>
              <a:rPr lang="ru-RU" sz="5400" b="1" i="1" dirty="0">
                <a:solidFill>
                  <a:srgbClr val="C00000"/>
                </a:solidFill>
              </a:rPr>
            </a:br>
            <a:r>
              <a:rPr lang="ru-RU" sz="5400" b="1" i="1" dirty="0">
                <a:solidFill>
                  <a:srgbClr val="C00000"/>
                </a:solidFill>
              </a:rPr>
              <a:t> </a:t>
            </a:r>
            <a:r>
              <a:rPr lang="ru-RU" sz="5400" b="1" i="1" dirty="0" err="1">
                <a:solidFill>
                  <a:srgbClr val="C00000"/>
                </a:solidFill>
              </a:rPr>
              <a:t>Любов</a:t>
            </a:r>
            <a:r>
              <a:rPr lang="ru-RU" sz="5400" b="1" i="1" dirty="0">
                <a:solidFill>
                  <a:srgbClr val="C00000"/>
                </a:solidFill>
              </a:rPr>
              <a:t> </a:t>
            </a:r>
            <a:r>
              <a:rPr lang="ru-RU" sz="5400" b="1" i="1" dirty="0" err="1" smtClean="0">
                <a:solidFill>
                  <a:srgbClr val="C00000"/>
                </a:solidFill>
              </a:rPr>
              <a:t>Павлівна</a:t>
            </a:r>
            <a:endParaRPr lang="ru-RU" sz="5400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4400" b="1" dirty="0"/>
              <a:t/>
            </a:r>
            <a:br>
              <a:rPr lang="ru-RU" sz="4400" b="1" dirty="0"/>
            </a:br>
            <a:r>
              <a:rPr lang="ru-RU" sz="2800" b="1" dirty="0">
                <a:solidFill>
                  <a:srgbClr val="002060"/>
                </a:solidFill>
              </a:rPr>
              <a:t>директор НВК,  учитель </a:t>
            </a:r>
            <a:r>
              <a:rPr lang="ru-RU" sz="2800" b="1" dirty="0" err="1">
                <a:solidFill>
                  <a:srgbClr val="002060"/>
                </a:solidFill>
              </a:rPr>
              <a:t>світової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літератури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української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мови</a:t>
            </a:r>
            <a:r>
              <a:rPr lang="ru-RU" sz="2800" b="1" dirty="0">
                <a:solidFill>
                  <a:srgbClr val="002060"/>
                </a:solidFill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</a:rPr>
              <a:t>літератури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вчитель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вищої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категорії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38142"/>
            <a:ext cx="3931840" cy="3501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783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81284" cy="12821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4000" b="1" dirty="0" smtClean="0">
                <a:solidFill>
                  <a:srgbClr val="002060"/>
                </a:solidFill>
              </a:rPr>
              <a:t>В школі запроваджено профільне навчання – лісова справа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pic>
        <p:nvPicPr>
          <p:cNvPr id="26627" name="Picture 2" descr="C:\Users\админ\Desktop\Фото школи 2013\ФОТО\Школа\P10306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63" y="4060096"/>
            <a:ext cx="2681694" cy="2012111"/>
          </a:xfrm>
        </p:spPr>
      </p:pic>
      <p:sp>
        <p:nvSpPr>
          <p:cNvPr id="26628" name="Объект 3"/>
          <p:cNvSpPr>
            <a:spLocks noGrp="1"/>
          </p:cNvSpPr>
          <p:nvPr>
            <p:ph sz="quarter" idx="13"/>
          </p:nvPr>
        </p:nvSpPr>
        <p:spPr>
          <a:xfrm>
            <a:off x="2987825" y="1662446"/>
            <a:ext cx="1800200" cy="2054585"/>
          </a:xfrm>
        </p:spPr>
        <p:txBody>
          <a:bodyPr>
            <a:norm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cs typeface="Andalus" pitchFamily="18" charset="-78"/>
              </a:rPr>
              <a:t>Участь у районних змаганнях екологічних бригад</a:t>
            </a:r>
            <a:endParaRPr lang="ru-RU" sz="1600" b="1" dirty="0" smtClean="0">
              <a:solidFill>
                <a:schemeClr val="tx1"/>
              </a:solidFill>
              <a:cs typeface="Andalus" pitchFamily="18" charset="-78"/>
            </a:endParaRPr>
          </a:p>
        </p:txBody>
      </p:sp>
      <p:pic>
        <p:nvPicPr>
          <p:cNvPr id="26630" name="Picture 7" descr="C:\Users\админ\Desktop\photo\SAM_2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6489"/>
            <a:ext cx="3061581" cy="172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админ\Desktop\семінар директорів\Фото школи 2013\ФОТО\фото\P10304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374" y="4293095"/>
            <a:ext cx="2737727" cy="205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78056740"/>
              </p:ext>
            </p:extLst>
          </p:nvPr>
        </p:nvGraphicFramePr>
        <p:xfrm>
          <a:off x="7884368" y="982159"/>
          <a:ext cx="914400" cy="714375"/>
        </p:xfrm>
        <a:graphic>
          <a:graphicData uri="http://schemas.openxmlformats.org/presentationml/2006/ole">
            <p:oleObj spid="_x0000_s11300" name="Презентация" showAsIcon="1" r:id="rId8" imgW="914400" imgH="714240" progId="PowerPoint.Show.12">
              <p:link updateAutomatic="1"/>
            </p:oleObj>
          </a:graphicData>
        </a:graphic>
      </p:graphicFrame>
      <p:pic>
        <p:nvPicPr>
          <p:cNvPr id="11" name="Picture 4" descr="D:\res\Documents\SAM_0488[15-49-15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1062" y="1795150"/>
            <a:ext cx="2737726" cy="16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3517662"/>
            <a:ext cx="3528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 smtClean="0">
                <a:latin typeface="Times New Roman" pitchFamily="18" charset="0"/>
              </a:rPr>
              <a:t>Екологічна агітбригада</a:t>
            </a:r>
          </a:p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 smtClean="0">
                <a:latin typeface="Times New Roman" pitchFamily="18" charset="0"/>
              </a:rPr>
              <a:t>” </a:t>
            </a:r>
            <a:r>
              <a:rPr lang="uk-UA" sz="2000" b="1" dirty="0">
                <a:latin typeface="Times New Roman" pitchFamily="18" charset="0"/>
              </a:rPr>
              <a:t>Первоцвіт”</a:t>
            </a:r>
          </a:p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>
                <a:latin typeface="Times New Roman" pitchFamily="18" charset="0"/>
              </a:rPr>
              <a:t> на районному </a:t>
            </a:r>
            <a:r>
              <a:rPr lang="uk-UA" sz="2000" b="1" dirty="0" smtClean="0">
                <a:latin typeface="Times New Roman" pitchFamily="18" charset="0"/>
              </a:rPr>
              <a:t>конкурсі</a:t>
            </a:r>
          </a:p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 smtClean="0">
                <a:latin typeface="Times New Roman" pitchFamily="18" charset="0"/>
              </a:rPr>
              <a:t>зайняла </a:t>
            </a:r>
            <a:r>
              <a:rPr lang="uk-UA" sz="2000" b="1" dirty="0">
                <a:latin typeface="Times New Roman" pitchFamily="18" charset="0"/>
              </a:rPr>
              <a:t>ІІ місце,</a:t>
            </a:r>
          </a:p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>
                <a:latin typeface="Times New Roman" pitchFamily="18" charset="0"/>
              </a:rPr>
              <a:t> учень 10 класу Ткачук В. </a:t>
            </a:r>
          </a:p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>
                <a:latin typeface="Times New Roman" pitchFamily="18" charset="0"/>
              </a:rPr>
              <a:t> зайняв ІІІ місце на олімпіаді з екології,</a:t>
            </a:r>
          </a:p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>
                <a:latin typeface="Times New Roman" pitchFamily="18" charset="0"/>
              </a:rPr>
              <a:t> учень 10 класу Кирильчук О.- ІІ місце</a:t>
            </a:r>
          </a:p>
          <a:p>
            <a:pPr marL="355600" lvl="1">
              <a:lnSpc>
                <a:spcPct val="80000"/>
              </a:lnSpc>
              <a:buFont typeface="Georgia" pitchFamily="18" charset="0"/>
              <a:buNone/>
            </a:pPr>
            <a:r>
              <a:rPr lang="uk-UA" sz="2000" b="1" dirty="0">
                <a:latin typeface="Times New Roman" pitchFamily="18" charset="0"/>
              </a:rPr>
              <a:t> на олімпіаді з біології</a:t>
            </a:r>
            <a:r>
              <a:rPr lang="uk-UA" sz="1400" dirty="0">
                <a:latin typeface="Times New Roman" pitchFamily="18" charset="0"/>
              </a:rPr>
              <a:t>.</a:t>
            </a: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10" cstate="print"/>
          <a:srcRect l="16467" t="5466" r="10439" b="6551"/>
          <a:stretch>
            <a:fillRect/>
          </a:stretch>
        </p:blipFill>
        <p:spPr bwMode="auto">
          <a:xfrm>
            <a:off x="4788024" y="1684467"/>
            <a:ext cx="1238205" cy="176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736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3867"/>
            <a:ext cx="8214084" cy="13026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4000" b="1" dirty="0" smtClean="0"/>
              <a:t>Посадка лісу 2013 рік</a:t>
            </a:r>
            <a:br>
              <a:rPr lang="uk-UA" sz="4000" b="1" dirty="0" smtClean="0"/>
            </a:br>
            <a:r>
              <a:rPr lang="uk-UA" sz="2400" dirty="0" smtClean="0"/>
              <a:t>Щорічно школярі насаджують понад       саджанців</a:t>
            </a:r>
            <a:endParaRPr lang="ru-RU" sz="2400" dirty="0"/>
          </a:p>
        </p:txBody>
      </p:sp>
      <p:pic>
        <p:nvPicPr>
          <p:cNvPr id="5122" name="Picture 2" descr="C:\Users\админ\Desktop\семінар директорів\Фото школи 2013\Посадка\PICT03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66223"/>
            <a:ext cx="2828132" cy="21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семінар директорів\Фото школи 2013\Посадка\PICT0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2940327" cy="220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esktop\семінар директорів\Фото школи 2013\Посадка\PICT03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388" y="1660390"/>
            <a:ext cx="3233392" cy="242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\Desktop\семінар директорів\Фото школи 2013\Посадка\PICT0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6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603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477" y="0"/>
            <a:ext cx="8244323" cy="1268760"/>
          </a:xfrm>
        </p:spPr>
        <p:txBody>
          <a:bodyPr>
            <a:normAutofit/>
          </a:bodyPr>
          <a:lstStyle/>
          <a:p>
            <a:r>
              <a:rPr lang="uk-UA" sz="4000" b="1" dirty="0" smtClean="0"/>
              <a:t>Обласний зліт юних лісівників</a:t>
            </a:r>
            <a:endParaRPr lang="ru-RU" sz="4000" b="1" dirty="0"/>
          </a:p>
        </p:txBody>
      </p:sp>
      <p:pic>
        <p:nvPicPr>
          <p:cNvPr id="6147" name="Picture 3" descr="C:\Users\админ\Desktop\семінар директорів\Фото школи 2013\Посадка\img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615" y="2324270"/>
            <a:ext cx="2376264" cy="156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412777"/>
            <a:ext cx="8496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Члени шкільного лісництва беруть  участь в обласних 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змаганнях юних лісівників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</a:t>
            </a:r>
          </a:p>
          <a:p>
            <a:pPr>
              <a:defRPr/>
            </a:pPr>
            <a:endParaRPr lang="uk-UA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2011, 2013 рік </a:t>
            </a:r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зліт</a:t>
            </a:r>
          </a:p>
          <a:p>
            <a:pPr>
              <a:defRPr/>
            </a:pPr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Оженіно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Содержимое 7" descr="23042012167.jpg"/>
          <p:cNvPicPr>
            <a:picLocks noChangeAspect="1"/>
          </p:cNvPicPr>
          <p:nvPr/>
        </p:nvPicPr>
        <p:blipFill>
          <a:blip r:embed="rId4" cstate="print"/>
          <a:srcRect t="38519" r="3984"/>
          <a:stretch>
            <a:fillRect/>
          </a:stretch>
        </p:blipFill>
        <p:spPr>
          <a:xfrm>
            <a:off x="224100" y="2484437"/>
            <a:ext cx="2736304" cy="1604214"/>
          </a:xfrm>
          <a:prstGeom prst="rect">
            <a:avLst/>
          </a:prstGeom>
        </p:spPr>
      </p:pic>
      <p:pic>
        <p:nvPicPr>
          <p:cNvPr id="8" name="Содержимое 6" descr="2304201217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512" y="4652903"/>
            <a:ext cx="2808312" cy="1806435"/>
          </a:xfrm>
          <a:prstGeom prst="rect">
            <a:avLst/>
          </a:prstGeom>
        </p:spPr>
      </p:pic>
      <p:pic>
        <p:nvPicPr>
          <p:cNvPr id="10" name="Содержимое 6" descr="23042012190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679596" y="4626402"/>
            <a:ext cx="1996860" cy="1889370"/>
          </a:xfrm>
        </p:spPr>
      </p:pic>
      <p:sp>
        <p:nvSpPr>
          <p:cNvPr id="6" name="Прямоугольник 5"/>
          <p:cNvSpPr/>
          <p:nvPr/>
        </p:nvSpPr>
        <p:spPr>
          <a:xfrm rot="10800000" flipV="1">
            <a:off x="6679596" y="3889436"/>
            <a:ext cx="1996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2012 </a:t>
            </a:r>
          </a:p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uk-UA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Радивілові</a:t>
            </a:r>
            <a:endParaRPr lang="ru-RU" b="1" dirty="0"/>
          </a:p>
        </p:txBody>
      </p:sp>
      <p:pic>
        <p:nvPicPr>
          <p:cNvPr id="11" name="Рисунок 11"/>
          <p:cNvPicPr>
            <a:picLocks noChangeAspect="1"/>
          </p:cNvPicPr>
          <p:nvPr/>
        </p:nvPicPr>
        <p:blipFill>
          <a:blip r:embed="rId7" cstate="print"/>
          <a:srcRect l="7074" t="3391" r="3056" b="3169"/>
          <a:stretch>
            <a:fillRect/>
          </a:stretch>
        </p:blipFill>
        <p:spPr bwMode="auto">
          <a:xfrm>
            <a:off x="3356189" y="4489740"/>
            <a:ext cx="1243823" cy="182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7" descr="img00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700598" y="1191682"/>
            <a:ext cx="1193512" cy="1806397"/>
          </a:xfrm>
          <a:prstGeom prst="rect">
            <a:avLst/>
          </a:prstGeom>
        </p:spPr>
      </p:pic>
      <p:pic>
        <p:nvPicPr>
          <p:cNvPr id="13" name="Рисунок 10"/>
          <p:cNvPicPr>
            <a:picLocks noChangeAspect="1"/>
          </p:cNvPicPr>
          <p:nvPr/>
        </p:nvPicPr>
        <p:blipFill>
          <a:blip r:embed="rId9" cstate="print"/>
          <a:srcRect l="9052" t="4021" r="3281" b="2509"/>
          <a:stretch>
            <a:fillRect/>
          </a:stretch>
        </p:blipFill>
        <p:spPr bwMode="auto">
          <a:xfrm>
            <a:off x="4846695" y="4603023"/>
            <a:ext cx="1289537" cy="173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742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0">
              <a:lnSpc>
                <a:spcPct val="100000"/>
              </a:lnSpc>
              <a:buFont typeface="Georgia" pitchFamily="18" charset="0"/>
              <a:buNone/>
              <a:defRPr/>
            </a:pPr>
            <a:r>
              <a:rPr lang="uk-UA" sz="4000" b="1" dirty="0" smtClean="0"/>
              <a:t>Обласний семінар з профільного навчання</a:t>
            </a:r>
            <a:endParaRPr lang="ru-RU" sz="40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002060"/>
                </a:solidFill>
              </a:rPr>
              <a:t>Шк</a:t>
            </a:r>
            <a:r>
              <a:rPr lang="uk-UA" b="1" dirty="0">
                <a:solidFill>
                  <a:srgbClr val="002060"/>
                </a:solidFill>
              </a:rPr>
              <a:t>і</a:t>
            </a:r>
            <a:r>
              <a:rPr lang="ru-RU" b="1" dirty="0">
                <a:solidFill>
                  <a:srgbClr val="002060"/>
                </a:solidFill>
              </a:rPr>
              <a:t>льне </a:t>
            </a:r>
            <a:r>
              <a:rPr lang="ru-RU" b="1" dirty="0" err="1">
                <a:solidFill>
                  <a:srgbClr val="002060"/>
                </a:solidFill>
              </a:rPr>
              <a:t>лісництво</a:t>
            </a:r>
            <a:r>
              <a:rPr lang="ru-RU" b="1" dirty="0">
                <a:solidFill>
                  <a:srgbClr val="002060"/>
                </a:solidFill>
              </a:rPr>
              <a:t> як </a:t>
            </a:r>
            <a:r>
              <a:rPr lang="ru-RU" b="1" dirty="0" smtClean="0">
                <a:solidFill>
                  <a:srgbClr val="002060"/>
                </a:solidFill>
              </a:rPr>
              <a:t>одна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із</a:t>
            </a:r>
            <a:r>
              <a:rPr lang="ru-RU" b="1" dirty="0">
                <a:solidFill>
                  <a:srgbClr val="002060"/>
                </a:solidFill>
              </a:rPr>
              <a:t> форм </a:t>
            </a:r>
            <a:r>
              <a:rPr lang="ru-RU" b="1" dirty="0" err="1">
                <a:solidFill>
                  <a:srgbClr val="002060"/>
                </a:solidFill>
              </a:rPr>
              <a:t>профілізації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002060"/>
                </a:solidFill>
              </a:rPr>
              <a:t>старшої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школи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Picture 7" descr="D:\res\Documents\Desktop\ВСЕ ПРО ШКОЛУ\SAM_06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5" t="7261" r="5116" b="9380"/>
          <a:stretch/>
        </p:blipFill>
        <p:spPr bwMode="auto">
          <a:xfrm>
            <a:off x="5148065" y="1700808"/>
            <a:ext cx="2645272" cy="18457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 descr="D:\res\Documents\Desktop\ВСЕ ПРО ШКОЛУ\SAM_06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2" t="9163" r="7417" b="12950"/>
          <a:stretch/>
        </p:blipFill>
        <p:spPr bwMode="auto">
          <a:xfrm rot="10800000">
            <a:off x="510951" y="3725333"/>
            <a:ext cx="3352800" cy="2201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 descr="E:\ФЛЕШКА\ШКОЛА\SAM_19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4356" y="3760440"/>
            <a:ext cx="3024336" cy="22682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98884055"/>
              </p:ext>
            </p:extLst>
          </p:nvPr>
        </p:nvGraphicFramePr>
        <p:xfrm>
          <a:off x="3082511" y="2619393"/>
          <a:ext cx="914400" cy="714375"/>
        </p:xfrm>
        <a:graphic>
          <a:graphicData uri="http://schemas.openxmlformats.org/presentationml/2006/ole">
            <p:oleObj spid="_x0000_s8231" name="Презентация" showAsIcon="1" r:id="rId7" imgW="914400" imgH="714240" progId="PowerPoint.Show.8">
              <p:link updateAutomatic="1"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626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4000" b="1" dirty="0" smtClean="0"/>
              <a:t>Районний семінар з історії</a:t>
            </a:r>
            <a:br>
              <a:rPr lang="uk-UA" sz="4000" b="1" dirty="0" smtClean="0"/>
            </a:br>
            <a:r>
              <a:rPr lang="uk-UA" sz="4000" b="1" dirty="0" smtClean="0"/>
              <a:t>( вчитель </a:t>
            </a:r>
            <a:r>
              <a:rPr lang="uk-UA" sz="4000" b="1" dirty="0"/>
              <a:t>Г</a:t>
            </a:r>
            <a:r>
              <a:rPr lang="uk-UA" sz="4000" b="1" dirty="0" smtClean="0"/>
              <a:t>ордійчук В.В.)</a:t>
            </a:r>
            <a:endParaRPr lang="ru-RU" sz="4000" b="1" dirty="0"/>
          </a:p>
        </p:txBody>
      </p:sp>
      <p:pic>
        <p:nvPicPr>
          <p:cNvPr id="1026" name="Picture 2" descr="C:\Users\админ\Desktop\семінар директорів\Новая папка (2)\Зображення02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008" y="2411691"/>
            <a:ext cx="2676818" cy="35690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\Desktop\семінар директорів\Новая папка (2)\Зображення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19874" y="3258460"/>
            <a:ext cx="2592288" cy="34563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Desktop\семінар директорів\Новая папка (2)\Зображення02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81173" y="1718290"/>
            <a:ext cx="2566065" cy="34214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340768"/>
            <a:ext cx="3411464" cy="2557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94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5792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3600" dirty="0" smtClean="0"/>
              <a:t>Районний семінар-практикуму учителів української мови та літератури з ( вчитель Сиротюк Ю.М.)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1600200"/>
            <a:ext cx="3957836" cy="1396752"/>
          </a:xfrm>
        </p:spPr>
        <p:txBody>
          <a:bodyPr/>
          <a:lstStyle/>
          <a:p>
            <a:r>
              <a:rPr lang="uk-UA" sz="1800" b="1" dirty="0" smtClean="0">
                <a:solidFill>
                  <a:schemeClr val="tx1"/>
                </a:solidFill>
              </a:rPr>
              <a:t>Тема семінару " Організація самостійної пізнавальної діяльності школярів під час реалізації мовної змістової лінії</a:t>
            </a:r>
            <a:r>
              <a:rPr lang="uk-UA" dirty="0" smtClean="0">
                <a:solidFill>
                  <a:schemeClr val="tx1"/>
                </a:solidFill>
              </a:rPr>
              <a:t>"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дмин\Desktop\Фотки і картінки\101PHOTO\SAM_25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67543" y="4527231"/>
            <a:ext cx="3433156" cy="19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Users\админ\Desktop\Фотки і картінки\101PHOTO\SAM_2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51908"/>
            <a:ext cx="2952328" cy="16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админ\Desktop\Фотки і картінки\101PHOTO\SAM_25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85426"/>
            <a:ext cx="2863289" cy="16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админ\Desktop\Фотки і картінки\101PHOTO\SAM_25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83" y="3024224"/>
            <a:ext cx="294190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590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Районний семінар - практикум директорів</a:t>
            </a:r>
            <a:endParaRPr lang="ru-RU" dirty="0"/>
          </a:p>
        </p:txBody>
      </p:sp>
      <p:pic>
        <p:nvPicPr>
          <p:cNvPr id="3074" name="Picture 2" descr="C:\Users\админ\Desktop\семінар\SAM_47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4458">
            <a:off x="800721" y="1710078"/>
            <a:ext cx="3017309" cy="226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\Desktop\семінар\SAM_4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7413">
            <a:off x="5113762" y="1657229"/>
            <a:ext cx="3020153" cy="226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админ\Desktop\семінар\SAM_48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929" y="4109638"/>
            <a:ext cx="3220941" cy="241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админ\Desktop\семінар\SAM_48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048" y="4251286"/>
            <a:ext cx="2954570" cy="2215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938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2322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</a:pPr>
            <a:r>
              <a:rPr lang="uk-UA" sz="3600" b="1" dirty="0"/>
              <a:t>Забезпечення умов щодо реалізації державного стандарту дошкільної, початкової та повної загальної </a:t>
            </a:r>
            <a:r>
              <a:rPr lang="uk-UA" sz="3600" b="1" dirty="0" smtClean="0"/>
              <a:t>освіти</a:t>
            </a:r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резентації педагогічного досвіду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як основа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упровадження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нових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освітніх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стандартів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Управління </a:t>
            </a:r>
            <a:r>
              <a:rPr lang="uk-UA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процесом впровадження нового </a:t>
            </a:r>
            <a:r>
              <a:rPr lang="uk-UA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держстандарту</a:t>
            </a:r>
            <a:r>
              <a:rPr lang="uk-UA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дошкільної і початкової освіти в умовах малокомплектної сільської школи: досягнення, проблеми, перспективи</a:t>
            </a: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284"/>
              </a:spcBef>
              <a:buNone/>
            </a:pPr>
            <a:endParaRPr lang="uk-UA" sz="2000" i="1" dirty="0" smtClean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284"/>
              </a:spcBef>
            </a:pPr>
            <a:r>
              <a:rPr lang="uk-UA" sz="2000" i="1" dirty="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Методичний </a:t>
            </a:r>
            <a:r>
              <a:rPr lang="uk-UA" sz="2000" i="1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супровід </a:t>
            </a:r>
            <a:r>
              <a:rPr lang="uk-UA" sz="2000" i="1" dirty="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вчителя </a:t>
            </a:r>
            <a:r>
              <a:rPr lang="uk-UA" sz="2000" i="1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умовах реалізації </a:t>
            </a:r>
            <a:r>
              <a:rPr lang="uk-UA" sz="2000" i="1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особиснісно</a:t>
            </a:r>
            <a:r>
              <a:rPr lang="uk-UA" sz="2000" i="1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зорієнтованого навчання та </a:t>
            </a:r>
            <a:r>
              <a:rPr lang="uk-UA" sz="2000" i="1" dirty="0" err="1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компетентісного</a:t>
            </a:r>
            <a:r>
              <a:rPr lang="uk-UA" sz="2000" i="1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підходу</a:t>
            </a:r>
            <a:endParaRPr lang="en-US" sz="2000" i="1" dirty="0" smtClean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284"/>
              </a:spcBef>
              <a:buNone/>
            </a:pPr>
            <a:endParaRPr lang="uk-UA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284"/>
              </a:spcBef>
            </a:pP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Наступність </a:t>
            </a:r>
            <a:r>
              <a:rPr lang="uk-UA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дошкільної </a:t>
            </a: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початкової ланок освіти </a:t>
            </a: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необхідна </a:t>
            </a:r>
            <a:r>
              <a:rPr lang="uk-UA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умова</a:t>
            </a:r>
            <a:endParaRPr lang="ru-RU" sz="2000" i="1" dirty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49369617"/>
              </p:ext>
            </p:extLst>
          </p:nvPr>
        </p:nvGraphicFramePr>
        <p:xfrm>
          <a:off x="3347864" y="4005064"/>
          <a:ext cx="792088" cy="618819"/>
        </p:xfrm>
        <a:graphic>
          <a:graphicData uri="http://schemas.openxmlformats.org/presentationml/2006/ole">
            <p:oleObj spid="_x0000_s2258" name="Презентация" showAsIcon="1" r:id="rId5" imgW="914400" imgH="714240" progId="PowerPoint.Show.8">
              <p:link updateAutomatic="1"/>
            </p:oleObj>
          </a:graphicData>
        </a:graphic>
      </p:graphicFrame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1913601"/>
              </p:ext>
            </p:extLst>
          </p:nvPr>
        </p:nvGraphicFramePr>
        <p:xfrm>
          <a:off x="6732240" y="5085184"/>
          <a:ext cx="637889" cy="498351"/>
        </p:xfrm>
        <a:graphic>
          <a:graphicData uri="http://schemas.openxmlformats.org/presentationml/2006/ole">
            <p:oleObj spid="_x0000_s2259" name="Презентация" showAsIcon="1" r:id="rId6" imgW="914400" imgH="714240" progId="PowerPoint.Show.12">
              <p:link updateAutomatic="1"/>
            </p:oleObj>
          </a:graphicData>
        </a:graphic>
      </p:graphicFrame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74350961"/>
              </p:ext>
            </p:extLst>
          </p:nvPr>
        </p:nvGraphicFramePr>
        <p:xfrm>
          <a:off x="8028384" y="5949280"/>
          <a:ext cx="770384" cy="601863"/>
        </p:xfrm>
        <a:graphic>
          <a:graphicData uri="http://schemas.openxmlformats.org/presentationml/2006/ole">
            <p:oleObj spid="_x0000_s2260" name="Презентация" showAsIcon="1" r:id="rId7" imgW="914400" imgH="714240" progId="PowerPoint.Show.12">
              <p:link updateAutomatic="1"/>
            </p:oleObj>
          </a:graphicData>
        </a:graphic>
      </p:graphicFrame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82968983"/>
              </p:ext>
            </p:extLst>
          </p:nvPr>
        </p:nvGraphicFramePr>
        <p:xfrm>
          <a:off x="2051720" y="2830585"/>
          <a:ext cx="770384" cy="601863"/>
        </p:xfrm>
        <a:graphic>
          <a:graphicData uri="http://schemas.openxmlformats.org/presentationml/2006/ole">
            <p:oleObj spid="_x0000_s2261" name="Презентация" showAsIcon="1" r:id="rId8" imgW="914400" imgH="714240" progId="PowerPoint.Show.12">
              <p:link updateAutomatic="1"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42109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608" y="476672"/>
            <a:ext cx="8784976" cy="1123528"/>
          </a:xfrm>
        </p:spPr>
        <p:txBody>
          <a:bodyPr/>
          <a:lstStyle/>
          <a:p>
            <a:r>
              <a:rPr lang="uk-UA" sz="4000" b="1" dirty="0" smtClean="0"/>
              <a:t>Програма «Шкільний автобус»</a:t>
            </a:r>
            <a:endParaRPr lang="ru-RU" sz="4000" b="1" dirty="0"/>
          </a:p>
        </p:txBody>
      </p:sp>
      <p:pic>
        <p:nvPicPr>
          <p:cNvPr id="3074" name="Picture 2" descr="C:\Users\админ\Desktop\семінар директорів\Фото школи 2013\ФОТО\фото\P10305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0" y="3861048"/>
            <a:ext cx="2995830" cy="22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b="1" dirty="0" smtClean="0">
              <a:solidFill>
                <a:schemeClr val="tx1"/>
              </a:solidFill>
            </a:endParaRPr>
          </a:p>
          <a:p>
            <a:r>
              <a:rPr lang="uk-UA" b="1" dirty="0" smtClean="0">
                <a:solidFill>
                  <a:schemeClr val="tx1"/>
                </a:solidFill>
              </a:rPr>
              <a:t>11листопада колектив </a:t>
            </a:r>
            <a:r>
              <a:rPr lang="uk-UA" b="1" dirty="0" err="1" smtClean="0">
                <a:solidFill>
                  <a:schemeClr val="tx1"/>
                </a:solidFill>
              </a:rPr>
              <a:t>Великоклецьківського</a:t>
            </a:r>
            <a:r>
              <a:rPr lang="uk-UA" b="1" dirty="0" smtClean="0">
                <a:solidFill>
                  <a:schemeClr val="tx1"/>
                </a:solidFill>
              </a:rPr>
              <a:t> НВК отримав  шкільний автобус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E:\ФЛЕШКА\ШКОЛА\SAM_1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772817"/>
            <a:ext cx="2584155" cy="19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ФЛЕШКА\ШКОЛА\SAM_1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2781"/>
            <a:ext cx="2584288" cy="19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81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7008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3600" b="1" dirty="0" smtClean="0"/>
              <a:t>Відкриття дошкільного навчального закладу – одне з найкращих  заходів оптимізації освіти </a:t>
            </a:r>
            <a:endParaRPr lang="ru-RU" sz="3600" b="1" dirty="0"/>
          </a:p>
        </p:txBody>
      </p:sp>
      <p:pic>
        <p:nvPicPr>
          <p:cNvPr id="3074" name="Picture 2" descr="C:\Users\админ\Desktop\Фото садок\DSCN23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31146" y="1628800"/>
            <a:ext cx="2590965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556792"/>
            <a:ext cx="4299904" cy="4569688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1 вересня 2013 року</a:t>
            </a:r>
          </a:p>
          <a:p>
            <a:pPr marL="0" indent="0">
              <a:buNone/>
            </a:pPr>
            <a:r>
              <a:rPr lang="uk-UA" sz="1600" b="1" dirty="0">
                <a:solidFill>
                  <a:schemeClr val="tx1"/>
                </a:solidFill>
              </a:rPr>
              <a:t>н</a:t>
            </a:r>
            <a:r>
              <a:rPr lang="uk-UA" sz="1600" b="1" dirty="0" smtClean="0">
                <a:solidFill>
                  <a:schemeClr val="tx1"/>
                </a:solidFill>
              </a:rPr>
              <a:t>а базі НВК відкрито</a:t>
            </a:r>
          </a:p>
          <a:p>
            <a:pPr marL="0" indent="0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 дошкільний навчальний</a:t>
            </a:r>
          </a:p>
          <a:p>
            <a:pPr marL="0" indent="0">
              <a:buNone/>
            </a:pPr>
            <a:r>
              <a:rPr lang="uk-UA" sz="1600" b="1" dirty="0" smtClean="0">
                <a:solidFill>
                  <a:schemeClr val="tx1"/>
                </a:solidFill>
              </a:rPr>
              <a:t> заклад</a:t>
            </a:r>
          </a:p>
          <a:p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6" name="Picture 4" descr="C:\Users\админ\Desktop\Фото садок\DSCN2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391" y="1565967"/>
            <a:ext cx="2291762" cy="1719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\Desktop\Фото садок\DSCN23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29062"/>
            <a:ext cx="2713254" cy="2035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3284983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/>
          </a:p>
          <a:p>
            <a:r>
              <a:rPr lang="uk-UA" b="1" dirty="0" smtClean="0"/>
              <a:t>Перший </a:t>
            </a:r>
            <a:r>
              <a:rPr lang="uk-UA" b="1" dirty="0"/>
              <a:t>Новий рік у садочку – радість не тільки дітей, а й </a:t>
            </a:r>
            <a:r>
              <a:rPr lang="uk-UA" b="1" dirty="0" smtClean="0"/>
              <a:t>для батьків</a:t>
            </a:r>
            <a:endParaRPr lang="ru-RU" dirty="0"/>
          </a:p>
        </p:txBody>
      </p:sp>
      <p:pic>
        <p:nvPicPr>
          <p:cNvPr id="10" name="Picture 3" descr="C:\Users\админ\Desktop\Моя\фото садік\Новая папка\DCIM\174NIKON\DSCN28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420" y="4823084"/>
            <a:ext cx="1780214" cy="1335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C:\Users\админ\Desktop\Моя\фото садік\Новая папка\DCIM\174NIKON\DSCN28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0752" y="4823084"/>
            <a:ext cx="1847278" cy="1383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админ\Desktop\Моя\фото садік\Новая папка\DCIM\174NIKON\DSCN28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1408" y="4279896"/>
            <a:ext cx="2243453" cy="1682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23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124744"/>
          </a:xfrm>
        </p:spPr>
        <p:txBody>
          <a:bodyPr/>
          <a:lstStyle/>
          <a:p>
            <a:r>
              <a:rPr lang="uk-UA" sz="4000" b="1" dirty="0" smtClean="0"/>
              <a:t>Моє педагогічне кредо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6062299"/>
          </a:xfrm>
        </p:spPr>
        <p:txBody>
          <a:bodyPr/>
          <a:lstStyle/>
          <a:p>
            <a:pPr marL="0" indent="0" algn="just">
              <a:buNone/>
            </a:pPr>
            <a:endParaRPr lang="en-US" b="1" dirty="0"/>
          </a:p>
          <a:p>
            <a:pPr algn="just"/>
            <a:r>
              <a:rPr lang="uk-UA" sz="2800" b="1" dirty="0" smtClean="0">
                <a:solidFill>
                  <a:srgbClr val="002060"/>
                </a:solidFill>
              </a:rPr>
              <a:t>« </a:t>
            </a:r>
            <a:r>
              <a:rPr lang="uk-UA" sz="2800" b="1" dirty="0">
                <a:solidFill>
                  <a:srgbClr val="002060"/>
                </a:solidFill>
              </a:rPr>
              <a:t>… Найдосвідченіший педагог ніколи не повинен спинятися на досягнутому, бо якщо немає руху вперед, то неминуче починається </a:t>
            </a:r>
            <a:r>
              <a:rPr lang="uk-UA" sz="2800" b="1" dirty="0" smtClean="0">
                <a:solidFill>
                  <a:srgbClr val="002060"/>
                </a:solidFill>
              </a:rPr>
              <a:t>відставання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</a:rPr>
              <a:t>».</a:t>
            </a:r>
            <a:endParaRPr lang="ru-RU" sz="28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uk-UA" sz="2800" b="1" dirty="0">
                <a:solidFill>
                  <a:srgbClr val="002060"/>
                </a:solidFill>
              </a:rPr>
              <a:t>В.О.Сухомлинський</a:t>
            </a:r>
            <a:endParaRPr lang="ru-RU" sz="2800" dirty="0">
              <a:solidFill>
                <a:srgbClr val="002060"/>
              </a:solidFill>
            </a:endParaRP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098" name="Рисунок 11" descr="C145-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41967"/>
            <a:ext cx="2836329" cy="192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240" y="3191687"/>
            <a:ext cx="57606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3200" b="1" u="sng" dirty="0" smtClean="0">
              <a:solidFill>
                <a:srgbClr val="C00000"/>
              </a:solidFill>
            </a:endParaRPr>
          </a:p>
          <a:p>
            <a:r>
              <a:rPr lang="uk-UA" sz="4000" b="1" u="sng" dirty="0" smtClean="0">
                <a:solidFill>
                  <a:srgbClr val="C00000"/>
                </a:solidFill>
              </a:rPr>
              <a:t>Життєве кредо</a:t>
            </a:r>
            <a:endParaRPr lang="uk-UA" sz="4000" b="1" u="sng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uk-UA" sz="3200" b="1" dirty="0"/>
              <a:t>“Хочу, </a:t>
            </a:r>
            <a:r>
              <a:rPr lang="uk-UA" sz="3200" b="1" dirty="0" smtClean="0"/>
              <a:t>можу, </a:t>
            </a:r>
            <a:r>
              <a:rPr lang="uk-UA" sz="3200" b="1" dirty="0"/>
              <a:t>робитиму</a:t>
            </a:r>
            <a:r>
              <a:rPr lang="uk-UA" sz="3200" b="1" dirty="0" smtClean="0"/>
              <a:t>”</a:t>
            </a:r>
            <a:endParaRPr lang="uk-UA" sz="3200" b="1" dirty="0"/>
          </a:p>
          <a:p>
            <a:pPr>
              <a:buFont typeface="Wingdings" pitchFamily="2" charset="2"/>
              <a:buNone/>
            </a:pP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xmlns="" val="29079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1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323528" y="332655"/>
            <a:ext cx="8568952" cy="648073"/>
          </a:xfrm>
        </p:spPr>
        <p:txBody>
          <a:bodyPr lIns="92075" tIns="46038" rIns="92075" bIns="46038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uk-UA" sz="4000" b="1" dirty="0" smtClean="0">
                <a:solidFill>
                  <a:srgbClr val="7030A0"/>
                </a:solidFill>
              </a:rPr>
              <a:t>Результати діяльності за 9 років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467544" y="980728"/>
            <a:ext cx="8136904" cy="5112568"/>
          </a:xfrm>
          <a:ln/>
        </p:spPr>
        <p:txBody>
          <a:bodyPr lIns="92075" tIns="46038" rIns="92075" bIns="46038"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Проведено ремонт опалювальної системи (підключення спортзалу, бібліотеки, майстерні до тепломережі школи, часткова заміна батарей по класних кімнатах, утеплення труб у підвальному приміщенні, заміна насосів в котельні)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Очищено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скважину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проведено воду в шкільну їдальню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зв'язку з тим, що частина приміщення школи відійшла під дитячий садочок, своїми силами добудовано класну кімнату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Проведено капітальний ремонт для відкриття ДНЗ (відведено воду, каналізацію,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облаштовано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внутрішні вбиральні, ремонт двох класних кімнат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Відкриття дитячого садочка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зв'язку з оптимізацією навчально–виховного процесу школа отримала шкільний автобус для підвезення школярів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теперішній час завершується будівництво ігрового майданчика для дошкільнят ДНЗ</a:t>
            </a:r>
          </a:p>
          <a:p>
            <a:pPr algn="just">
              <a:buFont typeface="Wingdings" pitchFamily="2" charset="2"/>
              <a:buChar char="Ø"/>
            </a:pPr>
            <a:endPara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2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2735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 smtClean="0"/>
              <a:t> </a:t>
            </a:r>
            <a:r>
              <a:rPr lang="uk-UA" sz="4000" b="1" dirty="0" smtClean="0"/>
              <a:t>Найкраще хобі - подорожувати </a:t>
            </a:r>
            <a:endParaRPr lang="ru-RU" sz="4000" b="1" dirty="0"/>
          </a:p>
        </p:txBody>
      </p:sp>
      <p:pic>
        <p:nvPicPr>
          <p:cNvPr id="1026" name="Picture 2" descr="D:\res\Фотки і картінки\Карпати\Зображення1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00192" y="1071586"/>
            <a:ext cx="2340260" cy="3120347"/>
          </a:xfrm>
          <a:prstGeom prst="round2DiagRect">
            <a:avLst>
              <a:gd name="adj1" fmla="val 16667"/>
              <a:gd name="adj2" fmla="val 795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" name="Picture 2" descr="D:\res\Фотки і картінки\Москва\SAM_008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5490" y="3942271"/>
            <a:ext cx="2291021" cy="1718977"/>
          </a:xfrm>
          <a:prstGeom prst="round2DiagRect">
            <a:avLst>
              <a:gd name="adj1" fmla="val 16667"/>
              <a:gd name="adj2" fmla="val 1618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6" descr="D:\res\Фотки і картінки\Карпати\Зображення12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6384" y="3657427"/>
            <a:ext cx="2232249" cy="2977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2" descr="E:\ФЛЕШКА\МОСКВА\SAM_01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8899"/>
            <a:ext cx="2521798" cy="1891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ФЛЕШКА\ПАВЛІВНА\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228" y="1522278"/>
            <a:ext cx="2238540" cy="1678905"/>
          </a:xfrm>
          <a:prstGeom prst="round2DiagRect">
            <a:avLst>
              <a:gd name="adj1" fmla="val 16667"/>
              <a:gd name="adj2" fmla="val 2356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J:\ЛЮБОВ\Павлівна фото\DCIM\101PHOTO\SAM_24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861"/>
          <a:stretch/>
        </p:blipFill>
        <p:spPr bwMode="auto">
          <a:xfrm>
            <a:off x="2705194" y="3326288"/>
            <a:ext cx="1695975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J:\ЛЮБОВ\Павлівна фото\DCIM\101PHOTO\SAM_25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5052595"/>
            <a:ext cx="2592289" cy="145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админ\Desktop\телефон\Зображення\Зображення186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063" y="2911296"/>
            <a:ext cx="1511134" cy="20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44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дмин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53640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/>
              <a:t>Д</a:t>
            </a:r>
            <a:r>
              <a:rPr lang="uk-UA" sz="3600" b="1" i="1" dirty="0"/>
              <a:t>ля мене життя – це моя країна, моя школа, моя домівка, мої діти, мої внуки</a:t>
            </a:r>
            <a:r>
              <a:rPr lang="uk-UA" sz="3600" b="1" i="1" dirty="0" smtClean="0"/>
              <a:t>.</a:t>
            </a:r>
          </a:p>
          <a:p>
            <a:endParaRPr lang="uk-UA" sz="3600" b="1" i="1" dirty="0"/>
          </a:p>
          <a:p>
            <a:endParaRPr lang="uk-UA" sz="3600" b="1" i="1" dirty="0"/>
          </a:p>
          <a:p>
            <a:r>
              <a:rPr lang="uk-UA" sz="3600" b="1" i="1" dirty="0"/>
              <a:t>Поряд з цим – це </a:t>
            </a:r>
            <a:r>
              <a:rPr lang="uk-UA" sz="3600" b="1" i="1" dirty="0" smtClean="0"/>
              <a:t>рух вперед</a:t>
            </a:r>
            <a:r>
              <a:rPr lang="uk-UA" sz="3600" b="1" i="1" dirty="0"/>
              <a:t>. Ніколи не зупинятись на досягнутому, а це значить – не старіти</a:t>
            </a:r>
            <a:endParaRPr lang="ru-RU" sz="3600" b="1" i="1" dirty="0"/>
          </a:p>
        </p:txBody>
      </p:sp>
      <p:pic>
        <p:nvPicPr>
          <p:cNvPr id="19459" name="Picture 3" descr="C:\Users\админ\Desktop\семінар\SAM_2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499790"/>
            <a:ext cx="379745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DCIM\101PHOTO\SAM_27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74089" y="1304179"/>
            <a:ext cx="3457366" cy="1946369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30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кал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0" y="0"/>
            <a:ext cx="90946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6"/>
          <p:cNvSpPr>
            <a:spLocks noChangeArrowheads="1" noChangeShapeType="1" noTextEdit="1"/>
          </p:cNvSpPr>
          <p:nvPr/>
        </p:nvSpPr>
        <p:spPr bwMode="auto">
          <a:xfrm>
            <a:off x="2411413" y="2852738"/>
            <a:ext cx="4895850" cy="1223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Дякую за увагу!</a:t>
            </a:r>
          </a:p>
        </p:txBody>
      </p:sp>
      <p:sp>
        <p:nvSpPr>
          <p:cNvPr id="34820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xmlns="" val="184423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C956A-B51F-430A-92FE-52741F4651AD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323524" y="212521"/>
            <a:ext cx="842493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rgbClr val="002060"/>
                </a:solidFill>
              </a:rPr>
              <a:t>Загальні відомості про вчителя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179513" y="1343093"/>
            <a:ext cx="8784976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Особисті дані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народження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23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січня 1958 року</a:t>
            </a:r>
          </a:p>
          <a:p>
            <a:pPr marL="5116513" indent="-4483100"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Освіта                 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вища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16513" indent="-4483100"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Категорія            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вища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16513" indent="-4483100"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роботи      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36 років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57738" indent="-4124325"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Який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Рівненський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державний</a:t>
            </a: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57738" indent="-4124325" algn="just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аклад закінчила                        педагогічний  інститут</a:t>
            </a:r>
          </a:p>
          <a:p>
            <a:pPr marL="4757738" indent="-4124325" algn="just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ім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Мануїльського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57738" indent="-4124325" algn="just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Спеціальність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вчитель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російської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</a:p>
          <a:p>
            <a:pPr marL="4757738" indent="-4124325" algn="just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дипломом                                     та літератури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757738" indent="-4124325" algn="just"/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16513" indent="-4483100" algn="just" defTabSz="633413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Відомості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              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2011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рік, РОІППО   </a:t>
            </a: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16513" indent="-4483100" algn="just" defTabSz="633413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підвищення                        </a:t>
            </a:r>
          </a:p>
          <a:p>
            <a:pPr marL="5116513" indent="-4483100" algn="just" defTabSz="633413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кваліфікації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8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92075" tIns="46038" rIns="92075" bIns="46038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 err="1"/>
              <a:t>Курси</a:t>
            </a:r>
            <a:r>
              <a:rPr lang="ru-RU" sz="4000" b="1" dirty="0"/>
              <a:t> </a:t>
            </a:r>
            <a:r>
              <a:rPr lang="ru-RU" sz="4000" b="1" dirty="0" err="1"/>
              <a:t>підвищення</a:t>
            </a:r>
            <a:r>
              <a:rPr lang="ru-RU" sz="4000" b="1" dirty="0"/>
              <a:t> </a:t>
            </a:r>
            <a:r>
              <a:rPr lang="ru-RU" sz="4000" b="1" dirty="0" err="1"/>
              <a:t>кваліфікації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2010 – </a:t>
            </a:r>
            <a:r>
              <a:rPr lang="ru-RU" sz="2000" b="1" dirty="0" err="1">
                <a:solidFill>
                  <a:srgbClr val="002060"/>
                </a:solidFill>
              </a:rPr>
              <a:t>підвищення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кваліфікації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із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спеціальності</a:t>
            </a:r>
            <a:r>
              <a:rPr lang="ru-RU" sz="2000" b="1" dirty="0">
                <a:solidFill>
                  <a:srgbClr val="002060"/>
                </a:solidFill>
              </a:rPr>
              <a:t> « </a:t>
            </a:r>
            <a:r>
              <a:rPr lang="ru-RU" sz="2000" b="1" dirty="0" err="1">
                <a:solidFill>
                  <a:srgbClr val="002060"/>
                </a:solidFill>
              </a:rPr>
              <a:t>Директори</a:t>
            </a:r>
            <a:r>
              <a:rPr lang="ru-RU" sz="2000" b="1" dirty="0">
                <a:solidFill>
                  <a:srgbClr val="002060"/>
                </a:solidFill>
              </a:rPr>
              <a:t> ЗНЗ, </a:t>
            </a:r>
            <a:r>
              <a:rPr lang="ru-RU" sz="2000" b="1" dirty="0" err="1">
                <a:solidFill>
                  <a:srgbClr val="002060"/>
                </a:solidFill>
              </a:rPr>
              <a:t>ліцеїв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гімназій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кологіумів</a:t>
            </a:r>
            <a:r>
              <a:rPr lang="ru-RU" sz="2000" b="1" dirty="0" smtClean="0">
                <a:solidFill>
                  <a:srgbClr val="002060"/>
                </a:solidFill>
              </a:rPr>
              <a:t>"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2011 –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Вчителі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гуманітарних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предметів</a:t>
            </a:r>
            <a:r>
              <a:rPr lang="ru-RU" sz="2000" b="1" dirty="0">
                <a:solidFill>
                  <a:srgbClr val="002060"/>
                </a:solidFill>
              </a:rPr>
              <a:t> (</a:t>
            </a:r>
            <a:r>
              <a:rPr lang="ru-RU" sz="2000" b="1" dirty="0" err="1">
                <a:solidFill>
                  <a:srgbClr val="002060"/>
                </a:solidFill>
              </a:rPr>
              <a:t>світова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література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російська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мова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українська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мова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література</a:t>
            </a:r>
            <a:r>
              <a:rPr lang="ru-RU" sz="2000" b="1" dirty="0">
                <a:solidFill>
                  <a:srgbClr val="002060"/>
                </a:solidFill>
              </a:rPr>
              <a:t>)»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админ\Desktop\Новая папка (2)\Зображення\Зображення2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68133" y="2963948"/>
            <a:ext cx="2790308" cy="372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4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uk-UA" sz="4000" b="1" dirty="0" smtClean="0"/>
              <a:t>Участь в обласній школі управлінської майстерності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управлінська майстерність – комплекс якостей керівника навчального закладу</a:t>
            </a:r>
          </a:p>
          <a:p>
            <a:pPr marL="0" indent="0" algn="just">
              <a:buNone/>
            </a:pP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«Забезпечення рівного доступу до якісної освіти»</a:t>
            </a:r>
          </a:p>
          <a:p>
            <a:pPr marL="0" indent="0" algn="just">
              <a:buNone/>
            </a:pP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«Управління процесом розвитку професійної майстерності педагогів в умовах профільної школи»</a:t>
            </a:r>
          </a:p>
          <a:p>
            <a:pPr marL="0" indent="0" algn="just">
              <a:buNone/>
            </a:pPr>
            <a:endParaRPr lang="uk-UA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Управлінське рішення у педагогічному менеджменті: розробка та прийняття»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4041648" cy="4526280"/>
          </a:xfrm>
        </p:spPr>
        <p:txBody>
          <a:bodyPr>
            <a:normAutofit lnSpcReduction="10000"/>
          </a:bodyPr>
          <a:lstStyle/>
          <a:p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Серпень </a:t>
            </a:r>
            <a:r>
              <a:rPr 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2008 рік – </a:t>
            </a:r>
            <a:r>
              <a:rPr lang="uk-UA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Соснівський</a:t>
            </a:r>
            <a:r>
              <a:rPr lang="uk-UA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НВК,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Березнівський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Листопад, 2008 рік – 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Демидівський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НВК</a:t>
            </a:r>
          </a:p>
          <a:p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Лютий, 2009 рік – </a:t>
            </a:r>
            <a:r>
              <a:rPr lang="uk-UA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Оржівський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НВК, Рівненський район</a:t>
            </a:r>
          </a:p>
          <a:p>
            <a:pPr marL="0" indent="0">
              <a:buNone/>
            </a:pP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Листопад, </a:t>
            </a: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рік – </a:t>
            </a:r>
          </a:p>
          <a:p>
            <a:r>
              <a:rPr lang="uk-UA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Дубенська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гімназія</a:t>
            </a: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P10102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09120"/>
            <a:ext cx="1728192" cy="1296144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27702228"/>
              </p:ext>
            </p:extLst>
          </p:nvPr>
        </p:nvGraphicFramePr>
        <p:xfrm>
          <a:off x="1475656" y="5762931"/>
          <a:ext cx="914400" cy="714375"/>
        </p:xfrm>
        <a:graphic>
          <a:graphicData uri="http://schemas.openxmlformats.org/presentationml/2006/ole">
            <p:oleObj spid="_x0000_s9323" name="Презентация" showAsIcon="1" r:id="rId5" imgW="914400" imgH="714240" progId="PowerPoint.Show.8">
              <p:link updateAutomatic="1"/>
            </p:oleObj>
          </a:graphicData>
        </a:graphic>
      </p:graphicFrame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28108487"/>
              </p:ext>
            </p:extLst>
          </p:nvPr>
        </p:nvGraphicFramePr>
        <p:xfrm>
          <a:off x="3711860" y="3761292"/>
          <a:ext cx="914400" cy="714375"/>
        </p:xfrm>
        <a:graphic>
          <a:graphicData uri="http://schemas.openxmlformats.org/presentationml/2006/ole">
            <p:oleObj spid="_x0000_s9324" name="Презентация" showAsIcon="1" r:id="rId6" imgW="914400" imgH="714240" progId="PowerPoint.Show.8">
              <p:link updateAutomatic="1"/>
            </p:oleObj>
          </a:graphicData>
        </a:graphic>
      </p:graphicFrame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82476773"/>
              </p:ext>
            </p:extLst>
          </p:nvPr>
        </p:nvGraphicFramePr>
        <p:xfrm>
          <a:off x="3369568" y="2564904"/>
          <a:ext cx="914400" cy="714375"/>
        </p:xfrm>
        <a:graphic>
          <a:graphicData uri="http://schemas.openxmlformats.org/presentationml/2006/ole">
            <p:oleObj spid="_x0000_s9325" name="Презентация" showAsIcon="1" r:id="rId7" imgW="914400" imgH="714240" progId="PowerPoint.Show.8">
              <p:link updateAutomatic="1"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072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tabLst>
                <a:tab pos="273050" algn="l"/>
              </a:tabLst>
            </a:pPr>
            <a:r>
              <a:rPr lang="uk-UA" sz="4000" b="1" dirty="0"/>
              <a:t>Участь в обласній школі управлінської майстерності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2000" y="1628800"/>
            <a:ext cx="4114800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Аналітична діяльність керівника  навчального закладу щодо управління якістю освіти»</a:t>
            </a:r>
          </a:p>
          <a:p>
            <a:pPr marL="0" indent="0">
              <a:buNone/>
            </a:pPr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Управління формуванням  та розвитком професійної компетентності педагога в сучасній школі»</a:t>
            </a:r>
          </a:p>
          <a:p>
            <a:pPr marL="0" indent="0">
              <a:buNone/>
            </a:pP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Нові підходи до формування професійної компетентності керівника ЗНЗ в системі управління  якістю освіти: досвід і перспективи»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Лютий, 2010 рік</a:t>
            </a: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Сарненська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гімназія </a:t>
            </a:r>
          </a:p>
          <a:p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Квітень, 2011 рік   -  </a:t>
            </a:r>
            <a:r>
              <a:rPr lang="uk-UA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Зарічнянський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НВК</a:t>
            </a:r>
          </a:p>
          <a:p>
            <a:pPr marL="0" indent="0">
              <a:buNone/>
            </a:pPr>
            <a:endParaRPr lang="uk-UA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Листопад, 2011 рік – </a:t>
            </a:r>
            <a:r>
              <a:rPr lang="uk-UA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Володимирецький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районний колег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</a:t>
            </a:r>
          </a:p>
          <a:p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nokia\Зображення\Зображення0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4989" y="4869160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7270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49038"/>
            <a:ext cx="163218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07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2060"/>
                </a:solidFill>
              </a:rPr>
              <a:t>Мої напрацювання і власні доробки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4" t="-1192" r="6001" b="1519"/>
          <a:stretch/>
        </p:blipFill>
        <p:spPr>
          <a:xfrm rot="5400000">
            <a:off x="-48367" y="2431555"/>
            <a:ext cx="2913843" cy="1738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4" b="-2172"/>
          <a:stretch/>
        </p:blipFill>
        <p:spPr>
          <a:xfrm rot="5400000">
            <a:off x="1170579" y="4335179"/>
            <a:ext cx="2784503" cy="17021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1" t="-5851" r="430" b="-726"/>
          <a:stretch/>
        </p:blipFill>
        <p:spPr>
          <a:xfrm rot="5400000">
            <a:off x="4957875" y="2003476"/>
            <a:ext cx="2231945" cy="1561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75" t="7172" r="7053" b="6042"/>
          <a:stretch/>
        </p:blipFill>
        <p:spPr>
          <a:xfrm rot="5400000">
            <a:off x="4796530" y="4500701"/>
            <a:ext cx="2463616" cy="1867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1" t="-1" r="8265" b="5850"/>
          <a:stretch/>
        </p:blipFill>
        <p:spPr>
          <a:xfrm rot="5400000">
            <a:off x="6511742" y="2004930"/>
            <a:ext cx="2565432" cy="1558956"/>
          </a:xfrm>
          <a:prstGeom prst="rect">
            <a:avLst/>
          </a:prstGeom>
        </p:spPr>
      </p:pic>
      <p:pic>
        <p:nvPicPr>
          <p:cNvPr id="14" name="Рисунок 1" descr="Описание: E:\МАЛЮНКИ (спільні)\рамки і малюнки\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881" y="2347370"/>
            <a:ext cx="1724778" cy="25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2636911"/>
            <a:ext cx="10985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У світі</a:t>
            </a:r>
            <a:endParaRPr lang="ru-RU" dirty="0"/>
          </a:p>
          <a:p>
            <a:r>
              <a:rPr lang="uk-UA" b="1" i="1" dirty="0"/>
              <a:t>лексикології</a:t>
            </a:r>
            <a:endParaRPr lang="ru-RU" dirty="0"/>
          </a:p>
          <a:p>
            <a:r>
              <a:rPr lang="ru-RU" b="1" i="1" dirty="0"/>
              <a:t> </a:t>
            </a:r>
            <a:endParaRPr lang="ru-RU" b="1" dirty="0"/>
          </a:p>
          <a:p>
            <a:r>
              <a:rPr lang="uk-UA" sz="1400" b="1" i="1" dirty="0"/>
              <a:t>(</a:t>
            </a:r>
            <a:r>
              <a:rPr lang="uk-UA" sz="1200" b="1" i="1" dirty="0"/>
              <a:t>система</a:t>
            </a:r>
            <a:r>
              <a:rPr lang="ru-RU" sz="1200" b="1" i="1" dirty="0"/>
              <a:t>  </a:t>
            </a:r>
            <a:r>
              <a:rPr lang="uk-UA" sz="1200" b="1" i="1" dirty="0"/>
              <a:t>уроків)</a:t>
            </a:r>
            <a:endParaRPr lang="ru-RU" sz="1200" b="1" dirty="0"/>
          </a:p>
          <a:p>
            <a:r>
              <a:rPr lang="uk-UA" sz="1200" b="1" i="1" dirty="0"/>
              <a:t> 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4119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497888" cy="936625"/>
          </a:xfrm>
        </p:spPr>
        <p:txBody>
          <a:bodyPr lIns="92075" tIns="46038" rIns="92075" bIns="46038" anchorCtr="0"/>
          <a:lstStyle/>
          <a:p>
            <a:r>
              <a:rPr lang="ru-RU" b="1" dirty="0">
                <a:solidFill>
                  <a:srgbClr val="002060"/>
                </a:solidFill>
              </a:rPr>
              <a:t>Нагороди, </a:t>
            </a:r>
            <a:r>
              <a:rPr lang="ru-RU" b="1" dirty="0" err="1">
                <a:solidFill>
                  <a:srgbClr val="002060"/>
                </a:solidFill>
              </a:rPr>
              <a:t>грамоти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980728"/>
            <a:ext cx="8424738" cy="2448273"/>
          </a:xfrm>
        </p:spPr>
        <p:txBody>
          <a:bodyPr>
            <a:noAutofit/>
          </a:bodyPr>
          <a:lstStyle/>
          <a:p>
            <a:pPr algn="just"/>
            <a:r>
              <a:rPr lang="uk-UA" sz="1600" b="1" dirty="0" smtClean="0">
                <a:solidFill>
                  <a:schemeClr val="tx1"/>
                </a:solidFill>
              </a:rPr>
              <a:t>Грамота відділу освіти </a:t>
            </a:r>
            <a:r>
              <a:rPr lang="uk-UA" sz="1600" b="1" dirty="0" err="1" smtClean="0">
                <a:solidFill>
                  <a:schemeClr val="tx1"/>
                </a:solidFill>
              </a:rPr>
              <a:t>Корецької</a:t>
            </a:r>
            <a:r>
              <a:rPr lang="uk-UA" sz="1600" b="1" dirty="0" smtClean="0">
                <a:solidFill>
                  <a:schemeClr val="tx1"/>
                </a:solidFill>
              </a:rPr>
              <a:t> райдержадміністрації за багаторічну сумлінну працю, особистий внесок у розвиток освітньої галузі </a:t>
            </a:r>
            <a:r>
              <a:rPr lang="uk-UA" sz="1600" b="1" dirty="0" err="1" smtClean="0">
                <a:solidFill>
                  <a:schemeClr val="tx1"/>
                </a:solidFill>
              </a:rPr>
              <a:t>Кореччини</a:t>
            </a:r>
            <a:r>
              <a:rPr lang="uk-UA" sz="1600" b="1" dirty="0" smtClean="0">
                <a:solidFill>
                  <a:schemeClr val="tx1"/>
                </a:solidFill>
              </a:rPr>
              <a:t> та з нагоди  Дня Вчителя, 2008р.</a:t>
            </a:r>
          </a:p>
          <a:p>
            <a:pPr algn="just"/>
            <a:r>
              <a:rPr lang="uk-UA" sz="1600" b="1" dirty="0" smtClean="0">
                <a:solidFill>
                  <a:schemeClr val="tx1"/>
                </a:solidFill>
              </a:rPr>
              <a:t>Подяка Рівненського  обласного інституту післядипломної педагогічної освіти  за активну участь в організації та проведенні засідання обласної творчої групи вчителів трудового навчання, 2011р.</a:t>
            </a:r>
          </a:p>
          <a:p>
            <a:pPr algn="just"/>
            <a:r>
              <a:rPr lang="uk-UA" sz="1600" b="1" dirty="0" smtClean="0">
                <a:solidFill>
                  <a:schemeClr val="tx1"/>
                </a:solidFill>
              </a:rPr>
              <a:t>Почесна грамота відділу освіти </a:t>
            </a:r>
            <a:r>
              <a:rPr lang="uk-UA" sz="1600" b="1" dirty="0" err="1" smtClean="0">
                <a:solidFill>
                  <a:schemeClr val="tx1"/>
                </a:solidFill>
              </a:rPr>
              <a:t>Корецької</a:t>
            </a:r>
            <a:r>
              <a:rPr lang="uk-UA" sz="1600" b="1" dirty="0" smtClean="0">
                <a:solidFill>
                  <a:schemeClr val="tx1"/>
                </a:solidFill>
              </a:rPr>
              <a:t>  райдержадміністрації за багаторічну добросовісну працю, впровадження сучасних методів навчання і виховання учнівської молоді та з нагоди професійного свята Дня вчителя, 2012 р.</a:t>
            </a:r>
          </a:p>
          <a:p>
            <a:pPr algn="just"/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админ\Desktop\семінар\SAM_26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20" r="25639"/>
          <a:stretch/>
        </p:blipFill>
        <p:spPr bwMode="auto">
          <a:xfrm rot="5208948">
            <a:off x="2996840" y="3980739"/>
            <a:ext cx="2403468" cy="18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\Desktop\Фото садок\IMG_8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580112" y="4276643"/>
            <a:ext cx="2773244" cy="2079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0" t="953"/>
          <a:stretch/>
        </p:blipFill>
        <p:spPr>
          <a:xfrm rot="21312001">
            <a:off x="994620" y="3838285"/>
            <a:ext cx="1710253" cy="23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75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2967</TotalTime>
  <Words>1079</Words>
  <Application>Microsoft Office PowerPoint</Application>
  <PresentationFormat>Экран (4:3)</PresentationFormat>
  <Paragraphs>184</Paragraphs>
  <Slides>33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Связи</vt:lpstr>
      </vt:variant>
      <vt:variant>
        <vt:i4>10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Исполнительная</vt:lpstr>
      <vt:lpstr>E:\ШКОЛА управлінської діяльності\ДИСК №1 ДУБНО\Презинтація візитка.pps</vt:lpstr>
      <vt:lpstr>E:\ШКОЛА управлінської діяльності\ДИСК №2 САРНИ\Презентація школи №2.ppt</vt:lpstr>
      <vt:lpstr>E:\ШКОЛА управлінської діяльності\ДИСК №4 ДЕМИДІВКА\матеріали обласного семінару\Освіта.ppt</vt:lpstr>
      <vt:lpstr>E:\ФЛЕШКА\ТАБІР- 2013\ТАБІР ШКОЛИ\Положення.doc</vt:lpstr>
      <vt:lpstr>C:\Users\админ\Desktop\Новая папка\лісова справа Романівна закінчена..pptx</vt:lpstr>
      <vt:lpstr>C:\Users\админ\Desktop\Новая папка (2)\Презентація лісова нова.ppt</vt:lpstr>
      <vt:lpstr>C:\Users\админ\Desktop\Велика Клецька Семінар\Літвинчук Л.П..ppt</vt:lpstr>
      <vt:lpstr>C:\Users\админ\Desktop\Велика Клецька Семінар\Сиротюк М.А..pptx</vt:lpstr>
      <vt:lpstr>C:\Users\админ\Desktop\Велика Клецька Семінар\Горецька Н.В..pptx</vt:lpstr>
      <vt:lpstr>C:\Users\админ\Desktop\Велика Клецька Семінар\Презентация компет..pptx</vt:lpstr>
      <vt:lpstr>ПОРТФОЛІО  директора</vt:lpstr>
      <vt:lpstr>Слайд 2</vt:lpstr>
      <vt:lpstr>Моє педагогічне кредо</vt:lpstr>
      <vt:lpstr>Слайд 4</vt:lpstr>
      <vt:lpstr>Курси підвищення кваліфікації</vt:lpstr>
      <vt:lpstr>Участь в обласній школі управлінської майстерності </vt:lpstr>
      <vt:lpstr>Участь в обласній школі управлінської майстерності </vt:lpstr>
      <vt:lpstr>Мої напрацювання і власні доробки</vt:lpstr>
      <vt:lpstr>Нагороди, грамоти</vt:lpstr>
      <vt:lpstr>Слайд 10</vt:lpstr>
      <vt:lpstr>Слайд 11</vt:lpstr>
      <vt:lpstr>Методична робота</vt:lpstr>
      <vt:lpstr>Напрямки роботи  ШМО вчителів НВК</vt:lpstr>
      <vt:lpstr>КОМП'ЮТЕРИЗАЦІЯ ТА ІНФОРМАТИЗАЦІЯ НАВЧАЛЬНОГО ТА УПРАВЛІНСЬКОГО ПРОЦЕСІВ</vt:lpstr>
      <vt:lpstr>Слайд 15</vt:lpstr>
      <vt:lpstr>Щорічно учні нашого НВК беруть участь у різноманітних конкурсах турнірах</vt:lpstr>
      <vt:lpstr>Виховання </vt:lpstr>
      <vt:lpstr>Щорічні переможці змагань в районних спартакіадах </vt:lpstr>
      <vt:lpstr>Робота пришкільного  табору «Берізка» </vt:lpstr>
      <vt:lpstr>В школі запроваджено профільне навчання – лісова справа</vt:lpstr>
      <vt:lpstr>Посадка лісу 2013 рік Щорічно школярі насаджують понад       саджанців</vt:lpstr>
      <vt:lpstr>Обласний зліт юних лісівників</vt:lpstr>
      <vt:lpstr>Обласний семінар з профільного навчання</vt:lpstr>
      <vt:lpstr>Районний семінар з історії ( вчитель Гордійчук В.В.)</vt:lpstr>
      <vt:lpstr>Районний семінар-практикуму учителів української мови та літератури з ( вчитель Сиротюк Ю.М.)</vt:lpstr>
      <vt:lpstr>Районний семінар - практикум директорів</vt:lpstr>
      <vt:lpstr>Забезпечення умов щодо реалізації державного стандарту дошкільної, початкової та повної загальної освіти Презентації педагогічного досвіду</vt:lpstr>
      <vt:lpstr>Програма «Шкільний автобус»</vt:lpstr>
      <vt:lpstr>Відкриття дошкільного навчального закладу – одне з найкращих  заходів оптимізації освіти </vt:lpstr>
      <vt:lpstr>Результати діяльності за 9 років</vt:lpstr>
      <vt:lpstr> Найкраще хобі - подорожувати 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ЛІТВИНЧУК</dc:creator>
  <cp:lastModifiedBy>админ</cp:lastModifiedBy>
  <cp:revision>172</cp:revision>
  <dcterms:created xsi:type="dcterms:W3CDTF">2014-03-31T10:14:00Z</dcterms:created>
  <dcterms:modified xsi:type="dcterms:W3CDTF">2018-02-05T19:29:09Z</dcterms:modified>
</cp:coreProperties>
</file>