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8"/>
  </p:handoutMasterIdLst>
  <p:sldIdLst>
    <p:sldId id="282" r:id="rId2"/>
    <p:sldId id="257" r:id="rId3"/>
    <p:sldId id="276" r:id="rId4"/>
    <p:sldId id="259" r:id="rId5"/>
    <p:sldId id="290" r:id="rId6"/>
    <p:sldId id="263" r:id="rId7"/>
    <p:sldId id="289" r:id="rId8"/>
    <p:sldId id="292" r:id="rId9"/>
    <p:sldId id="299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8" r:id="rId20"/>
    <p:sldId id="310" r:id="rId21"/>
    <p:sldId id="306" r:id="rId22"/>
    <p:sldId id="309" r:id="rId23"/>
    <p:sldId id="307" r:id="rId24"/>
    <p:sldId id="264" r:id="rId25"/>
    <p:sldId id="283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5C2"/>
    <a:srgbClr val="996600"/>
    <a:srgbClr val="B33B23"/>
    <a:srgbClr val="B12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88710" autoAdjust="0"/>
  </p:normalViewPr>
  <p:slideViewPr>
    <p:cSldViewPr>
      <p:cViewPr varScale="1">
        <p:scale>
          <a:sx n="86" d="100"/>
          <a:sy n="8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D0974-63C3-4A7C-AC0B-81211AB08ED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3D2A-3406-47F5-9270-D7BDFF270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6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6.emf"/><Relationship Id="rId4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foto6_123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785794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atin typeface="Century" pitchFamily="18" charset="0"/>
              </a:rPr>
              <a:t>ПОРТФОЛІО</a:t>
            </a:r>
            <a:endParaRPr lang="ru-RU" sz="4800" b="1" i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785926"/>
            <a:ext cx="6019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rebuchet MS" pitchFamily="34" charset="0"/>
                <a:ea typeface="NSimSun" pitchFamily="49" charset="-122"/>
              </a:rPr>
              <a:t>Сиротюк Марії Анатоліївни, вчителя української мови і літератури, зарубіжної літератури </a:t>
            </a:r>
            <a:r>
              <a:rPr lang="uk-UA" sz="3600" b="1" i="1" dirty="0" err="1" smtClean="0">
                <a:latin typeface="Trebuchet MS" pitchFamily="34" charset="0"/>
                <a:ea typeface="NSimSun" pitchFamily="49" charset="-122"/>
              </a:rPr>
              <a:t>Великоклецьківського</a:t>
            </a:r>
            <a:r>
              <a:rPr lang="uk-UA" sz="3600" b="1" i="1" dirty="0" smtClean="0">
                <a:latin typeface="Trebuchet MS" pitchFamily="34" charset="0"/>
                <a:ea typeface="NSimSun" pitchFamily="49" charset="-122"/>
              </a:rPr>
              <a:t> НВК</a:t>
            </a:r>
            <a:endParaRPr lang="uk-UA" sz="4800" b="1" i="1" dirty="0" smtClean="0">
              <a:latin typeface="Trebuchet MS" pitchFamily="34" charset="0"/>
              <a:ea typeface="NSimSun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400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Monotype Corsiva" pitchFamily="66" charset="0"/>
              </a:rPr>
              <a:t>2018 р.</a:t>
            </a:r>
            <a:endParaRPr lang="ru-RU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Структура методичної роботи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1435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428596" y="1500174"/>
            <a:ext cx="8297926" cy="5071925"/>
            <a:chOff x="4771" y="3853"/>
            <a:chExt cx="7200" cy="4199"/>
          </a:xfrm>
        </p:grpSpPr>
        <p:sp>
          <p:nvSpPr>
            <p:cNvPr id="5" name="AutoShape 76"/>
            <p:cNvSpPr>
              <a:spLocks noChangeArrowheads="1"/>
            </p:cNvSpPr>
            <p:nvPr/>
          </p:nvSpPr>
          <p:spPr bwMode="auto">
            <a:xfrm>
              <a:off x="5671" y="3853"/>
              <a:ext cx="5850" cy="4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dirty="0">
                  <a:latin typeface="Comic Sans MS" pitchFamily="66" charset="0"/>
                </a:rPr>
                <a:t>Визначення педагогічних проблем кожного вчителя</a:t>
              </a:r>
              <a:endParaRPr lang="ru-RU" sz="2000" dirty="0">
                <a:latin typeface="Comic Sans MS" pitchFamily="66" charset="0"/>
              </a:endParaRPr>
            </a:p>
          </p:txBody>
        </p:sp>
        <p:sp>
          <p:nvSpPr>
            <p:cNvPr id="6" name="AutoShape 77"/>
            <p:cNvSpPr>
              <a:spLocks noChangeArrowheads="1"/>
            </p:cNvSpPr>
            <p:nvPr/>
          </p:nvSpPr>
          <p:spPr bwMode="auto">
            <a:xfrm>
              <a:off x="9901" y="4483"/>
              <a:ext cx="2070" cy="9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впровадження передового педагогічного досвіду</a:t>
              </a:r>
            </a:p>
            <a:p>
              <a:pPr algn="ctr"/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7" name="AutoShape 78"/>
            <p:cNvSpPr>
              <a:spLocks noChangeArrowheads="1"/>
            </p:cNvSpPr>
            <p:nvPr/>
          </p:nvSpPr>
          <p:spPr bwMode="auto">
            <a:xfrm>
              <a:off x="4771" y="4483"/>
              <a:ext cx="1350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500">
                  <a:latin typeface="Comic Sans MS" pitchFamily="66" charset="0"/>
                </a:rPr>
                <a:t>навчання</a:t>
              </a:r>
            </a:p>
            <a:p>
              <a:pPr algn="ctr"/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8" name="AutoShape 79"/>
            <p:cNvSpPr>
              <a:spLocks noChangeArrowheads="1"/>
            </p:cNvSpPr>
            <p:nvPr/>
          </p:nvSpPr>
          <p:spPr bwMode="auto">
            <a:xfrm>
              <a:off x="6661" y="4483"/>
              <a:ext cx="1350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500">
                  <a:latin typeface="Comic Sans MS" pitchFamily="66" charset="0"/>
                </a:rPr>
                <a:t>застосування </a:t>
              </a:r>
            </a:p>
            <a:p>
              <a:pPr algn="ctr"/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9" name="AutoShape 80"/>
            <p:cNvSpPr>
              <a:spLocks noChangeArrowheads="1"/>
            </p:cNvSpPr>
            <p:nvPr/>
          </p:nvSpPr>
          <p:spPr bwMode="auto">
            <a:xfrm>
              <a:off x="8281" y="4483"/>
              <a:ext cx="1350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500">
                  <a:latin typeface="Comic Sans MS" pitchFamily="66" charset="0"/>
                </a:rPr>
                <a:t>узагальнення</a:t>
              </a:r>
            </a:p>
            <a:p>
              <a:pPr algn="ctr"/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10" name="AutoShape 81"/>
            <p:cNvSpPr>
              <a:spLocks noChangeArrowheads="1"/>
            </p:cNvSpPr>
            <p:nvPr/>
          </p:nvSpPr>
          <p:spPr bwMode="auto">
            <a:xfrm>
              <a:off x="4771" y="4933"/>
              <a:ext cx="360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>
                  <a:latin typeface="Comic Sans MS" pitchFamily="66" charset="0"/>
                </a:rPr>
                <a:t>педагогічні читання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11" name="AutoShape 82"/>
            <p:cNvSpPr>
              <a:spLocks noChangeArrowheads="1"/>
            </p:cNvSpPr>
            <p:nvPr/>
          </p:nvSpPr>
          <p:spPr bwMode="auto">
            <a:xfrm>
              <a:off x="5221" y="4933"/>
              <a:ext cx="360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>
                  <a:latin typeface="Comic Sans MS" pitchFamily="66" charset="0"/>
                </a:rPr>
                <a:t>самоосвіта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12" name="AutoShape 83"/>
            <p:cNvSpPr>
              <a:spLocks noChangeArrowheads="1"/>
            </p:cNvSpPr>
            <p:nvPr/>
          </p:nvSpPr>
          <p:spPr bwMode="auto">
            <a:xfrm>
              <a:off x="5761" y="4933"/>
              <a:ext cx="360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>
                  <a:latin typeface="Comic Sans MS" pitchFamily="66" charset="0"/>
                </a:rPr>
                <a:t>наради при директору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13" name="Line 84"/>
            <p:cNvSpPr>
              <a:spLocks noChangeShapeType="1"/>
            </p:cNvSpPr>
            <p:nvPr/>
          </p:nvSpPr>
          <p:spPr bwMode="auto">
            <a:xfrm>
              <a:off x="5401" y="4393"/>
              <a:ext cx="54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4" name="Line 85"/>
            <p:cNvSpPr>
              <a:spLocks noChangeShapeType="1"/>
            </p:cNvSpPr>
            <p:nvPr/>
          </p:nvSpPr>
          <p:spPr bwMode="auto">
            <a:xfrm>
              <a:off x="5401" y="4393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8371" y="4303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>
              <a:off x="4771" y="7003"/>
              <a:ext cx="1426" cy="2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конспектування</a:t>
              </a:r>
            </a:p>
            <a:p>
              <a:pPr algn="ctr"/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17" name="AutoShape 88"/>
            <p:cNvSpPr>
              <a:spLocks noChangeArrowheads="1"/>
            </p:cNvSpPr>
            <p:nvPr/>
          </p:nvSpPr>
          <p:spPr bwMode="auto">
            <a:xfrm>
              <a:off x="4771" y="7363"/>
              <a:ext cx="1350" cy="6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засідання  Круглого столу</a:t>
              </a:r>
            </a:p>
            <a:p>
              <a:pPr algn="ctr"/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18" name="AutoShape 89"/>
            <p:cNvSpPr>
              <a:spLocks noChangeArrowheads="1"/>
            </p:cNvSpPr>
            <p:nvPr/>
          </p:nvSpPr>
          <p:spPr bwMode="auto">
            <a:xfrm>
              <a:off x="6571" y="4933"/>
              <a:ext cx="496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>
                  <a:latin typeface="Comic Sans MS" pitchFamily="66" charset="0"/>
                </a:rPr>
                <a:t>конкурси «Методична скарбниця»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19" name="AutoShape 90"/>
            <p:cNvSpPr>
              <a:spLocks noChangeArrowheads="1"/>
            </p:cNvSpPr>
            <p:nvPr/>
          </p:nvSpPr>
          <p:spPr bwMode="auto">
            <a:xfrm>
              <a:off x="7126" y="4933"/>
              <a:ext cx="310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тренінги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20" name="AutoShape 91"/>
            <p:cNvSpPr>
              <a:spLocks noChangeArrowheads="1"/>
            </p:cNvSpPr>
            <p:nvPr/>
          </p:nvSpPr>
          <p:spPr bwMode="auto">
            <a:xfrm>
              <a:off x="7498" y="4933"/>
              <a:ext cx="649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виготовлення дидактичного матеріалу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>
              <a:off x="8281" y="4933"/>
              <a:ext cx="450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7200" rIns="7200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фестивалі методичних ідей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22" name="AutoShape 93"/>
            <p:cNvSpPr>
              <a:spLocks noChangeArrowheads="1"/>
            </p:cNvSpPr>
            <p:nvPr/>
          </p:nvSpPr>
          <p:spPr bwMode="auto">
            <a:xfrm>
              <a:off x="8821" y="4933"/>
              <a:ext cx="475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400" b="1" dirty="0" smtClean="0">
                  <a:latin typeface="Comic Sans MS" pitchFamily="66" charset="0"/>
                </a:rPr>
                <a:t>систематизація матеріалів</a:t>
              </a:r>
              <a:endParaRPr lang="ru-RU" sz="1400" b="1" dirty="0">
                <a:latin typeface="Comic Sans MS" pitchFamily="66" charset="0"/>
              </a:endParaRPr>
            </a:p>
          </p:txBody>
        </p:sp>
        <p:sp>
          <p:nvSpPr>
            <p:cNvPr id="23" name="AutoShape 94"/>
            <p:cNvSpPr>
              <a:spLocks noChangeArrowheads="1"/>
            </p:cNvSpPr>
            <p:nvPr/>
          </p:nvSpPr>
          <p:spPr bwMode="auto">
            <a:xfrm>
              <a:off x="9358" y="4933"/>
              <a:ext cx="372" cy="18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тематичні педради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24" name="AutoShape 95"/>
            <p:cNvSpPr>
              <a:spLocks noChangeArrowheads="1"/>
            </p:cNvSpPr>
            <p:nvPr/>
          </p:nvSpPr>
          <p:spPr bwMode="auto">
            <a:xfrm>
              <a:off x="10402" y="5533"/>
              <a:ext cx="360" cy="1813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відкриті уроки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25" name="AutoShape 96"/>
            <p:cNvSpPr>
              <a:spLocks noChangeArrowheads="1"/>
            </p:cNvSpPr>
            <p:nvPr/>
          </p:nvSpPr>
          <p:spPr bwMode="auto">
            <a:xfrm>
              <a:off x="11121" y="5598"/>
              <a:ext cx="360" cy="174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uk-UA" sz="1500" dirty="0" err="1">
                  <a:latin typeface="Comic Sans MS" pitchFamily="66" charset="0"/>
                </a:rPr>
                <a:t>взаємовідвідування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26" name="AutoShape 97"/>
            <p:cNvSpPr>
              <a:spLocks noChangeArrowheads="1"/>
            </p:cNvSpPr>
            <p:nvPr/>
          </p:nvSpPr>
          <p:spPr bwMode="auto">
            <a:xfrm>
              <a:off x="7651" y="7003"/>
              <a:ext cx="479" cy="9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>
                  <a:latin typeface="Comic Sans MS" pitchFamily="66" charset="0"/>
                </a:rPr>
                <a:t>аукціони презентації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27" name="AutoShape 98"/>
            <p:cNvSpPr>
              <a:spLocks noChangeArrowheads="1"/>
            </p:cNvSpPr>
            <p:nvPr/>
          </p:nvSpPr>
          <p:spPr bwMode="auto">
            <a:xfrm>
              <a:off x="7111" y="7003"/>
              <a:ext cx="479" cy="9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>
                  <a:latin typeface="Comic Sans MS" pitchFamily="66" charset="0"/>
                </a:rPr>
                <a:t>заняття гуртків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28" name="AutoShape 99"/>
            <p:cNvSpPr>
              <a:spLocks noChangeArrowheads="1"/>
            </p:cNvSpPr>
            <p:nvPr/>
          </p:nvSpPr>
          <p:spPr bwMode="auto">
            <a:xfrm>
              <a:off x="6571" y="7003"/>
              <a:ext cx="479" cy="9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>
                  <a:latin typeface="Comic Sans MS" pitchFamily="66" charset="0"/>
                </a:rPr>
                <a:t>авторські конспекти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29" name="AutoShape 100"/>
            <p:cNvSpPr>
              <a:spLocks noChangeArrowheads="1"/>
            </p:cNvSpPr>
            <p:nvPr/>
          </p:nvSpPr>
          <p:spPr bwMode="auto">
            <a:xfrm>
              <a:off x="8191" y="7003"/>
              <a:ext cx="479" cy="1049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опис методик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30" name="AutoShape 101"/>
            <p:cNvSpPr>
              <a:spLocks noChangeArrowheads="1"/>
            </p:cNvSpPr>
            <p:nvPr/>
          </p:nvSpPr>
          <p:spPr bwMode="auto">
            <a:xfrm>
              <a:off x="8731" y="7003"/>
              <a:ext cx="479" cy="1049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 dirty="0">
                  <a:latin typeface="Comic Sans MS" pitchFamily="66" charset="0"/>
                </a:rPr>
                <a:t>знак наочності</a:t>
              </a:r>
              <a:endParaRPr lang="ru-RU" sz="1500" dirty="0">
                <a:latin typeface="Comic Sans MS" pitchFamily="66" charset="0"/>
              </a:endParaRPr>
            </a:p>
          </p:txBody>
        </p:sp>
        <p:sp>
          <p:nvSpPr>
            <p:cNvPr id="31" name="AutoShape 102"/>
            <p:cNvSpPr>
              <a:spLocks noChangeArrowheads="1"/>
            </p:cNvSpPr>
            <p:nvPr/>
          </p:nvSpPr>
          <p:spPr bwMode="auto">
            <a:xfrm>
              <a:off x="9271" y="7003"/>
              <a:ext cx="479" cy="99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rIns="7200"/>
            <a:lstStyle/>
            <a:p>
              <a:pPr algn="ctr"/>
              <a:r>
                <a:rPr lang="uk-UA" sz="1500">
                  <a:latin typeface="Comic Sans MS" pitchFamily="66" charset="0"/>
                </a:rPr>
                <a:t>авторські розробки</a:t>
              </a:r>
              <a:endParaRPr lang="ru-RU" sz="1500">
                <a:latin typeface="Comic Sans MS" pitchFamily="66" charset="0"/>
              </a:endParaRPr>
            </a:p>
          </p:txBody>
        </p:sp>
        <p:sp>
          <p:nvSpPr>
            <p:cNvPr id="32" name="Line 103"/>
            <p:cNvSpPr>
              <a:spLocks noChangeShapeType="1"/>
            </p:cNvSpPr>
            <p:nvPr/>
          </p:nvSpPr>
          <p:spPr bwMode="auto">
            <a:xfrm>
              <a:off x="7381" y="439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3" name="Line 104"/>
            <p:cNvSpPr>
              <a:spLocks noChangeShapeType="1"/>
            </p:cNvSpPr>
            <p:nvPr/>
          </p:nvSpPr>
          <p:spPr bwMode="auto">
            <a:xfrm>
              <a:off x="9001" y="439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4" name="Line 105"/>
            <p:cNvSpPr>
              <a:spLocks noChangeShapeType="1"/>
            </p:cNvSpPr>
            <p:nvPr/>
          </p:nvSpPr>
          <p:spPr bwMode="auto">
            <a:xfrm>
              <a:off x="10891" y="439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5" name="Line 106"/>
            <p:cNvSpPr>
              <a:spLocks noChangeShapeType="1"/>
            </p:cNvSpPr>
            <p:nvPr/>
          </p:nvSpPr>
          <p:spPr bwMode="auto">
            <a:xfrm>
              <a:off x="495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6" name="Line 107"/>
            <p:cNvSpPr>
              <a:spLocks noChangeShapeType="1"/>
            </p:cNvSpPr>
            <p:nvPr/>
          </p:nvSpPr>
          <p:spPr bwMode="auto">
            <a:xfrm>
              <a:off x="540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7" name="Line 108"/>
            <p:cNvSpPr>
              <a:spLocks noChangeShapeType="1"/>
            </p:cNvSpPr>
            <p:nvPr/>
          </p:nvSpPr>
          <p:spPr bwMode="auto">
            <a:xfrm>
              <a:off x="594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8" name="Line 109"/>
            <p:cNvSpPr>
              <a:spLocks noChangeShapeType="1"/>
            </p:cNvSpPr>
            <p:nvPr/>
          </p:nvSpPr>
          <p:spPr bwMode="auto">
            <a:xfrm>
              <a:off x="4951" y="4843"/>
              <a:ext cx="9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9" name="Line 110"/>
            <p:cNvSpPr>
              <a:spLocks noChangeShapeType="1"/>
            </p:cNvSpPr>
            <p:nvPr/>
          </p:nvSpPr>
          <p:spPr bwMode="auto">
            <a:xfrm>
              <a:off x="5401" y="475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0" name="Line 111"/>
            <p:cNvSpPr>
              <a:spLocks noChangeShapeType="1"/>
            </p:cNvSpPr>
            <p:nvPr/>
          </p:nvSpPr>
          <p:spPr bwMode="auto">
            <a:xfrm>
              <a:off x="684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1" name="Line 112"/>
            <p:cNvSpPr>
              <a:spLocks noChangeShapeType="1"/>
            </p:cNvSpPr>
            <p:nvPr/>
          </p:nvSpPr>
          <p:spPr bwMode="auto">
            <a:xfrm>
              <a:off x="738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>
              <a:off x="900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3" name="Line 114"/>
            <p:cNvSpPr>
              <a:spLocks noChangeShapeType="1"/>
            </p:cNvSpPr>
            <p:nvPr/>
          </p:nvSpPr>
          <p:spPr bwMode="auto">
            <a:xfrm>
              <a:off x="792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4" name="Line 115"/>
            <p:cNvSpPr>
              <a:spLocks noChangeShapeType="1"/>
            </p:cNvSpPr>
            <p:nvPr/>
          </p:nvSpPr>
          <p:spPr bwMode="auto">
            <a:xfrm>
              <a:off x="855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5" name="Line 116"/>
            <p:cNvSpPr>
              <a:spLocks noChangeShapeType="1"/>
            </p:cNvSpPr>
            <p:nvPr/>
          </p:nvSpPr>
          <p:spPr bwMode="auto">
            <a:xfrm>
              <a:off x="9451" y="484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6" name="Line 117"/>
            <p:cNvSpPr>
              <a:spLocks noChangeShapeType="1"/>
            </p:cNvSpPr>
            <p:nvPr/>
          </p:nvSpPr>
          <p:spPr bwMode="auto">
            <a:xfrm>
              <a:off x="6841" y="4843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7" name="Line 118"/>
            <p:cNvSpPr>
              <a:spLocks noChangeShapeType="1"/>
            </p:cNvSpPr>
            <p:nvPr/>
          </p:nvSpPr>
          <p:spPr bwMode="auto">
            <a:xfrm>
              <a:off x="8551" y="4843"/>
              <a:ext cx="9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8" name="Line 119"/>
            <p:cNvSpPr>
              <a:spLocks noChangeShapeType="1"/>
            </p:cNvSpPr>
            <p:nvPr/>
          </p:nvSpPr>
          <p:spPr bwMode="auto">
            <a:xfrm>
              <a:off x="7381" y="475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49" name="Line 120"/>
            <p:cNvSpPr>
              <a:spLocks noChangeShapeType="1"/>
            </p:cNvSpPr>
            <p:nvPr/>
          </p:nvSpPr>
          <p:spPr bwMode="auto">
            <a:xfrm>
              <a:off x="9001" y="475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0" name="Line 121"/>
            <p:cNvSpPr>
              <a:spLocks noChangeShapeType="1"/>
            </p:cNvSpPr>
            <p:nvPr/>
          </p:nvSpPr>
          <p:spPr bwMode="auto">
            <a:xfrm>
              <a:off x="5401" y="691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1" name="Line 122"/>
            <p:cNvSpPr>
              <a:spLocks noChangeShapeType="1"/>
            </p:cNvSpPr>
            <p:nvPr/>
          </p:nvSpPr>
          <p:spPr bwMode="auto">
            <a:xfrm>
              <a:off x="4951" y="68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2" name="Line 123"/>
            <p:cNvSpPr>
              <a:spLocks noChangeShapeType="1"/>
            </p:cNvSpPr>
            <p:nvPr/>
          </p:nvSpPr>
          <p:spPr bwMode="auto">
            <a:xfrm>
              <a:off x="5401" y="68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3" name="Line 124"/>
            <p:cNvSpPr>
              <a:spLocks noChangeShapeType="1"/>
            </p:cNvSpPr>
            <p:nvPr/>
          </p:nvSpPr>
          <p:spPr bwMode="auto">
            <a:xfrm>
              <a:off x="5941" y="68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4" name="Line 125"/>
            <p:cNvSpPr>
              <a:spLocks noChangeShapeType="1"/>
            </p:cNvSpPr>
            <p:nvPr/>
          </p:nvSpPr>
          <p:spPr bwMode="auto">
            <a:xfrm>
              <a:off x="4951" y="6913"/>
              <a:ext cx="9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5" name="Line 126"/>
            <p:cNvSpPr>
              <a:spLocks noChangeShapeType="1"/>
            </p:cNvSpPr>
            <p:nvPr/>
          </p:nvSpPr>
          <p:spPr bwMode="auto">
            <a:xfrm>
              <a:off x="6751" y="691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6" name="Line 127"/>
            <p:cNvSpPr>
              <a:spLocks noChangeShapeType="1"/>
            </p:cNvSpPr>
            <p:nvPr/>
          </p:nvSpPr>
          <p:spPr bwMode="auto">
            <a:xfrm>
              <a:off x="6751" y="68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7" name="Line 128"/>
            <p:cNvSpPr>
              <a:spLocks noChangeShapeType="1"/>
            </p:cNvSpPr>
            <p:nvPr/>
          </p:nvSpPr>
          <p:spPr bwMode="auto">
            <a:xfrm>
              <a:off x="7381" y="691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8" name="Line 129"/>
            <p:cNvSpPr>
              <a:spLocks noChangeShapeType="1"/>
            </p:cNvSpPr>
            <p:nvPr/>
          </p:nvSpPr>
          <p:spPr bwMode="auto">
            <a:xfrm>
              <a:off x="7921" y="6823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59" name="Line 130"/>
            <p:cNvSpPr>
              <a:spLocks noChangeShapeType="1"/>
            </p:cNvSpPr>
            <p:nvPr/>
          </p:nvSpPr>
          <p:spPr bwMode="auto">
            <a:xfrm flipH="1">
              <a:off x="6751" y="6913"/>
              <a:ext cx="6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0" name="Line 131"/>
            <p:cNvSpPr>
              <a:spLocks noChangeShapeType="1"/>
            </p:cNvSpPr>
            <p:nvPr/>
          </p:nvSpPr>
          <p:spPr bwMode="auto">
            <a:xfrm>
              <a:off x="8461" y="691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1" name="Line 132"/>
            <p:cNvSpPr>
              <a:spLocks noChangeShapeType="1"/>
            </p:cNvSpPr>
            <p:nvPr/>
          </p:nvSpPr>
          <p:spPr bwMode="auto">
            <a:xfrm>
              <a:off x="9001" y="691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2" name="Line 133"/>
            <p:cNvSpPr>
              <a:spLocks noChangeShapeType="1"/>
            </p:cNvSpPr>
            <p:nvPr/>
          </p:nvSpPr>
          <p:spPr bwMode="auto">
            <a:xfrm>
              <a:off x="9541" y="691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3" name="Line 134"/>
            <p:cNvSpPr>
              <a:spLocks noChangeShapeType="1"/>
            </p:cNvSpPr>
            <p:nvPr/>
          </p:nvSpPr>
          <p:spPr bwMode="auto">
            <a:xfrm>
              <a:off x="8461" y="6913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4" name="Line 135"/>
            <p:cNvSpPr>
              <a:spLocks noChangeShapeType="1"/>
            </p:cNvSpPr>
            <p:nvPr/>
          </p:nvSpPr>
          <p:spPr bwMode="auto">
            <a:xfrm>
              <a:off x="9001" y="6823"/>
              <a:ext cx="1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5" name="Line 136"/>
            <p:cNvSpPr>
              <a:spLocks noChangeShapeType="1"/>
            </p:cNvSpPr>
            <p:nvPr/>
          </p:nvSpPr>
          <p:spPr bwMode="auto">
            <a:xfrm>
              <a:off x="5401" y="7273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6" name="Line 137"/>
            <p:cNvSpPr>
              <a:spLocks noChangeShapeType="1"/>
            </p:cNvSpPr>
            <p:nvPr/>
          </p:nvSpPr>
          <p:spPr bwMode="auto">
            <a:xfrm>
              <a:off x="10531" y="5113"/>
              <a:ext cx="8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7" name="Line 138"/>
            <p:cNvSpPr>
              <a:spLocks noChangeShapeType="1"/>
            </p:cNvSpPr>
            <p:nvPr/>
          </p:nvSpPr>
          <p:spPr bwMode="auto">
            <a:xfrm>
              <a:off x="10891" y="5023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8" name="Line 139"/>
            <p:cNvSpPr>
              <a:spLocks noChangeShapeType="1"/>
            </p:cNvSpPr>
            <p:nvPr/>
          </p:nvSpPr>
          <p:spPr bwMode="auto">
            <a:xfrm>
              <a:off x="10531" y="511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69" name="Line 140"/>
            <p:cNvSpPr>
              <a:spLocks noChangeShapeType="1"/>
            </p:cNvSpPr>
            <p:nvPr/>
          </p:nvSpPr>
          <p:spPr bwMode="auto">
            <a:xfrm>
              <a:off x="11383" y="572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Методичні об'єднання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043362" cy="78581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endParaRPr lang="uk-UA" sz="3800" dirty="0" smtClean="0"/>
          </a:p>
          <a:p>
            <a:pPr>
              <a:buNone/>
            </a:pPr>
            <a:r>
              <a:rPr lang="uk-UA" sz="8000" dirty="0" smtClean="0"/>
              <a:t>Методичне об'єднання вчителів</a:t>
            </a:r>
          </a:p>
          <a:p>
            <a:pPr>
              <a:buNone/>
            </a:pPr>
            <a:r>
              <a:rPr lang="uk-UA" sz="8000" dirty="0" smtClean="0"/>
              <a:t>початкових класів</a:t>
            </a:r>
          </a:p>
          <a:p>
            <a:pPr>
              <a:buFont typeface="Wingdings" pitchFamily="2" charset="2"/>
              <a:buChar char="v"/>
            </a:pPr>
            <a:endParaRPr lang="uk-UA" sz="3800" dirty="0" smtClean="0"/>
          </a:p>
          <a:p>
            <a:pPr>
              <a:buFont typeface="Wingdings" pitchFamily="2" charset="2"/>
              <a:buChar char="v"/>
            </a:pPr>
            <a:endParaRPr lang="uk-UA" sz="3800" dirty="0" smtClean="0"/>
          </a:p>
          <a:p>
            <a:pPr>
              <a:buNone/>
            </a:pPr>
            <a:endParaRPr lang="uk-UA" sz="3800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6" name="Picture 2" descr="J:\Школа\P103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786322"/>
            <a:ext cx="3071834" cy="1889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Объект 3" descr="I:\DCIM\101PHOTO\SAM_253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0" y="1571612"/>
            <a:ext cx="3000396" cy="1714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" descr="G:\DCIM\101PHOTO\SAM_2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71942"/>
            <a:ext cx="3316764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4876" y="64886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321468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Методичне об'єднання вчителів </a:t>
            </a:r>
          </a:p>
          <a:p>
            <a:r>
              <a:rPr lang="uk-UA" sz="2000" dirty="0" smtClean="0"/>
              <a:t>суспільно-гуманітарного циклу 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14338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Методичне об'єднання вчителів природничо-математичного циклу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92933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Методичне об'єднання класних керівників </a:t>
            </a:r>
            <a:endParaRPr lang="ru-RU" sz="2000" dirty="0"/>
          </a:p>
        </p:txBody>
      </p:sp>
      <p:pic>
        <p:nvPicPr>
          <p:cNvPr id="11" name="Picture 2" descr="C:\Users\админ\Desktop\фото\DSCN2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43117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Районні семінари-практикуми на базі НВК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889761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642918"/>
            <a:ext cx="7286676" cy="12144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b="1" dirty="0" smtClean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b="1" dirty="0" smtClean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b="1" dirty="0" smtClean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b="1" dirty="0" smtClean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b="1" dirty="0" smtClean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5000" b="1" dirty="0" smtClean="0">
              <a:solidFill>
                <a:srgbClr val="0000CC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2071678"/>
            <a:ext cx="8215370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7313" marR="0" lvl="0" indent="623888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админ\Desktop\Фотки і картінки\101PHOTO\SAM_2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18494">
            <a:off x="4725477" y="4512356"/>
            <a:ext cx="3433156" cy="19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8662" y="214311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cs typeface="Times New Roman" pitchFamily="18" charset="0"/>
              </a:rPr>
              <a:t>2014 рік семінар-практикум учителів української мови і літератури</a:t>
            </a:r>
          </a:p>
        </p:txBody>
      </p:sp>
      <p:pic>
        <p:nvPicPr>
          <p:cNvPr id="10" name="Picture 3" descr="C:\Users\админ\Desktop\Фотки і картінки\101PHOTO\SAM_2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229">
            <a:off x="1004909" y="4420345"/>
            <a:ext cx="3357586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дмин\Desktop\Фотки і картінки\101PHOTO\SAM_2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569">
            <a:off x="5162782" y="2703664"/>
            <a:ext cx="2952328" cy="16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админ\Desktop\Фотки і картінки\101PHOTO\SAM_2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643">
            <a:off x="285720" y="2786058"/>
            <a:ext cx="294190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Районні семінари-практикуми на базі НВК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28" cy="1071570"/>
          </a:xfrm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uk-UA" sz="4200" dirty="0" smtClean="0"/>
              <a:t>2014 рік семінар-практикум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директорів  ЗНЗ</a:t>
            </a:r>
          </a:p>
          <a:p>
            <a:pPr lvl="0" algn="ctr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“Впровадження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нових Державних стандартів початкової та основної базової </a:t>
            </a:r>
            <a:r>
              <a:rPr lang="uk-UA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школи”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30" y="2471105"/>
            <a:ext cx="2786081" cy="208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админ\Desktop\семінар\SAM_4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2500330" cy="187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435769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2016 рік семінар-практикум вчителів фізики та математики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4786322"/>
            <a:ext cx="2335497" cy="1751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4786322"/>
            <a:ext cx="2343614" cy="1757710"/>
          </a:xfrm>
          <a:prstGeom prst="rect">
            <a:avLst/>
          </a:prstGeom>
        </p:spPr>
      </p:pic>
      <p:pic>
        <p:nvPicPr>
          <p:cNvPr id="23556" name="Picture 4" descr="C:\Users\007\Desktop\Р І З Н Е\ФОТО\1 клас\SAM_4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500306"/>
            <a:ext cx="2500330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75813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Реалізація програми </a:t>
            </a:r>
            <a:r>
              <a:rPr lang="uk-UA" dirty="0" err="1" smtClean="0"/>
              <a:t>“Обдарована</a:t>
            </a:r>
            <a:r>
              <a:rPr lang="uk-UA" dirty="0" smtClean="0"/>
              <a:t> </a:t>
            </a:r>
            <a:r>
              <a:rPr lang="uk-UA" dirty="0" err="1" smtClean="0"/>
              <a:t>дитина”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043626" cy="438912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Виконуючи Програму </a:t>
            </a:r>
            <a:r>
              <a:rPr lang="uk-UA" dirty="0" err="1" smtClean="0"/>
              <a:t>“Обдарована</a:t>
            </a:r>
            <a:r>
              <a:rPr lang="uk-UA" dirty="0" smtClean="0"/>
              <a:t> </a:t>
            </a:r>
            <a:r>
              <a:rPr lang="uk-UA" dirty="0" err="1" smtClean="0"/>
              <a:t>дитина”</a:t>
            </a:r>
            <a:r>
              <a:rPr lang="uk-UA" dirty="0" smtClean="0"/>
              <a:t>, маємо таку кількість переможців та призерів районних предметних олімпіад:</a:t>
            </a:r>
          </a:p>
          <a:p>
            <a:pPr>
              <a:buNone/>
            </a:pPr>
            <a:r>
              <a:rPr lang="uk-UA" i="1" dirty="0" smtClean="0"/>
              <a:t>2013 – 2014 </a:t>
            </a:r>
            <a:r>
              <a:rPr lang="uk-UA" i="1" dirty="0" err="1" smtClean="0"/>
              <a:t>н.р</a:t>
            </a:r>
            <a:r>
              <a:rPr lang="uk-UA" i="1" dirty="0" smtClean="0"/>
              <a:t>. – І місць – 1, ІІ місць – 1, ІІІ місць – 3</a:t>
            </a:r>
          </a:p>
          <a:p>
            <a:pPr>
              <a:buNone/>
            </a:pPr>
            <a:r>
              <a:rPr lang="uk-UA" i="1" dirty="0" smtClean="0"/>
              <a:t>2014 – 2015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ІІІ місць – 3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- І місць – 1, ІІ місць – 2, ІІІ місць – 7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- ІІ місць – 1, ІІІ місць – 5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842" y="3643314"/>
            <a:ext cx="2963158" cy="338323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Переможці та призери </a:t>
            </a:r>
            <a:br>
              <a:rPr lang="uk-UA" dirty="0" smtClean="0"/>
            </a:br>
            <a:r>
              <a:rPr lang="uk-UA" dirty="0" smtClean="0"/>
              <a:t>районних конкурсів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49292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Конкурс знавців рідної мови ім. П.</a:t>
            </a:r>
            <a:r>
              <a:rPr lang="uk-UA" b="1" u="sng" dirty="0" err="1" smtClean="0"/>
              <a:t>Яцика</a:t>
            </a:r>
            <a:r>
              <a:rPr lang="uk-UA" b="1" i="1" u="sng" dirty="0" smtClean="0"/>
              <a:t>: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ІІІ місць – 3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І місць – 1 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Літературознавчий конкурс ім. Т.Шевченка: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ІІІ місць – 1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ІІІ місць – 1 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Конкурс агітбригади </a:t>
            </a:r>
            <a:r>
              <a:rPr lang="uk-UA" b="1" u="sng" dirty="0" err="1" smtClean="0"/>
              <a:t>“Земля</a:t>
            </a:r>
            <a:r>
              <a:rPr lang="uk-UA" b="1" u="sng" dirty="0" smtClean="0"/>
              <a:t> – наш спільний </a:t>
            </a:r>
            <a:r>
              <a:rPr lang="uk-UA" b="1" u="sng" dirty="0" err="1" smtClean="0"/>
              <a:t>дім”</a:t>
            </a:r>
            <a:r>
              <a:rPr lang="uk-UA" b="1" u="sng" dirty="0" smtClean="0"/>
              <a:t>: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 місце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 місце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Конкурс екскурсоводів-краєзнавців </a:t>
            </a: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ІІ м.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Конкурс читців-декламаторів </a:t>
            </a: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І м.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Участь у районних спортивних конкурсах: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- І місць – 1, ІІ місць – 2, ІІІ місць – 1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- ІІ місць – 1, ІІІ місць – 2</a:t>
            </a:r>
            <a:endParaRPr lang="ru-RU" i="1" dirty="0" smtClean="0"/>
          </a:p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q"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Учасники Всеукраїнських конкурсів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5686436" cy="507209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Міжнародний математичний конкурс </a:t>
            </a:r>
          </a:p>
          <a:p>
            <a:pPr>
              <a:buNone/>
            </a:pPr>
            <a:r>
              <a:rPr lang="uk-UA" b="1" u="sng" dirty="0" smtClean="0"/>
              <a:t>   </a:t>
            </a:r>
            <a:r>
              <a:rPr lang="uk-UA" b="1" u="sng" dirty="0" err="1" smtClean="0"/>
              <a:t>“Кенгуру”</a:t>
            </a:r>
            <a:r>
              <a:rPr lang="uk-UA" b="1" u="sng" dirty="0" smtClean="0"/>
              <a:t>:</a:t>
            </a:r>
          </a:p>
          <a:p>
            <a:pPr>
              <a:buNone/>
            </a:pPr>
            <a:r>
              <a:rPr lang="uk-UA" i="1" dirty="0" smtClean="0"/>
              <a:t>2013 – 2014 </a:t>
            </a:r>
            <a:r>
              <a:rPr lang="uk-UA" i="1" dirty="0" err="1" smtClean="0"/>
              <a:t>н.р</a:t>
            </a:r>
            <a:r>
              <a:rPr lang="uk-UA" i="1" dirty="0" smtClean="0"/>
              <a:t>. – 15 учасників, 5 призерів</a:t>
            </a:r>
          </a:p>
          <a:p>
            <a:pPr>
              <a:buNone/>
            </a:pPr>
            <a:r>
              <a:rPr lang="uk-UA" i="1" dirty="0" smtClean="0"/>
              <a:t>2014 – 2015 </a:t>
            </a:r>
            <a:r>
              <a:rPr lang="uk-UA" i="1" dirty="0" err="1" smtClean="0"/>
              <a:t>н.р</a:t>
            </a:r>
            <a:r>
              <a:rPr lang="uk-UA" i="1" dirty="0" smtClean="0"/>
              <a:t>. – 23 учасники, 2 призери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– 30 учасників, 7 призерів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25 учасників 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Всеукраїнська Українознавча гра </a:t>
            </a:r>
            <a:r>
              <a:rPr lang="uk-UA" b="1" u="sng" dirty="0" err="1" smtClean="0"/>
              <a:t>“Соняшник”</a:t>
            </a:r>
            <a:r>
              <a:rPr lang="uk-UA" b="1" u="sng" dirty="0" smtClean="0"/>
              <a:t>:</a:t>
            </a:r>
          </a:p>
          <a:p>
            <a:pPr>
              <a:buNone/>
            </a:pPr>
            <a:r>
              <a:rPr lang="uk-UA" i="1" dirty="0" smtClean="0"/>
              <a:t>2013 – 2014 </a:t>
            </a:r>
            <a:r>
              <a:rPr lang="uk-UA" i="1" dirty="0" err="1" smtClean="0"/>
              <a:t>н.р</a:t>
            </a:r>
            <a:r>
              <a:rPr lang="uk-UA" i="1" dirty="0" smtClean="0"/>
              <a:t>. – 18 учасників, 5 призерів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– 34 учасників, 6 призерів</a:t>
            </a:r>
          </a:p>
          <a:p>
            <a:pPr>
              <a:buNone/>
            </a:pPr>
            <a:r>
              <a:rPr lang="uk-UA" i="1" dirty="0" smtClean="0"/>
              <a:t>2016 – 2017 </a:t>
            </a:r>
            <a:r>
              <a:rPr lang="uk-UA" i="1" dirty="0" err="1" smtClean="0"/>
              <a:t>н.р</a:t>
            </a:r>
            <a:r>
              <a:rPr lang="uk-UA" i="1" dirty="0" smtClean="0"/>
              <a:t>. – 25 учасників 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Всеукраїнський фізичний конкурс </a:t>
            </a:r>
            <a:r>
              <a:rPr lang="uk-UA" b="1" u="sng" dirty="0" err="1" smtClean="0"/>
              <a:t>“Левеня”</a:t>
            </a:r>
            <a:r>
              <a:rPr lang="uk-UA" b="1" u="sng" dirty="0" smtClean="0"/>
              <a:t>:</a:t>
            </a:r>
          </a:p>
          <a:p>
            <a:pPr>
              <a:buNone/>
            </a:pPr>
            <a:r>
              <a:rPr lang="uk-UA" i="1" dirty="0" smtClean="0"/>
              <a:t>2013 – 2014 </a:t>
            </a:r>
            <a:r>
              <a:rPr lang="uk-UA" i="1" dirty="0" err="1" smtClean="0"/>
              <a:t>н.р</a:t>
            </a:r>
            <a:r>
              <a:rPr lang="uk-UA" i="1" dirty="0" smtClean="0"/>
              <a:t>. – 9 учасників, 3 призери</a:t>
            </a:r>
          </a:p>
          <a:p>
            <a:pPr>
              <a:buNone/>
            </a:pPr>
            <a:r>
              <a:rPr lang="uk-UA" i="1" dirty="0" smtClean="0"/>
              <a:t>2014 – 2015 </a:t>
            </a:r>
            <a:r>
              <a:rPr lang="uk-UA" i="1" dirty="0" err="1" smtClean="0"/>
              <a:t>н.р</a:t>
            </a:r>
            <a:r>
              <a:rPr lang="uk-UA" i="1" dirty="0" smtClean="0"/>
              <a:t>. – 9 учасники, 2 призери</a:t>
            </a:r>
          </a:p>
          <a:p>
            <a:pPr>
              <a:buNone/>
            </a:pPr>
            <a:r>
              <a:rPr lang="uk-UA" i="1" dirty="0" smtClean="0"/>
              <a:t>2015 – 2016 </a:t>
            </a:r>
            <a:r>
              <a:rPr lang="uk-UA" i="1" dirty="0" err="1" smtClean="0"/>
              <a:t>н.р</a:t>
            </a:r>
            <a:r>
              <a:rPr lang="uk-UA" i="1" dirty="0" smtClean="0"/>
              <a:t>. – 3 учасників, 1 призер</a:t>
            </a:r>
          </a:p>
          <a:p>
            <a:pPr>
              <a:buFont typeface="Wingdings" pitchFamily="2" charset="2"/>
              <a:buChar char="q"/>
            </a:pPr>
            <a:r>
              <a:rPr lang="uk-UA" b="1" u="sng" dirty="0" smtClean="0"/>
              <a:t>Конкурс </a:t>
            </a:r>
            <a:r>
              <a:rPr lang="uk-UA" b="1" u="sng" dirty="0" err="1" smtClean="0"/>
              <a:t>“Колосок”</a:t>
            </a:r>
            <a:r>
              <a:rPr lang="uk-UA" b="1" u="sng" dirty="0" smtClean="0"/>
              <a:t>:</a:t>
            </a:r>
          </a:p>
          <a:p>
            <a:pPr>
              <a:buNone/>
            </a:pPr>
            <a:r>
              <a:rPr lang="uk-UA" i="1" dirty="0" smtClean="0"/>
              <a:t>2014 – 2015 </a:t>
            </a:r>
            <a:r>
              <a:rPr lang="uk-UA" i="1" dirty="0" err="1" smtClean="0"/>
              <a:t>н.р</a:t>
            </a:r>
            <a:r>
              <a:rPr lang="uk-UA" i="1" dirty="0" smtClean="0"/>
              <a:t>. – 15 учасників, 9 призерів 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J:\Моя\конкурс\SAM_2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785926"/>
            <a:ext cx="2918617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3714752"/>
            <a:ext cx="3428992" cy="21431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Позакласна робота </a:t>
            </a:r>
            <a:endParaRPr lang="ru-RU" dirty="0"/>
          </a:p>
        </p:txBody>
      </p:sp>
      <p:pic>
        <p:nvPicPr>
          <p:cNvPr id="24579" name="Picture 3" descr="C:\Users\007\Pictures\IMG_20170222_11174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2571768" cy="1785950"/>
          </a:xfrm>
          <a:prstGeom prst="rect">
            <a:avLst/>
          </a:prstGeom>
          <a:noFill/>
        </p:spPr>
      </p:pic>
      <p:pic>
        <p:nvPicPr>
          <p:cNvPr id="24580" name="Picture 4" descr="C:\Users\007\Desktop\Новая папка (2)\стаття в 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00438"/>
            <a:ext cx="2767018" cy="3070252"/>
          </a:xfrm>
          <a:prstGeom prst="rect">
            <a:avLst/>
          </a:prstGeom>
          <a:noFill/>
        </p:spPr>
      </p:pic>
      <p:pic>
        <p:nvPicPr>
          <p:cNvPr id="24581" name="Picture 5" descr="C:\Users\007\Desktop\Новая папка (2)\K25_20170307_1137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3114675" cy="2190749"/>
          </a:xfrm>
          <a:prstGeom prst="rect">
            <a:avLst/>
          </a:prstGeom>
          <a:noFill/>
        </p:spPr>
      </p:pic>
      <p:pic>
        <p:nvPicPr>
          <p:cNvPr id="24582" name="Picture 6" descr="C:\Users\007\Pictures\фотографія88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142984"/>
            <a:ext cx="2786082" cy="209309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300037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Тиждень хімії та біології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1436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Шевченківський тиждень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5786454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Тиждень іноземної мови та зарубіжної літератури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328612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Тиждень математики та інформатики </a:t>
            </a:r>
            <a:endParaRPr lang="ru-RU" i="1" dirty="0"/>
          </a:p>
        </p:txBody>
      </p:sp>
      <p:pic>
        <p:nvPicPr>
          <p:cNvPr id="23554" name="Picture 2" descr="C:\Users\007\Pictures\20170309_1239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256"/>
            <a:ext cx="2603500" cy="1473200"/>
          </a:xfrm>
          <a:prstGeom prst="rect">
            <a:avLst/>
          </a:prstGeom>
          <a:noFill/>
        </p:spPr>
      </p:pic>
      <p:pic>
        <p:nvPicPr>
          <p:cNvPr id="3" name="Picture 2" descr="C:\Users\007\Pictures\P70322-121917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8596" y="1214423"/>
            <a:ext cx="2786082" cy="22288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3500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Тиждень книги</a:t>
            </a:r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завдання </a:t>
            </a:r>
            <a:br>
              <a:rPr lang="uk-UA" dirty="0" smtClean="0"/>
            </a:br>
            <a:r>
              <a:rPr lang="uk-UA" dirty="0" smtClean="0"/>
              <a:t>виховної роботи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Формування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 </a:t>
            </a:r>
            <a:r>
              <a:rPr lang="ru-RU" sz="2900" dirty="0" err="1" smtClean="0"/>
              <a:t>національної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свідомості</a:t>
            </a:r>
            <a:r>
              <a:rPr lang="ru-RU" sz="2900" dirty="0" smtClean="0"/>
              <a:t>, </a:t>
            </a:r>
            <a:r>
              <a:rPr lang="ru-RU" sz="2900" dirty="0" err="1" smtClean="0"/>
              <a:t>патріотизму</a:t>
            </a:r>
            <a:r>
              <a:rPr lang="ru-RU" sz="2900" dirty="0" smtClean="0"/>
              <a:t>, </a:t>
            </a:r>
            <a:r>
              <a:rPr lang="ru-RU" sz="2900" dirty="0" err="1" smtClean="0"/>
              <a:t>любові</a:t>
            </a:r>
            <a:r>
              <a:rPr lang="ru-RU" sz="2900" dirty="0" smtClean="0"/>
              <a:t> до </a:t>
            </a:r>
            <a:r>
              <a:rPr lang="ru-RU" sz="2900" dirty="0" err="1" smtClean="0"/>
              <a:t>свого</a:t>
            </a:r>
            <a:r>
              <a:rPr lang="ru-RU" sz="2900" dirty="0" smtClean="0"/>
              <a:t> народу, до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, </a:t>
            </a:r>
            <a:r>
              <a:rPr lang="ru-RU" sz="2900" dirty="0" err="1" smtClean="0"/>
              <a:t>активної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громадянської</a:t>
            </a:r>
            <a:r>
              <a:rPr lang="ru-RU" sz="2900" dirty="0" smtClean="0"/>
              <a:t> </a:t>
            </a:r>
            <a:r>
              <a:rPr lang="ru-RU" sz="2900" dirty="0" err="1" smtClean="0"/>
              <a:t>позиції</a:t>
            </a:r>
            <a:r>
              <a:rPr lang="ru-RU" sz="2900" dirty="0" smtClean="0"/>
              <a:t>, </a:t>
            </a:r>
            <a:r>
              <a:rPr lang="ru-RU" sz="2900" dirty="0" err="1" smtClean="0"/>
              <a:t>готовність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до</a:t>
            </a:r>
            <a:r>
              <a:rPr lang="ru-RU" sz="2900" dirty="0" smtClean="0"/>
              <a:t> </a:t>
            </a:r>
            <a:r>
              <a:rPr lang="ru-RU" sz="2900" dirty="0" err="1" smtClean="0"/>
              <a:t>участі</a:t>
            </a:r>
            <a:r>
              <a:rPr lang="ru-RU" sz="2900" dirty="0" smtClean="0"/>
              <a:t> в </a:t>
            </a:r>
            <a:r>
              <a:rPr lang="ru-RU" sz="2900" dirty="0" err="1" smtClean="0"/>
              <a:t>процесах</a:t>
            </a:r>
            <a:r>
              <a:rPr lang="ru-RU" sz="2900" dirty="0" smtClean="0"/>
              <a:t> </a:t>
            </a:r>
            <a:r>
              <a:rPr lang="ru-RU" sz="2900" dirty="0" err="1" smtClean="0"/>
              <a:t>державотворення</a:t>
            </a:r>
            <a:r>
              <a:rPr lang="ru-RU" sz="2900" dirty="0" smtClean="0"/>
              <a:t>, </a:t>
            </a:r>
            <a:r>
              <a:rPr lang="ru-RU" sz="2900" dirty="0" err="1" smtClean="0"/>
              <a:t>відданості</a:t>
            </a:r>
            <a:r>
              <a:rPr lang="ru-RU" sz="2900" dirty="0" smtClean="0"/>
              <a:t> у </a:t>
            </a:r>
            <a:r>
              <a:rPr lang="ru-RU" sz="2900" dirty="0" err="1" smtClean="0"/>
              <a:t>служінні</a:t>
            </a:r>
            <a:r>
              <a:rPr lang="ru-RU" sz="2900" dirty="0" smtClean="0"/>
              <a:t> </a:t>
            </a:r>
            <a:r>
              <a:rPr lang="ru-RU" sz="2900" dirty="0" err="1" smtClean="0"/>
              <a:t>Батьківщині</a:t>
            </a:r>
            <a:r>
              <a:rPr lang="ru-RU" sz="2900" dirty="0" smtClean="0"/>
              <a:t>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Формування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політичної</a:t>
            </a:r>
            <a:r>
              <a:rPr lang="ru-RU" sz="2900" dirty="0" smtClean="0"/>
              <a:t> та </a:t>
            </a:r>
            <a:r>
              <a:rPr lang="ru-RU" sz="2900" dirty="0" err="1" smtClean="0"/>
              <a:t>правової</a:t>
            </a:r>
            <a:r>
              <a:rPr lang="ru-RU" sz="2900" dirty="0" smtClean="0"/>
              <a:t> </a:t>
            </a:r>
            <a:r>
              <a:rPr lang="ru-RU" sz="2900" dirty="0" err="1" smtClean="0"/>
              <a:t>культури</a:t>
            </a:r>
            <a:r>
              <a:rPr lang="ru-RU" sz="2900" dirty="0" smtClean="0"/>
              <a:t>, </a:t>
            </a:r>
            <a:r>
              <a:rPr lang="ru-RU" sz="2900" dirty="0" err="1" smtClean="0"/>
              <a:t>виховання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поваги</a:t>
            </a:r>
            <a:r>
              <a:rPr lang="ru-RU" sz="2900" dirty="0" smtClean="0"/>
              <a:t> до </a:t>
            </a:r>
            <a:r>
              <a:rPr lang="ru-RU" sz="2900" dirty="0" err="1" smtClean="0"/>
              <a:t>Конституції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, </a:t>
            </a:r>
            <a:r>
              <a:rPr lang="ru-RU" sz="2900" dirty="0" err="1" smtClean="0"/>
              <a:t>законодавства</a:t>
            </a:r>
            <a:r>
              <a:rPr lang="ru-RU" sz="2900" dirty="0" smtClean="0"/>
              <a:t>, </a:t>
            </a:r>
            <a:r>
              <a:rPr lang="ru-RU" sz="2900" dirty="0" err="1" smtClean="0"/>
              <a:t>державної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мови</a:t>
            </a:r>
            <a:r>
              <a:rPr lang="ru-RU" sz="2900" dirty="0" smtClean="0"/>
              <a:t> та </a:t>
            </a:r>
            <a:r>
              <a:rPr lang="ru-RU" sz="2900" dirty="0" err="1" smtClean="0"/>
              <a:t>державних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символів</a:t>
            </a:r>
            <a:r>
              <a:rPr lang="ru-RU" sz="2900" dirty="0" smtClean="0"/>
              <a:t> </a:t>
            </a:r>
            <a:r>
              <a:rPr lang="ru-RU" sz="2900" dirty="0" err="1" smtClean="0"/>
              <a:t>України</a:t>
            </a:r>
            <a:r>
              <a:rPr lang="ru-RU" sz="2900" dirty="0" smtClean="0"/>
              <a:t>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Забезпечення</a:t>
            </a:r>
            <a:r>
              <a:rPr lang="ru-RU" sz="2900" dirty="0" smtClean="0"/>
              <a:t> духовно-морального </a:t>
            </a:r>
            <a:r>
              <a:rPr lang="ru-RU" sz="2900" dirty="0" err="1" smtClean="0"/>
              <a:t>розвитку</a:t>
            </a:r>
            <a:r>
              <a:rPr lang="ru-RU" sz="2900" dirty="0" smtClean="0"/>
              <a:t>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, </a:t>
            </a:r>
            <a:r>
              <a:rPr lang="ru-RU" sz="2900" dirty="0" err="1" smtClean="0"/>
              <a:t>запобігання</a:t>
            </a:r>
            <a:r>
              <a:rPr lang="ru-RU" sz="2900" dirty="0" smtClean="0"/>
              <a:t> негативному </a:t>
            </a:r>
            <a:r>
              <a:rPr lang="ru-RU" sz="2900" dirty="0" err="1" smtClean="0"/>
              <a:t>впливу</a:t>
            </a:r>
            <a:r>
              <a:rPr lang="ru-RU" sz="2900" dirty="0" smtClean="0"/>
              <a:t> на </a:t>
            </a:r>
            <a:r>
              <a:rPr lang="ru-RU" sz="2900" dirty="0" err="1" smtClean="0"/>
              <a:t>свідомість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 </a:t>
            </a:r>
            <a:r>
              <a:rPr lang="ru-RU" sz="2900" dirty="0" err="1" smtClean="0"/>
              <a:t>інформації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містять</a:t>
            </a:r>
            <a:r>
              <a:rPr lang="ru-RU" sz="2900" dirty="0" smtClean="0"/>
              <a:t> </a:t>
            </a:r>
            <a:r>
              <a:rPr lang="ru-RU" sz="2900" dirty="0" err="1" smtClean="0"/>
              <a:t>бездуховність</a:t>
            </a:r>
            <a:r>
              <a:rPr lang="ru-RU" sz="2900" dirty="0" smtClean="0"/>
              <a:t>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Впровадження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суспільну</a:t>
            </a:r>
            <a:r>
              <a:rPr lang="ru-RU" sz="2900" dirty="0" smtClean="0"/>
              <a:t> </a:t>
            </a:r>
            <a:r>
              <a:rPr lang="ru-RU" sz="2900" dirty="0" err="1" smtClean="0"/>
              <a:t>свідомість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переваг</a:t>
            </a:r>
            <a:r>
              <a:rPr lang="ru-RU" sz="2900" dirty="0" smtClean="0"/>
              <a:t> здорового способу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, </a:t>
            </a:r>
            <a:r>
              <a:rPr lang="ru-RU" sz="2900" dirty="0" err="1" smtClean="0"/>
              <a:t>формування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національного</a:t>
            </a:r>
            <a:r>
              <a:rPr lang="ru-RU" sz="2900" dirty="0" smtClean="0"/>
              <a:t> культу </a:t>
            </a:r>
            <a:r>
              <a:rPr lang="ru-RU" sz="2900" dirty="0" err="1" smtClean="0"/>
              <a:t>соціально</a:t>
            </a:r>
            <a:r>
              <a:rPr lang="ru-RU" sz="2900" dirty="0" smtClean="0"/>
              <a:t> </a:t>
            </a:r>
            <a:r>
              <a:rPr lang="ru-RU" sz="2900" dirty="0" err="1" smtClean="0"/>
              <a:t>активної</a:t>
            </a:r>
            <a:r>
              <a:rPr lang="ru-RU" sz="2900" dirty="0" smtClean="0"/>
              <a:t>, </a:t>
            </a:r>
            <a:r>
              <a:rPr lang="ru-RU" sz="2900" dirty="0" err="1" smtClean="0"/>
              <a:t>фізично</a:t>
            </a:r>
            <a:r>
              <a:rPr lang="ru-RU" sz="2900" dirty="0" smtClean="0"/>
              <a:t> </a:t>
            </a:r>
            <a:r>
              <a:rPr lang="ru-RU" sz="2900" dirty="0" err="1" smtClean="0"/>
              <a:t>здорової</a:t>
            </a:r>
            <a:r>
              <a:rPr lang="ru-RU" sz="2900" dirty="0" smtClean="0"/>
              <a:t> та духовно </a:t>
            </a:r>
            <a:r>
              <a:rPr lang="ru-RU" sz="2900" dirty="0" err="1" smtClean="0"/>
              <a:t>багатої</a:t>
            </a:r>
            <a:r>
              <a:rPr lang="ru-RU" sz="2900" dirty="0" smtClean="0"/>
              <a:t> </a:t>
            </a:r>
            <a:r>
              <a:rPr lang="ru-RU" sz="2900" dirty="0" err="1" smtClean="0"/>
              <a:t>особистості</a:t>
            </a:r>
            <a:r>
              <a:rPr lang="ru-RU" sz="2900" dirty="0" smtClean="0"/>
              <a:t>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Формування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 </a:t>
            </a:r>
            <a:r>
              <a:rPr lang="ru-RU" sz="2900" dirty="0" err="1" smtClean="0"/>
              <a:t>екологічної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культури</a:t>
            </a:r>
            <a:r>
              <a:rPr lang="ru-RU" sz="2900" dirty="0" smtClean="0"/>
              <a:t>, </a:t>
            </a:r>
            <a:r>
              <a:rPr lang="ru-RU" sz="2900" dirty="0" err="1" smtClean="0"/>
              <a:t>виховання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причетності</a:t>
            </a:r>
            <a:r>
              <a:rPr lang="ru-RU" sz="2900" dirty="0" smtClean="0"/>
              <a:t> </a:t>
            </a:r>
            <a:r>
              <a:rPr lang="ru-RU" sz="2900" dirty="0" err="1" smtClean="0"/>
              <a:t>й</a:t>
            </a:r>
            <a:r>
              <a:rPr lang="ru-RU" sz="2900" dirty="0" smtClean="0"/>
              <a:t> </a:t>
            </a:r>
            <a:r>
              <a:rPr lang="ru-RU" sz="2900" dirty="0" err="1" smtClean="0"/>
              <a:t>відповідальності</a:t>
            </a:r>
            <a:r>
              <a:rPr lang="ru-RU" sz="2900" dirty="0" smtClean="0"/>
              <a:t> за </a:t>
            </a:r>
            <a:r>
              <a:rPr lang="ru-RU" sz="2900" dirty="0" err="1" smtClean="0"/>
              <a:t>збереження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примноження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природних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багатств</a:t>
            </a:r>
            <a:r>
              <a:rPr lang="ru-RU" sz="2900" dirty="0" smtClean="0"/>
              <a:t>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Формування</a:t>
            </a:r>
            <a:r>
              <a:rPr lang="ru-RU" sz="2900" dirty="0" smtClean="0"/>
              <a:t> в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 основ </a:t>
            </a:r>
            <a:r>
              <a:rPr lang="ru-RU" sz="2900" dirty="0" err="1" smtClean="0"/>
              <a:t>естетичної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культури</a:t>
            </a:r>
            <a:r>
              <a:rPr lang="ru-RU" sz="2900" dirty="0" smtClean="0"/>
              <a:t>, </a:t>
            </a:r>
            <a:r>
              <a:rPr lang="ru-RU" sz="2900" dirty="0" err="1" smtClean="0"/>
              <a:t>організації</a:t>
            </a:r>
            <a:r>
              <a:rPr lang="ru-RU" sz="2900" dirty="0" smtClean="0"/>
              <a:t> </a:t>
            </a:r>
            <a:r>
              <a:rPr lang="ru-RU" sz="2900" dirty="0" err="1" smtClean="0"/>
              <a:t>дозвілля</a:t>
            </a:r>
            <a:r>
              <a:rPr lang="ru-RU" sz="2900" dirty="0" smtClean="0"/>
              <a:t>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, </a:t>
            </a:r>
            <a:r>
              <a:rPr lang="ru-RU" sz="2900" dirty="0" err="1" smtClean="0"/>
              <a:t>пошук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нових</a:t>
            </a:r>
            <a:r>
              <a:rPr lang="ru-RU" sz="2900" dirty="0" smtClean="0"/>
              <a:t> форм.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Задоволення</a:t>
            </a:r>
            <a:r>
              <a:rPr lang="ru-RU" sz="2900" dirty="0" smtClean="0"/>
              <a:t> потреб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 у </a:t>
            </a:r>
            <a:r>
              <a:rPr lang="ru-RU" sz="2900" dirty="0" err="1" smtClean="0"/>
              <a:t>професійному</a:t>
            </a:r>
            <a:r>
              <a:rPr lang="ru-RU" sz="2900" dirty="0" smtClean="0"/>
              <a:t> </a:t>
            </a:r>
            <a:r>
              <a:rPr lang="ru-RU" sz="2900" dirty="0" err="1" smtClean="0"/>
              <a:t>самовизначенні</a:t>
            </a:r>
            <a:r>
              <a:rPr lang="ru-RU" sz="2900" dirty="0" smtClean="0"/>
              <a:t>; </a:t>
            </a:r>
            <a:r>
              <a:rPr lang="ru-RU" sz="2900" dirty="0" err="1" smtClean="0"/>
              <a:t>розвиток</a:t>
            </a:r>
            <a:r>
              <a:rPr lang="ru-RU" sz="2900" dirty="0" smtClean="0"/>
              <a:t> </a:t>
            </a:r>
            <a:r>
              <a:rPr lang="ru-RU" sz="2900" dirty="0" err="1" smtClean="0"/>
              <a:t>здатності</a:t>
            </a:r>
            <a:r>
              <a:rPr lang="ru-RU" sz="2900" dirty="0" smtClean="0"/>
              <a:t> до </a:t>
            </a:r>
            <a:r>
              <a:rPr lang="ru-RU" sz="2900" dirty="0" err="1" smtClean="0"/>
              <a:t>самостійного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життєвого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вибору</a:t>
            </a:r>
            <a:r>
              <a:rPr lang="ru-RU" sz="2900" dirty="0" smtClean="0"/>
              <a:t>. </a:t>
            </a:r>
          </a:p>
          <a:p>
            <a:pPr marL="342900" lvl="0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  <a:tab pos="409575" algn="l"/>
              </a:tabLst>
            </a:pPr>
            <a:r>
              <a:rPr lang="ru-RU" sz="2900" dirty="0" err="1" smtClean="0"/>
              <a:t>Активізація</a:t>
            </a:r>
            <a:r>
              <a:rPr lang="ru-RU" sz="2900" dirty="0" smtClean="0"/>
              <a:t> </a:t>
            </a:r>
            <a:r>
              <a:rPr lang="ru-RU" sz="2900" dirty="0" err="1" smtClean="0"/>
              <a:t>роботи</a:t>
            </a:r>
            <a:r>
              <a:rPr lang="ru-RU" sz="2900" dirty="0" smtClean="0"/>
              <a:t> </a:t>
            </a:r>
            <a:r>
              <a:rPr lang="ru-RU" sz="2900" dirty="0" err="1" smtClean="0"/>
              <a:t>учнівського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самоврядування</a:t>
            </a:r>
            <a:r>
              <a:rPr lang="ru-RU" sz="2900" dirty="0" smtClean="0"/>
              <a:t>, </a:t>
            </a:r>
            <a:r>
              <a:rPr lang="ru-RU" sz="2900" dirty="0" err="1" smtClean="0"/>
              <a:t>залучення</a:t>
            </a:r>
            <a:r>
              <a:rPr lang="ru-RU" sz="2900" dirty="0" smtClean="0"/>
              <a:t> </a:t>
            </a:r>
            <a:r>
              <a:rPr lang="ru-RU" sz="2900" dirty="0" err="1" smtClean="0"/>
              <a:t>учнів</a:t>
            </a:r>
            <a:r>
              <a:rPr lang="ru-RU" sz="2900" dirty="0" smtClean="0"/>
              <a:t> до </a:t>
            </a:r>
            <a:r>
              <a:rPr lang="ru-RU" sz="2900" dirty="0" err="1" smtClean="0"/>
              <a:t>усвідомленої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систематичної</a:t>
            </a:r>
            <a:r>
              <a:rPr lang="ru-RU" sz="2900" dirty="0" smtClean="0"/>
              <a:t> </a:t>
            </a:r>
            <a:r>
              <a:rPr lang="ru-RU" sz="2900" dirty="0" err="1" smtClean="0"/>
              <a:t>участі</a:t>
            </a:r>
            <a:r>
              <a:rPr lang="ru-RU" sz="2900" dirty="0" smtClean="0"/>
              <a:t> у </a:t>
            </a:r>
            <a:r>
              <a:rPr lang="ru-RU" sz="2900" dirty="0" err="1" smtClean="0"/>
              <a:t>вирішенні</a:t>
            </a:r>
            <a:r>
              <a:rPr lang="ru-RU" sz="2900" dirty="0" smtClean="0"/>
              <a:t> </a:t>
            </a:r>
            <a:r>
              <a:rPr lang="ru-RU" sz="2900" dirty="0" err="1" smtClean="0"/>
              <a:t>важливих</a:t>
            </a:r>
            <a:r>
              <a:rPr lang="ru-RU" sz="2900" dirty="0" smtClean="0"/>
              <a:t> </a:t>
            </a:r>
            <a:r>
              <a:rPr lang="ru-RU" sz="2900" dirty="0" err="1" smtClean="0"/>
              <a:t>питань</a:t>
            </a:r>
            <a:r>
              <a:rPr lang="ru-RU" sz="2900" dirty="0" smtClean="0"/>
              <a:t> </a:t>
            </a:r>
            <a:r>
              <a:rPr lang="ru-RU" sz="2900" dirty="0" err="1" smtClean="0"/>
              <a:t>життя</a:t>
            </a:r>
            <a:r>
              <a:rPr lang="ru-RU" sz="2900" dirty="0" smtClean="0"/>
              <a:t> </a:t>
            </a:r>
            <a:r>
              <a:rPr lang="ru-RU" sz="2900" dirty="0" err="1" smtClean="0"/>
              <a:t>класу</a:t>
            </a:r>
            <a:r>
              <a:rPr lang="ru-RU" sz="2900" dirty="0" smtClean="0"/>
              <a:t> та </a:t>
            </a:r>
            <a:r>
              <a:rPr lang="ru-RU" sz="2900" dirty="0" err="1" smtClean="0"/>
              <a:t>школи</a:t>
            </a:r>
            <a:r>
              <a:rPr lang="ru-RU" sz="29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Наш садочок </a:t>
            </a:r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857628"/>
            <a:ext cx="3357586" cy="2520652"/>
          </a:xfrm>
          <a:prstGeom prst="rect">
            <a:avLst/>
          </a:prstGeom>
        </p:spPr>
      </p:pic>
      <p:pic>
        <p:nvPicPr>
          <p:cNvPr id="9" name="Picture 4" descr="C:\Users\админ\Desktop\Фото садок\DSCN2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1214422"/>
            <a:ext cx="2614283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админ\Desktop\фото садік\Фото0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461990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007\Desktop\Р І З Н Е\ФОТО\садок фото\фото садік\Фото02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24" y="1357298"/>
            <a:ext cx="2857520" cy="2143140"/>
          </a:xfrm>
          <a:prstGeom prst="rect">
            <a:avLst/>
          </a:prstGeom>
          <a:noFill/>
        </p:spPr>
      </p:pic>
      <p:pic>
        <p:nvPicPr>
          <p:cNvPr id="25605" name="Picture 5" descr="C:\Users\007\Desktop\Р І З Н Е\ФОТО\садок фото\фото садік\Фото02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357298"/>
            <a:ext cx="2873409" cy="21550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Відкриття садочка 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50043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Заняття 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64293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43504" y="63579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Прогулянка в природу </a:t>
            </a:r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рамка\1207358661_8b95011530c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77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457200"/>
            <a:ext cx="4953000" cy="583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</a:rPr>
              <a:t>Мета </a:t>
            </a:r>
            <a:r>
              <a:rPr lang="uk-UA" sz="3000" b="1" dirty="0" err="1" smtClean="0">
                <a:solidFill>
                  <a:srgbClr val="FF0000"/>
                </a:solidFill>
              </a:rPr>
              <a:t>портфоліо</a:t>
            </a:r>
            <a:r>
              <a:rPr lang="uk-UA" sz="30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700" dirty="0" smtClean="0"/>
              <a:t>презентувати власні педагогічні досягнення;</a:t>
            </a:r>
          </a:p>
          <a:p>
            <a:pPr>
              <a:buFont typeface="Wingdings" pitchFamily="2" charset="2"/>
              <a:buChar char="Ø"/>
            </a:pPr>
            <a:r>
              <a:rPr lang="uk-UA" sz="2700" dirty="0" smtClean="0"/>
              <a:t>забезпечити неперервність самоосвіти;</a:t>
            </a:r>
          </a:p>
          <a:p>
            <a:pPr>
              <a:buFont typeface="Wingdings" pitchFamily="2" charset="2"/>
              <a:buChar char="Ø"/>
            </a:pPr>
            <a:r>
              <a:rPr lang="uk-UA" sz="2700" dirty="0" smtClean="0"/>
              <a:t>підвищити рівень методичної культури;</a:t>
            </a:r>
          </a:p>
          <a:p>
            <a:pPr>
              <a:buFont typeface="Wingdings" pitchFamily="2" charset="2"/>
              <a:buChar char="Ø"/>
            </a:pPr>
            <a:r>
              <a:rPr lang="uk-UA" sz="2700" dirty="0" smtClean="0"/>
              <a:t>продемонструвати результати практичної діяльності;</a:t>
            </a:r>
          </a:p>
          <a:p>
            <a:pPr>
              <a:buFont typeface="Wingdings" pitchFamily="2" charset="2"/>
              <a:buChar char="Ø"/>
            </a:pPr>
            <a:r>
              <a:rPr lang="uk-UA" sz="2700" dirty="0" smtClean="0"/>
              <a:t>систематизувати  матеріали і напрацювання.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uk-UA" dirty="0" smtClean="0"/>
              <a:t>Наш садочок </a:t>
            </a:r>
            <a:endParaRPr lang="ru-RU" dirty="0"/>
          </a:p>
        </p:txBody>
      </p:sp>
      <p:pic>
        <p:nvPicPr>
          <p:cNvPr id="4" name="Picture 2" descr="C:\Users\007\Pictures\IMG_20170310_120746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152776" cy="21538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0043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/>
              <a:t>Ранок </a:t>
            </a:r>
            <a:r>
              <a:rPr lang="uk-UA" i="1" dirty="0" err="1" smtClean="0"/>
              <a:t>“Тобі</a:t>
            </a:r>
            <a:r>
              <a:rPr lang="uk-UA" i="1" dirty="0" smtClean="0"/>
              <a:t>, </a:t>
            </a:r>
            <a:r>
              <a:rPr lang="uk-UA" i="1" dirty="0" err="1" smtClean="0"/>
              <a:t>Кобзарю”</a:t>
            </a:r>
            <a:endParaRPr lang="ru-RU" i="1" dirty="0"/>
          </a:p>
        </p:txBody>
      </p:sp>
      <p:pic>
        <p:nvPicPr>
          <p:cNvPr id="6" name="Picture 4" descr="C:\Users\007\Desktop\Р І З Н Е\ФОТО\садок фото\фото садік\Фото0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3326797"/>
            <a:ext cx="3000397" cy="21024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1" y="5429264"/>
            <a:ext cx="2428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Інсценізація казок</a:t>
            </a: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67" y="3679033"/>
            <a:ext cx="2357454" cy="3143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3" y="635795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Випускний</a:t>
            </a:r>
            <a:endParaRPr lang="ru-RU" dirty="0"/>
          </a:p>
        </p:txBody>
      </p:sp>
      <p:pic>
        <p:nvPicPr>
          <p:cNvPr id="10" name="Picture 4" descr="C:\Users\админ\Desktop\Моя\фото садік\Новая папка\DCIM\174NIKON\DSCN28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3302" y="3847962"/>
            <a:ext cx="2939504" cy="2530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дмин\Desktop\Моя\фото садік\Новая папка\DCIM\174NIKON\DSCN28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4316" y="1350244"/>
            <a:ext cx="3438212" cy="218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15074" y="3429000"/>
            <a:ext cx="2928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/>
              <a:t>Новий рік – свято казки </a:t>
            </a:r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Національно-патріотичне виховання </a:t>
            </a:r>
            <a:endParaRPr lang="ru-RU" dirty="0"/>
          </a:p>
        </p:txBody>
      </p:sp>
      <p:pic>
        <p:nvPicPr>
          <p:cNvPr id="25602" name="Picture 2" descr="C:\Users\007\Pictures\IMG_20170317_1012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2928958" cy="1894536"/>
          </a:xfrm>
          <a:prstGeom prst="rect">
            <a:avLst/>
          </a:prstGeom>
          <a:noFill/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929066"/>
            <a:ext cx="3711087" cy="2186891"/>
          </a:xfrm>
          <a:prstGeom prst="rect">
            <a:avLst/>
          </a:prstGeom>
        </p:spPr>
      </p:pic>
      <p:pic>
        <p:nvPicPr>
          <p:cNvPr id="6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214818"/>
            <a:ext cx="3387436" cy="1907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1643050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Навчальний заклад узяв участь у волонтерському русі. В школі були проведені ярмарки і кошти переведено для воїнів – односельчан. Крім того, три рази у закладі збиралися кошти, на які було придбано одяг нашим воїнам.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цьому навчальному році вихованці закладу зібрали різдвяні пакуночки для наших захисників.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50043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Куточок воїнів АТО 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62150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Зустріч з воїнами  АТО</a:t>
            </a:r>
            <a:endParaRPr lang="ru-RU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uk-UA" dirty="0" smtClean="0"/>
              <a:t>Екологічне виховання </a:t>
            </a:r>
            <a:endParaRPr lang="ru-RU" dirty="0"/>
          </a:p>
        </p:txBody>
      </p:sp>
      <p:pic>
        <p:nvPicPr>
          <p:cNvPr id="4" name="Picture 4" descr="C:\Users\админ\Desktop\семінар директорів\Фото школи 2013\Посадка\PICT0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3233651" cy="24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128586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Щорічно учні НВК беруть участь у посадці лісу </a:t>
            </a:r>
            <a:endParaRPr lang="ru-RU" dirty="0"/>
          </a:p>
        </p:txBody>
      </p:sp>
      <p:pic>
        <p:nvPicPr>
          <p:cNvPr id="6" name="Picture 3" descr="C:\Users\админ\Desktop\семінар директорів\Фото школи 2013\Посадка\PICT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429132"/>
            <a:ext cx="2940327" cy="22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007\Desktop\Р І З Н Е\ФОТО\Посадка\PICT03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4143404" cy="2599898"/>
          </a:xfrm>
          <a:prstGeom prst="rect">
            <a:avLst/>
          </a:prstGeom>
          <a:noFill/>
        </p:spPr>
      </p:pic>
      <p:pic>
        <p:nvPicPr>
          <p:cNvPr id="23555" name="Picture 3" descr="C:\Users\007\Desktop\Р І З Н Е\ФОТО\Посадка\PICT0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345290"/>
            <a:ext cx="3000396" cy="2253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Шкільне життя </a:t>
            </a:r>
            <a:endParaRPr lang="ru-RU" dirty="0"/>
          </a:p>
        </p:txBody>
      </p:sp>
      <p:pic>
        <p:nvPicPr>
          <p:cNvPr id="24578" name="Picture 2" descr="C:\Users\007\Pictures\IMG_20161213_19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19378">
            <a:off x="500034" y="1357298"/>
            <a:ext cx="3714776" cy="2783242"/>
          </a:xfrm>
          <a:prstGeom prst="rect">
            <a:avLst/>
          </a:prstGeom>
          <a:noFill/>
        </p:spPr>
      </p:pic>
      <p:pic>
        <p:nvPicPr>
          <p:cNvPr id="24579" name="Picture 3" descr="C:\Users\007\Pictures\IMG_20161213_195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0943">
            <a:off x="4929190" y="1360140"/>
            <a:ext cx="3619426" cy="2711802"/>
          </a:xfrm>
          <a:prstGeom prst="rect">
            <a:avLst/>
          </a:prstGeom>
          <a:noFill/>
        </p:spPr>
      </p:pic>
      <p:pic>
        <p:nvPicPr>
          <p:cNvPr id="24580" name="Picture 4" descr="C:\Users\007\Pictures\фотографія34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2622">
            <a:off x="1142976" y="3667487"/>
            <a:ext cx="2571768" cy="2999099"/>
          </a:xfrm>
          <a:prstGeom prst="rect">
            <a:avLst/>
          </a:prstGeom>
          <a:noFill/>
        </p:spPr>
      </p:pic>
      <p:pic>
        <p:nvPicPr>
          <p:cNvPr id="24581" name="Picture 5" descr="C:\Users\007\Pictures\фотографія4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3769">
            <a:off x="4906022" y="4357694"/>
            <a:ext cx="304287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000132"/>
          </a:xfrm>
        </p:spPr>
        <p:txBody>
          <a:bodyPr>
            <a:norm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цивільного захисту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1168">
            <a:off x="6236037" y="3836665"/>
            <a:ext cx="2268918" cy="30252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8798" y="1226328"/>
            <a:ext cx="2071701" cy="24765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6741">
            <a:off x="595425" y="3762237"/>
            <a:ext cx="2286858" cy="30491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0731">
            <a:off x="5853333" y="861783"/>
            <a:ext cx="2544461" cy="33926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8439" y="3532431"/>
            <a:ext cx="1951185" cy="2601580"/>
          </a:xfrm>
          <a:prstGeom prst="rect">
            <a:avLst/>
          </a:prstGeom>
        </p:spPr>
      </p:pic>
      <p:pic>
        <p:nvPicPr>
          <p:cNvPr id="20" name="Объект 1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4736" y="6126163"/>
            <a:ext cx="34527" cy="46037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3426">
            <a:off x="525256" y="1117763"/>
            <a:ext cx="1865843" cy="24877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/>
            </a:r>
            <a:br>
              <a:rPr lang="uk-UA" sz="54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uk-UA" sz="5400" b="1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Літнє оздоровлення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792088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uk-UA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4" descr="E:\ВАСИЛЯ ОЛЕКСАНДРОВИЧА НОКІА\люба павлівна\S E R S H\Робота шкільного табору відпочинку дітей\Изображение 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55215">
            <a:off x="123605" y="1357298"/>
            <a:ext cx="2538949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ВАСИЛЯ ОЛЕКСАНДРОВИЧА НОКІА\люба павлівна\S E R S H\Робота шкільного табору відпочинку дітей\Изображение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1" y="4293096"/>
            <a:ext cx="2520281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ВАСИЛЯ ОЛЕКСАНДРОВИЧА НОКІА\люба павлівна\S E R S H\Робота шкільного табору відпочинку дітей\Изображение 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9388" y="1214422"/>
            <a:ext cx="2502768" cy="1954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ВАСИЛЯ ОЛЕКСАНДРОВИЧА НОКІА\люба павлівна\S E R S H\Робота шкільного табору відпочинку дітей\Изображение 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38818">
            <a:off x="3848602" y="3259417"/>
            <a:ext cx="2554188" cy="191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6627" name="Picture 3" descr="D:\Школа\SAM_08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0330" y="1142984"/>
            <a:ext cx="3321867" cy="2214578"/>
          </a:xfrm>
          <a:prstGeom prst="rect">
            <a:avLst/>
          </a:prstGeom>
          <a:noFill/>
        </p:spPr>
      </p:pic>
      <p:pic>
        <p:nvPicPr>
          <p:cNvPr id="26628" name="Picture 4" descr="D:\Школа\SAM_08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07056">
            <a:off x="142844" y="3786190"/>
            <a:ext cx="4114800" cy="2743200"/>
          </a:xfrm>
          <a:prstGeom prst="rect">
            <a:avLst/>
          </a:prstGeom>
          <a:noFill/>
        </p:spPr>
      </p:pic>
      <p:pic>
        <p:nvPicPr>
          <p:cNvPr id="26629" name="Picture 5" descr="C:\Users\007\Pictures\фотографія12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76020">
            <a:off x="6194447" y="4095071"/>
            <a:ext cx="2923948" cy="2134053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 flipH="1" flipV="1">
            <a:off x="357158" y="428604"/>
            <a:ext cx="100039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ea2e622560958ea8b689848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342459">
            <a:off x="914400" y="2819400"/>
            <a:ext cx="3429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Mistral" pitchFamily="66" charset="0"/>
              </a:rPr>
              <a:t>   ДЯКУЮ ЗА</a:t>
            </a:r>
          </a:p>
          <a:p>
            <a:r>
              <a:rPr lang="uk-UA" sz="4000" dirty="0" smtClean="0">
                <a:latin typeface="Mistral" pitchFamily="66" charset="0"/>
              </a:rPr>
              <a:t>     УВАГУ</a:t>
            </a:r>
            <a:endParaRPr lang="ru-RU" sz="4000" dirty="0">
              <a:latin typeface="Mistral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6425669_p7oj28auztr3c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57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133668">
            <a:off x="4880285" y="1332877"/>
            <a:ext cx="3240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Учитель – скрипаль  дитячих сердець: як      поведе смичком таку мелодію й почує.</a:t>
            </a:r>
          </a:p>
          <a:p>
            <a:r>
              <a:rPr lang="uk-UA" i="1" dirty="0" smtClean="0"/>
              <a:t>                     </a:t>
            </a:r>
          </a:p>
          <a:p>
            <a:r>
              <a:rPr lang="uk-UA" i="1" dirty="0" smtClean="0"/>
              <a:t>              В. Сухомлинський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/>
              <a:t>   ПРОФЕСІЙНЕ КРЕДО</a:t>
            </a:r>
            <a:endParaRPr lang="ru-RU" sz="4000" i="1" dirty="0"/>
          </a:p>
        </p:txBody>
      </p:sp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9700">
            <a:off x="1564633" y="1190352"/>
            <a:ext cx="3006386" cy="4185057"/>
          </a:xfrm>
          <a:prstGeom prst="rect">
            <a:avLst/>
          </a:prstGeom>
        </p:spPr>
      </p:pic>
      <p:pic>
        <p:nvPicPr>
          <p:cNvPr id="1026" name="Picture 2" descr="C:\Users\007\Pictures\фотографія7125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4835">
            <a:off x="1519278" y="1168291"/>
            <a:ext cx="2994237" cy="4262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Будьмо знайомі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Прізвище, </a:t>
            </a:r>
            <a:r>
              <a:rPr lang="uk-UA" sz="2000" i="1" dirty="0" err="1" smtClean="0"/>
              <a:t>імя</a:t>
            </a:r>
            <a:r>
              <a:rPr lang="uk-UA" sz="2000" i="1" dirty="0" smtClean="0"/>
              <a:t>, по батькові – </a:t>
            </a:r>
            <a:r>
              <a:rPr lang="uk-UA" sz="2000" b="1" i="1" dirty="0" smtClean="0"/>
              <a:t>Сиротюк Марія Анатоліївна </a:t>
            </a:r>
          </a:p>
          <a:p>
            <a:r>
              <a:rPr lang="uk-UA" sz="2000" i="1" dirty="0" smtClean="0"/>
              <a:t>Дата і місце народження –  </a:t>
            </a:r>
            <a:r>
              <a:rPr lang="uk-UA" sz="2000" b="1" i="1" dirty="0" smtClean="0"/>
              <a:t>6 листопада 1976 року, </a:t>
            </a:r>
            <a:r>
              <a:rPr lang="uk-UA" sz="2000" b="1" i="1" dirty="0" err="1" smtClean="0"/>
              <a:t>с.Велика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Клецька</a:t>
            </a:r>
            <a:r>
              <a:rPr lang="uk-UA" sz="2000" b="1" i="1" dirty="0" smtClean="0"/>
              <a:t> </a:t>
            </a:r>
          </a:p>
          <a:p>
            <a:r>
              <a:rPr lang="uk-UA" sz="2000" i="1" dirty="0" smtClean="0"/>
              <a:t>Освіта – </a:t>
            </a:r>
            <a:r>
              <a:rPr lang="uk-UA" sz="2000" b="1" i="1" dirty="0" smtClean="0"/>
              <a:t>вища, вчитель української мови і літератури, історії та зарубіжної літератури</a:t>
            </a:r>
          </a:p>
          <a:p>
            <a:r>
              <a:rPr lang="uk-UA" sz="2000" i="1" dirty="0" smtClean="0"/>
              <a:t>Місце роботи – </a:t>
            </a:r>
            <a:r>
              <a:rPr lang="uk-UA" sz="2000" b="1" i="1" dirty="0" err="1" smtClean="0"/>
              <a:t>Великоклецьківський</a:t>
            </a:r>
            <a:r>
              <a:rPr lang="uk-UA" sz="2000" b="1" i="1" dirty="0" smtClean="0"/>
              <a:t> навчально-виховний комплекс </a:t>
            </a:r>
            <a:r>
              <a:rPr lang="uk-UA" sz="2000" b="1" i="1" dirty="0" err="1" smtClean="0"/>
              <a:t>“Загальноосвітня</a:t>
            </a:r>
            <a:r>
              <a:rPr lang="uk-UA" sz="2000" b="1" i="1" dirty="0" smtClean="0"/>
              <a:t> школа І – ІІІ ступенів – дошкільний навчальний </a:t>
            </a:r>
            <a:r>
              <a:rPr lang="uk-UA" sz="2000" b="1" i="1" dirty="0" err="1" smtClean="0"/>
              <a:t>заклад”</a:t>
            </a:r>
            <a:endParaRPr lang="uk-UA" sz="2000" b="1" i="1" dirty="0" smtClean="0"/>
          </a:p>
          <a:p>
            <a:r>
              <a:rPr lang="uk-UA" sz="2000" i="1" dirty="0" smtClean="0"/>
              <a:t>Педагогічний стаж – </a:t>
            </a:r>
            <a:r>
              <a:rPr lang="uk-UA" sz="2000" b="1" i="1" dirty="0" smtClean="0"/>
              <a:t>22 роки </a:t>
            </a:r>
          </a:p>
          <a:p>
            <a:r>
              <a:rPr lang="uk-UA" sz="2000" i="1" dirty="0" smtClean="0"/>
              <a:t>Кваліфікаційна категорія – </a:t>
            </a:r>
            <a:r>
              <a:rPr lang="uk-UA" sz="2000" b="1" i="1" dirty="0" smtClean="0"/>
              <a:t>спеціаліст першої категорії </a:t>
            </a:r>
          </a:p>
          <a:p>
            <a:r>
              <a:rPr lang="uk-UA" sz="2000" i="1" dirty="0" smtClean="0"/>
              <a:t>Який предмет викладає – </a:t>
            </a:r>
            <a:r>
              <a:rPr lang="uk-UA" sz="2000" b="1" i="1" dirty="0" smtClean="0"/>
              <a:t>українська мова і література 7 кл., зарубіжна література 6, </a:t>
            </a:r>
            <a:r>
              <a:rPr lang="uk-UA" sz="2000" b="1" i="1" dirty="0"/>
              <a:t>9</a:t>
            </a:r>
            <a:r>
              <a:rPr lang="uk-UA" sz="2000" b="1" i="1" dirty="0" smtClean="0"/>
              <a:t> класи 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/>
              <a:t>Освіта </a:t>
            </a:r>
            <a:endParaRPr lang="ru-RU" sz="6000" dirty="0"/>
          </a:p>
        </p:txBody>
      </p:sp>
      <p:pic>
        <p:nvPicPr>
          <p:cNvPr id="4" name="Picture 3" descr="C:\Users\007\Desktop\Новая папка (2)\Рисунок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119782" y="1452590"/>
            <a:ext cx="2390604" cy="32001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357694"/>
            <a:ext cx="31215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9286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err="1" smtClean="0"/>
              <a:t>Великоклецьківська</a:t>
            </a:r>
            <a:r>
              <a:rPr lang="uk-UA" sz="2000" dirty="0" smtClean="0"/>
              <a:t> загальноосвітня школа І – ІІІ ступенів, </a:t>
            </a:r>
          </a:p>
          <a:p>
            <a:pPr>
              <a:buNone/>
            </a:pPr>
            <a:r>
              <a:rPr lang="uk-UA" sz="2000" dirty="0" smtClean="0"/>
              <a:t>     1993 рік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428868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err="1" smtClean="0"/>
              <a:t>Дубенське</a:t>
            </a:r>
            <a:r>
              <a:rPr lang="uk-UA" sz="2000" dirty="0" smtClean="0"/>
              <a:t> педагогічне училище , </a:t>
            </a:r>
          </a:p>
          <a:p>
            <a:r>
              <a:rPr lang="uk-UA" sz="2000" dirty="0" smtClean="0"/>
              <a:t>1995 рік </a:t>
            </a:r>
          </a:p>
          <a:p>
            <a:r>
              <a:rPr lang="uk-UA" sz="2000" dirty="0" smtClean="0"/>
              <a:t>Кваліфікація – вихователь дітей дошкільного віку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214818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/>
              <a:t>Рівненський державний гуманітарний університет, 2008 рік </a:t>
            </a:r>
          </a:p>
          <a:p>
            <a:r>
              <a:rPr lang="uk-UA" sz="2000" dirty="0" smtClean="0"/>
              <a:t>Кваліфікація – вчитель української мови і літератури, зарубіжної літератури та історії 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1038" cy="86201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Курсова перепідготовка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5" y="1071547"/>
          <a:ext cx="8429686" cy="5131686"/>
        </p:xfrm>
        <a:graphic>
          <a:graphicData uri="http://schemas.openxmlformats.org/drawingml/2006/table">
            <a:tbl>
              <a:tblPr/>
              <a:tblGrid>
                <a:gridCol w="1433047"/>
                <a:gridCol w="2424606"/>
                <a:gridCol w="3052568"/>
                <a:gridCol w="1519465"/>
              </a:tblGrid>
              <a:tr h="753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Термін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навчання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Заклад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курсів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тощо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підвищення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кваліфікації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7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09.03.2011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01.04.2011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Рівненський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обласний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інститут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післядипломної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педагогічної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освіти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Учителів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української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мови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літератури</a:t>
                      </a:r>
                      <a:endParaRPr lang="ru-RU" sz="11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“Методика</a:t>
                      </a:r>
                      <a:r>
                        <a:rPr lang="uk-UA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застосування ситуативних вправ у процесі рольової діяльності на уроках розвитку мовлення “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Свідоцтво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№105629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Від 01.04.2011р.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05.09</a:t>
                      </a:r>
                      <a:r>
                        <a:rPr lang="uk-UA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.2011 – 30.12.2011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26.01 – 28.01.2012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01.03 – 03.03.2012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Рівненський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обласний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інститут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післядипломної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педагогічної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освіти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Рівненський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обласний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інститут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післядипломної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педагогічної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освіти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Учителів</a:t>
                      </a:r>
                      <a:r>
                        <a:rPr lang="uk-UA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історії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“Формування</a:t>
                      </a:r>
                      <a:r>
                        <a:rPr lang="uk-UA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громадянської позиції учнів на уроках суспільних </a:t>
                      </a:r>
                      <a:r>
                        <a:rPr lang="uk-UA" sz="11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предметів”</a:t>
                      </a:r>
                      <a:endParaRPr lang="uk-UA" sz="1100" b="1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Учителів світової літератури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“Використання</a:t>
                      </a:r>
                      <a:r>
                        <a:rPr lang="uk-UA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методу проектів на уроках світової </a:t>
                      </a:r>
                      <a:r>
                        <a:rPr lang="uk-UA" sz="11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літератури”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Свідоцтво № 109072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 30.12.2011р.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Свідоцтво  № 1097748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 03.03.2012р.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54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08.02.2016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19.02.2016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14.11.2016 – 25.11.2016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Рівненський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обласний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інститут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післядипломної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педагогічної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освіти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Рівненський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обласний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інститут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післядипломної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педагогічної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освіти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Учителів</a:t>
                      </a: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української мови та літератури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“Використання</a:t>
                      </a: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інноваційних технологій на уроках української мови і </a:t>
                      </a:r>
                      <a:r>
                        <a:rPr lang="uk-UA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літератури”</a:t>
                      </a: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Заступників директорів з навчально-виховної роботи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“Використання</a:t>
                      </a: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сервісів </a:t>
                      </a:r>
                      <a:r>
                        <a:rPr lang="en-US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Google</a:t>
                      </a: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роботі заступника директора з навчально-виховної </a:t>
                      </a:r>
                      <a:r>
                        <a:rPr lang="uk-UA" sz="11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роботи”</a:t>
                      </a: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Свідоцтво</a:t>
                      </a: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№ 0008972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Від 19.02.2016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Свідоцтво №02139765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Від 25.11.2016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510" marR="52510" marT="52510" marB="525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14290"/>
            <a:ext cx="79296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Самоосвіта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35280" cy="525305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  <a:defRPr/>
            </a:pPr>
            <a:endParaRPr lang="ru-RU" sz="2400" dirty="0" smtClean="0"/>
          </a:p>
          <a:p>
            <a:pPr lvl="2">
              <a:buClr>
                <a:schemeClr val="accent1"/>
              </a:buClr>
              <a:buNone/>
            </a:pPr>
            <a:r>
              <a:rPr lang="ru-RU" sz="2400" dirty="0" smtClean="0">
                <a:latin typeface="Monotype Corsiva" pitchFamily="66" charset="0"/>
                <a:cs typeface="Arabic Typesetting" pitchFamily="66" charset="-78"/>
              </a:rPr>
              <a:t>     </a:t>
            </a:r>
            <a:r>
              <a:rPr lang="uk-UA" altLang="ru-RU" sz="2000" dirty="0">
                <a:solidFill>
                  <a:srgbClr val="000099"/>
                </a:solidFill>
                <a:latin typeface="Constantia" panose="02030602050306030303" pitchFamily="18" charset="0"/>
              </a:rPr>
              <a:t>“ Інноваційні технології навчання у розвитку творчих здібностей учнів на </a:t>
            </a:r>
            <a:r>
              <a:rPr lang="uk-UA" altLang="ru-RU" sz="2000" dirty="0" err="1">
                <a:solidFill>
                  <a:srgbClr val="000099"/>
                </a:solidFill>
                <a:latin typeface="Constantia" panose="02030602050306030303" pitchFamily="18" charset="0"/>
              </a:rPr>
              <a:t>уроках</a:t>
            </a:r>
            <a:r>
              <a:rPr lang="uk-UA" altLang="ru-RU" sz="2000" dirty="0">
                <a:solidFill>
                  <a:srgbClr val="000099"/>
                </a:solidFill>
                <a:latin typeface="Constantia" panose="02030602050306030303" pitchFamily="18" charset="0"/>
              </a:rPr>
              <a:t> української мови та літератури. ”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142984"/>
            <a:ext cx="8229600" cy="52149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Тема самоосвітньої діяльності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79296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Участь у районному методичному об'єднанні  вчителів української мови і літератури, зарубіжної літератури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Участь у шкільному методичному об'єднанні вчителів суспільно-гуманітарного циклу 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Голова методичної ради НВК </a:t>
            </a:r>
          </a:p>
          <a:p>
            <a:pPr>
              <a:buNone/>
            </a:pPr>
            <a:endParaRPr lang="uk-UA" sz="28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books228577dt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5429264"/>
            <a:ext cx="3200400" cy="142873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90882"/>
              </p:ext>
            </p:extLst>
          </p:nvPr>
        </p:nvGraphicFramePr>
        <p:xfrm>
          <a:off x="457200" y="3955152"/>
          <a:ext cx="8229600" cy="12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Використання інноваційних технологій на </a:t>
                      </a:r>
                      <a:r>
                        <a:rPr lang="uk-UA" sz="800" dirty="0" err="1">
                          <a:effectLst/>
                        </a:rPr>
                        <a:t>уроках</a:t>
                      </a:r>
                      <a:r>
                        <a:rPr lang="uk-UA" sz="800" dirty="0">
                          <a:effectLst/>
                        </a:rPr>
                        <a:t> словесності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1857"/>
              </p:ext>
            </p:extLst>
          </p:nvPr>
        </p:nvGraphicFramePr>
        <p:xfrm>
          <a:off x="690506" y="6957392"/>
          <a:ext cx="8229600" cy="18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6" name="Picture 2" descr="C:\Users\007\Desktop\Новая папка (2)\Рисунок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05"/>
            <a:ext cx="2214577" cy="3000395"/>
          </a:xfrm>
          <a:prstGeom prst="rect">
            <a:avLst/>
          </a:prstGeom>
          <a:noFill/>
        </p:spPr>
      </p:pic>
      <p:pic>
        <p:nvPicPr>
          <p:cNvPr id="1027" name="Picture 3" descr="C:\Users\007\Desktop\Новая папка (2)\Рисунок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357298"/>
            <a:ext cx="2143140" cy="3061629"/>
          </a:xfrm>
          <a:prstGeom prst="rect">
            <a:avLst/>
          </a:prstGeom>
          <a:noFill/>
        </p:spPr>
      </p:pic>
      <p:pic>
        <p:nvPicPr>
          <p:cNvPr id="1028" name="Picture 4" descr="C:\Users\007\Desktop\Новая папка (2)\Рисунок (7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94053"/>
            <a:ext cx="2214578" cy="2963947"/>
          </a:xfrm>
          <a:prstGeom prst="rect">
            <a:avLst/>
          </a:prstGeom>
          <a:noFill/>
        </p:spPr>
      </p:pic>
      <p:pic>
        <p:nvPicPr>
          <p:cNvPr id="1029" name="Picture 5" descr="C:\Users\007\Desktop\Новая папка (2)\Рисунок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357298"/>
            <a:ext cx="2214578" cy="3040521"/>
          </a:xfrm>
          <a:prstGeom prst="rect">
            <a:avLst/>
          </a:prstGeom>
          <a:noFill/>
        </p:spPr>
      </p:pic>
      <p:pic>
        <p:nvPicPr>
          <p:cNvPr id="1030" name="Picture 6" descr="C:\Users\007\Desktop\Новая папка (2)\Рисунок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285860"/>
            <a:ext cx="223738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Науково-методична проблемна тема НВК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6286544" cy="3922412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uk-UA" sz="3200" dirty="0" smtClean="0">
                <a:cs typeface="Times New Roman" pitchFamily="18" charset="0"/>
              </a:rPr>
              <a:t>Педагогічний колектив працює над реалізацією  науково-методичної проблеми</a:t>
            </a:r>
            <a:r>
              <a:rPr lang="uk-UA" sz="2800" dirty="0" smtClean="0">
                <a:cs typeface="Times New Roman" pitchFamily="18" charset="0"/>
              </a:rPr>
              <a:t> </a:t>
            </a:r>
            <a:r>
              <a:rPr lang="uk-UA" sz="2800" b="1" u="sng" dirty="0" err="1" smtClean="0"/>
              <a:t>“Спрямованість</a:t>
            </a:r>
            <a:r>
              <a:rPr lang="uk-UA" sz="2800" b="1" u="sng" dirty="0" smtClean="0"/>
              <a:t> навчально-виховного процесу на формування та розвиток ключових </a:t>
            </a:r>
            <a:r>
              <a:rPr lang="uk-UA" sz="2800" b="1" u="sng" dirty="0" err="1" smtClean="0"/>
              <a:t>компетентностей</a:t>
            </a:r>
            <a:r>
              <a:rPr lang="uk-UA" sz="2800" b="1" u="sng" dirty="0" smtClean="0"/>
              <a:t>, моральних якостей </a:t>
            </a:r>
            <a:r>
              <a:rPr lang="uk-UA" sz="2800" b="1" u="sng" dirty="0" err="1" smtClean="0"/>
              <a:t>особистості”</a:t>
            </a:r>
            <a:r>
              <a:rPr lang="uk-UA" sz="2800" b="1" u="sng" dirty="0" smtClean="0"/>
              <a:t> </a:t>
            </a:r>
            <a:r>
              <a:rPr lang="uk-UA" sz="2800" dirty="0" smtClean="0"/>
              <a:t>(2014 – 2018 роки.</a:t>
            </a:r>
          </a:p>
          <a:p>
            <a:pPr lvl="0" algn="just">
              <a:buNone/>
            </a:pPr>
            <a:r>
              <a:rPr lang="uk-UA" sz="2800" dirty="0" smtClean="0"/>
              <a:t>Розроблено план реалізації проблеми, на даний час ми завершуємо третій рік роботи над темою.</a:t>
            </a:r>
          </a:p>
          <a:p>
            <a:pPr lvl="0" algn="just">
              <a:buNone/>
            </a:pPr>
            <a:endParaRPr lang="uk-UA" sz="2800" b="1" u="sng" dirty="0" smtClean="0"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72264" y="2143116"/>
          <a:ext cx="2401886" cy="36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5940803" imgH="9230011" progId="Word.Document.12">
                  <p:embed/>
                </p:oleObj>
              </mc:Choice>
              <mc:Fallback>
                <p:oleObj name="Документ" r:id="rId4" imgW="5940803" imgH="9230011" progId="Word.Document.12">
                  <p:embed/>
                  <p:pic>
                    <p:nvPicPr>
                      <p:cNvPr id="0" name="Picture 2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2143116"/>
                        <a:ext cx="2401886" cy="364333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 w="3175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1602</TotalTime>
  <Words>1168</Words>
  <Application>Microsoft Office PowerPoint</Application>
  <PresentationFormat>Экран (4:3)</PresentationFormat>
  <Paragraphs>228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NSimSun</vt:lpstr>
      <vt:lpstr>Arabic Typesetting</vt:lpstr>
      <vt:lpstr>Arial</vt:lpstr>
      <vt:lpstr>Calibri</vt:lpstr>
      <vt:lpstr>Century</vt:lpstr>
      <vt:lpstr>Comic Sans MS</vt:lpstr>
      <vt:lpstr>Constantia</vt:lpstr>
      <vt:lpstr>Mistral</vt:lpstr>
      <vt:lpstr>Monotype Corsiva</vt:lpstr>
      <vt:lpstr>Palatino Linotype</vt:lpstr>
      <vt:lpstr>Times New Roman</vt:lpstr>
      <vt:lpstr>Trebuchet MS</vt:lpstr>
      <vt:lpstr>Wingdings</vt:lpstr>
      <vt:lpstr>Wingdings 2</vt:lpstr>
      <vt:lpstr>Поток</vt:lpstr>
      <vt:lpstr>Документ</vt:lpstr>
      <vt:lpstr>Презентация PowerPoint</vt:lpstr>
      <vt:lpstr>Презентация PowerPoint</vt:lpstr>
      <vt:lpstr>Презентация PowerPoint</vt:lpstr>
      <vt:lpstr>Будьмо знайомі </vt:lpstr>
      <vt:lpstr>Освіта </vt:lpstr>
      <vt:lpstr>Курсова перепідготовка </vt:lpstr>
      <vt:lpstr>Самоосвіта </vt:lpstr>
      <vt:lpstr>Нагороди </vt:lpstr>
      <vt:lpstr>Науково-методична проблемна тема НВК </vt:lpstr>
      <vt:lpstr>Структура методичної роботи</vt:lpstr>
      <vt:lpstr>Методичні об'єднання </vt:lpstr>
      <vt:lpstr>Районні семінари-практикуми на базі НВК </vt:lpstr>
      <vt:lpstr>Районні семінари-практикуми на базі НВК </vt:lpstr>
      <vt:lpstr>Реалізація програми “Обдарована дитина”</vt:lpstr>
      <vt:lpstr>Переможці та призери  районних конкурсів </vt:lpstr>
      <vt:lpstr>Учасники Всеукраїнських конкурсів </vt:lpstr>
      <vt:lpstr>Позакласна робота </vt:lpstr>
      <vt:lpstr>Основні завдання  виховної роботи </vt:lpstr>
      <vt:lpstr>Наш садочок </vt:lpstr>
      <vt:lpstr>Наш садочок </vt:lpstr>
      <vt:lpstr>Національно-патріотичне виховання </vt:lpstr>
      <vt:lpstr>Екологічне виховання </vt:lpstr>
      <vt:lpstr>Шкільне життя </vt:lpstr>
      <vt:lpstr>День цивільного захисту</vt:lpstr>
      <vt:lpstr> Літнє оздоровлення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199</cp:revision>
  <dcterms:created xsi:type="dcterms:W3CDTF">2012-03-09T10:34:42Z</dcterms:created>
  <dcterms:modified xsi:type="dcterms:W3CDTF">2019-02-10T16:56:33Z</dcterms:modified>
</cp:coreProperties>
</file>