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64" r:id="rId3"/>
    <p:sldId id="262" r:id="rId4"/>
    <p:sldId id="265" r:id="rId5"/>
    <p:sldId id="267" r:id="rId6"/>
    <p:sldId id="268" r:id="rId7"/>
    <p:sldId id="269" r:id="rId8"/>
    <p:sldId id="270" r:id="rId9"/>
    <p:sldId id="271" r:id="rId10"/>
    <p:sldId id="263" r:id="rId11"/>
    <p:sldId id="261" r:id="rId12"/>
    <p:sldId id="257" r:id="rId13"/>
    <p:sldId id="258" r:id="rId14"/>
    <p:sldId id="266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5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F2C1B8-0E5D-434E-B324-DCAE11D8A05E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083E25-6D46-4661-8EAF-C6023A6E9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51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70A85C-C00E-4CF7-A124-561C9728C74B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101C8-E438-4AB4-A898-7732C1347366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9F5E7-A90B-439E-AE44-A7A90CF1A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8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44DB-BC60-43FF-BA6B-AC3155DF1AC3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0C66-F73E-4604-905E-8ADC63FF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44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3E28-277C-4E60-8A51-3282F8664E4A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A051-34CA-414D-947F-65BA2C48E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0557-6B41-423F-AB3E-EBFCFF8E83DA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E5F0-E040-4D7C-BF0E-58D32ED8C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2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67DF-ECB6-4DE4-BB1F-C13CA626768B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60C9-F77A-4639-AB3F-D13496591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753C-E4E7-40EB-B404-26DE7FD531B5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65F2-5862-4633-A15F-9D58E9EA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6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617D-BE99-4748-93AD-7FBC63D92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E534-B084-4591-915E-97CF7A2E7F5E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7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94AF-1F8E-490D-BA52-67732131AB8C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86B89-CFC2-4807-BCC2-B8C077471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9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FBD6-759D-4DA5-B754-776D35995680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A5CA-9B8B-4FA5-B864-EEF93902C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F272-67BA-454E-92AF-57D1FF81006E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A733-FAAC-4345-B4CD-72E195744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65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0F15-48F9-4973-AD52-D240344CF14B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E769-B6FD-4D61-9AE9-CB9460C98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65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8D1B9BA-5673-4EF8-ABF1-84168C4679D4}" type="datetimeFigureOut">
              <a:rPr lang="ru-RU"/>
              <a:pPr>
                <a:defRPr/>
              </a:pPr>
              <a:t>01.01.2008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ADC734-2454-480B-9896-6C6D9E2A2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41" r:id="rId2"/>
    <p:sldLayoutId id="2147483950" r:id="rId3"/>
    <p:sldLayoutId id="2147483942" r:id="rId4"/>
    <p:sldLayoutId id="2147483951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 rot="386935">
            <a:off x="25400" y="3498850"/>
            <a:ext cx="4654550" cy="27114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В. Сухомлинський стверджував: “У сім</a:t>
            </a:r>
            <a:r>
              <a:rPr lang="en-US" dirty="0">
                <a:solidFill>
                  <a:schemeClr val="bg1"/>
                </a:solidFill>
                <a:latin typeface="Monotype Corsiva" pitchFamily="66" charset="0"/>
              </a:rPr>
              <a:t>’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ї шліфується найтонші грані людини – громадянина, людини – трудівника, людини – культурної особистості ”. </a:t>
            </a:r>
            <a:endParaRPr lang="ru-RU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" name="Облако 3"/>
          <p:cNvSpPr/>
          <p:nvPr/>
        </p:nvSpPr>
        <p:spPr>
          <a:xfrm rot="284527">
            <a:off x="1068388" y="258763"/>
            <a:ext cx="6429375" cy="364331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Виховання в сім</a:t>
            </a:r>
            <a:r>
              <a:rPr lang="en-US" dirty="0">
                <a:solidFill>
                  <a:schemeClr val="bg1"/>
                </a:solidFill>
                <a:latin typeface="Monotype Corsiva" pitchFamily="66" charset="0"/>
              </a:rPr>
              <a:t>’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ї </a:t>
            </a:r>
          </a:p>
          <a:p>
            <a:pPr algn="ctr">
              <a:defRPr/>
            </a:pP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є першоосновою розвитку дитини як особистості.</a:t>
            </a:r>
          </a:p>
          <a:p>
            <a:pPr algn="ctr">
              <a:defRPr/>
            </a:pP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Значну роль у вихованні школярів потрібно відводити спільним діям навчального закладу й сім</a:t>
            </a:r>
            <a:r>
              <a:rPr lang="en-US" dirty="0">
                <a:solidFill>
                  <a:schemeClr val="bg1"/>
                </a:solidFill>
                <a:latin typeface="Monotype Corsiva" pitchFamily="66" charset="0"/>
              </a:rPr>
              <a:t>’</a:t>
            </a:r>
            <a:r>
              <a:rPr lang="uk-UA" dirty="0">
                <a:solidFill>
                  <a:schemeClr val="bg1"/>
                </a:solidFill>
                <a:latin typeface="Monotype Corsiva" pitchFamily="66" charset="0"/>
              </a:rPr>
              <a:t>ї, ефективність яких залежить від особливостей організації роботи з батьками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4357688" y="3357563"/>
            <a:ext cx="4643437" cy="257175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latin typeface="Monotype Corsiva" pitchFamily="66" charset="0"/>
              </a:rPr>
              <a:t>Дитина має бути не тільки учнем, а передусім людиною з різноманітними інтересами, запитами, прагненнями.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mtClean="0">
                <a:solidFill>
                  <a:srgbClr val="FF0000"/>
                </a:solidFill>
              </a:rPr>
              <a:t>Засідання учнівської ради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5" name="Picture 4" descr="C:\Documents and Settings\Admin\Рабочий стол\МАРІЯ ПЕТРІВНА\ФОТО\SAM_0506.JPG"/>
          <p:cNvPicPr>
            <a:picLocks noChangeAspect="1" noChangeArrowheads="1"/>
          </p:cNvPicPr>
          <p:nvPr/>
        </p:nvPicPr>
        <p:blipFill>
          <a:blip r:embed="rId2" cstate="print"/>
          <a:srcRect l="22737" r="6779"/>
          <a:stretch>
            <a:fillRect/>
          </a:stretch>
        </p:blipFill>
        <p:spPr bwMode="auto">
          <a:xfrm>
            <a:off x="2857488" y="1857364"/>
            <a:ext cx="3429024" cy="4000528"/>
          </a:xfrm>
          <a:prstGeom prst="plaque">
            <a:avLst>
              <a:gd name="adj" fmla="val 241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C:\Documents and Settings\Admin\Рабочий стол\МАРІЯ ПЕТРІВНА\ФОТО\SAM_05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500438"/>
            <a:ext cx="4500593" cy="3071812"/>
          </a:xfrm>
          <a:prstGeom prst="roundRect">
            <a:avLst>
              <a:gd name="adj" fmla="val 14175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-1828800" y="-2786063"/>
            <a:ext cx="8229600" cy="1785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dfhrdtj</a:t>
            </a:r>
            <a:endParaRPr lang="ru-RU" smtClean="0"/>
          </a:p>
        </p:txBody>
      </p:sp>
      <p:pic>
        <p:nvPicPr>
          <p:cNvPr id="15364" name="Picture 2" descr="C:\Documents and Settings\Admin\Рабочий стол\МАРІЯ ПЕТРІВНА\ФОТО\SAM_05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9500" y="-12430125"/>
            <a:ext cx="48006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SAM_0503.JPG"/>
          <p:cNvPicPr>
            <a:picLocks noChangeAspect="1"/>
          </p:cNvPicPr>
          <p:nvPr/>
        </p:nvPicPr>
        <p:blipFill>
          <a:blip r:embed="rId5" cstate="print"/>
          <a:srcRect r="26923"/>
          <a:stretch>
            <a:fillRect/>
          </a:stretch>
        </p:blipFill>
        <p:spPr>
          <a:xfrm>
            <a:off x="3214678" y="285728"/>
            <a:ext cx="2714644" cy="3071834"/>
          </a:xfrm>
          <a:prstGeom prst="roundRect">
            <a:avLst>
              <a:gd name="adj" fmla="val 163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AM_0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3500438"/>
            <a:ext cx="4286280" cy="3071834"/>
          </a:xfrm>
          <a:prstGeom prst="roundRect">
            <a:avLst>
              <a:gd name="adj" fmla="val 12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428750" y="3571875"/>
            <a:ext cx="600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pic>
        <p:nvPicPr>
          <p:cNvPr id="16387" name="Рисунок 3" descr="SAM_05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2112963"/>
            <a:ext cx="47847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4" descr="SAM_05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286125"/>
            <a:ext cx="2357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5" descr="SAM_05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429000"/>
            <a:ext cx="226853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6850" y="638175"/>
            <a:ext cx="6045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Чергування учнів по школі</a:t>
            </a:r>
            <a:endParaRPr lang="ru-RU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smtClean="0">
                <a:solidFill>
                  <a:schemeClr val="accent6">
                    <a:lumMod val="75000"/>
                  </a:schemeClr>
                </a:solidFill>
              </a:rPr>
              <a:t>МОЇ ВИХОВНІ ЗАХОДИ</a:t>
            </a:r>
            <a:endParaRPr lang="ru-RU" b="1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1260475"/>
            <a:ext cx="34099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67125"/>
            <a:ext cx="33432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4763"/>
            <a:ext cx="340836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3644900"/>
            <a:ext cx="34099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t="11528" r="16297"/>
          <a:stretch/>
        </p:blipFill>
        <p:spPr>
          <a:xfrm>
            <a:off x="3707904" y="1301453"/>
            <a:ext cx="1703437" cy="544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АНДРІЇВСЬКІ ВЕЧОРНИЦІ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6289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412875"/>
            <a:ext cx="28448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12875"/>
            <a:ext cx="273685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>
                    <a:lumMod val="85000"/>
                  </a:schemeClr>
                </a:solidFill>
              </a:rPr>
              <a:t>НОВОРІЧНИЙ БАЛ</a:t>
            </a:r>
            <a:endParaRPr lang="ru-RU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2693"/>
            <a:ext cx="2376264" cy="503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 t="9008" r="12862" b="2418"/>
          <a:stretch/>
        </p:blipFill>
        <p:spPr>
          <a:xfrm>
            <a:off x="5148064" y="1484784"/>
            <a:ext cx="3744416" cy="505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4027" r="38800" b="16250"/>
          <a:stretch/>
        </p:blipFill>
        <p:spPr>
          <a:xfrm>
            <a:off x="2843808" y="1484784"/>
            <a:ext cx="2304256" cy="504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24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1" t="8308" r="11018" b="25508"/>
          <a:stretch/>
        </p:blipFill>
        <p:spPr>
          <a:xfrm>
            <a:off x="251520" y="3281917"/>
            <a:ext cx="2376264" cy="3447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33474"/>
            <a:ext cx="4101000" cy="2897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33475"/>
            <a:ext cx="4176464" cy="3042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05385"/>
            <a:ext cx="585665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2192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ЗА ВІДМІННУ ВИХОВНУ РОБОТУ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412776"/>
            <a:ext cx="822401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2438" y="167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4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785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ОГЛЯД </a:t>
            </a:r>
            <a:b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ПРОФЕСІЙНОЇ </a:t>
            </a:r>
            <a:b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i="1" dirty="0" smtClean="0">
                <a:solidFill>
                  <a:srgbClr val="002060"/>
                </a:solidFill>
                <a:latin typeface="Monotype Corsiva" pitchFamily="66" charset="0"/>
              </a:rPr>
              <a:t>МАЙСТЕРНОСТІ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785813" y="3571875"/>
            <a:ext cx="471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2060"/>
                </a:solidFill>
                <a:latin typeface="Monotype Corsiva" pitchFamily="66" charset="0"/>
              </a:rPr>
              <a:t>ПЕДАГОГА – ОРГАНІЗАТОРА</a:t>
            </a:r>
            <a:endParaRPr lang="ru-RU" sz="2400"/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285750" y="4143375"/>
            <a:ext cx="5357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2060"/>
                </a:solidFill>
                <a:latin typeface="Monotype Corsiva" pitchFamily="66" charset="0"/>
              </a:rPr>
              <a:t>ВЕЛИКОКЛЕЦЬКІВСЬКОЇ ЗШ І-ІІІ ст.</a:t>
            </a:r>
            <a:br>
              <a:rPr lang="uk-UA" sz="2400" b="1" i="1">
                <a:solidFill>
                  <a:srgbClr val="002060"/>
                </a:solidFill>
                <a:latin typeface="Monotype Corsiva" pitchFamily="66" charset="0"/>
              </a:rPr>
            </a:br>
            <a:endParaRPr lang="ru-RU" sz="2400"/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1285875" y="4643438"/>
            <a:ext cx="308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2060"/>
                </a:solidFill>
                <a:latin typeface="Monotype Corsiva" pitchFamily="66" charset="0"/>
              </a:rPr>
              <a:t>Лашти  Марії  Петрівни</a:t>
            </a:r>
            <a:endParaRPr lang="ru-RU" sz="2400"/>
          </a:p>
        </p:txBody>
      </p:sp>
      <p:pic>
        <p:nvPicPr>
          <p:cNvPr id="8" name="Рисунок 7" descr="SAM_0571.JPG"/>
          <p:cNvPicPr>
            <a:picLocks noChangeAspect="1"/>
          </p:cNvPicPr>
          <p:nvPr/>
        </p:nvPicPr>
        <p:blipFill>
          <a:blip r:embed="rId2" cstate="print"/>
          <a:srcRect l="6522"/>
          <a:stretch>
            <a:fillRect/>
          </a:stretch>
        </p:blipFill>
        <p:spPr>
          <a:xfrm>
            <a:off x="4214803" y="1800100"/>
            <a:ext cx="2857520" cy="4005511"/>
          </a:xfrm>
          <a:prstGeom prst="bevel">
            <a:avLst>
              <a:gd name="adj" fmla="val 13290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2071688"/>
            <a:ext cx="32861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Стаж роботи – 8 років</a:t>
            </a:r>
          </a:p>
          <a:p>
            <a:pPr algn="ctr">
              <a:defRPr/>
            </a:pPr>
            <a:r>
              <a:rPr lang="uk-UA" sz="2400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Категорія – ІІ</a:t>
            </a:r>
          </a:p>
          <a:p>
            <a:pPr marL="137160" algn="ctr">
              <a:defRPr/>
            </a:pPr>
            <a:endParaRPr lang="uk-UA" sz="2400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uk-UA" sz="2400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400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Адреса: с. В. </a:t>
            </a:r>
            <a:r>
              <a:rPr lang="uk-UA" sz="2400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Клецька</a:t>
            </a:r>
            <a:endParaRPr lang="uk-UA" sz="2400" i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400" i="1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Корецький</a:t>
            </a:r>
            <a:r>
              <a:rPr lang="uk-UA" sz="2400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район</a:t>
            </a:r>
          </a:p>
          <a:p>
            <a:pPr algn="ctr">
              <a:defRPr/>
            </a:pPr>
            <a:r>
              <a:rPr lang="uk-UA" sz="2400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Рівненська область</a:t>
            </a:r>
          </a:p>
        </p:txBody>
      </p:sp>
      <p:pic>
        <p:nvPicPr>
          <p:cNvPr id="6" name="Рисунок 5" descr="SAM_0587.JPG"/>
          <p:cNvPicPr>
            <a:picLocks noChangeAspect="1"/>
          </p:cNvPicPr>
          <p:nvPr/>
        </p:nvPicPr>
        <p:blipFill>
          <a:blip r:embed="rId2" cstate="print"/>
          <a:srcRect l="3343" t="9144" b="6349"/>
          <a:stretch>
            <a:fillRect/>
          </a:stretch>
        </p:blipFill>
        <p:spPr>
          <a:xfrm rot="5400000">
            <a:off x="4520185" y="1968647"/>
            <a:ext cx="4902516" cy="3214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72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smtClean="0">
                <a:solidFill>
                  <a:schemeClr val="accent4">
                    <a:lumMod val="75000"/>
                  </a:schemeClr>
                </a:solidFill>
              </a:rPr>
              <a:t>Моє педагогічне кредо</a:t>
            </a:r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Рисунок 8" descr="SAM_0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8429684" cy="4429156"/>
          </a:xfrm>
          <a:prstGeom prst="roundRect">
            <a:avLst/>
          </a:prstGeom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71500" y="1000125"/>
            <a:ext cx="8143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>
                <a:solidFill>
                  <a:srgbClr val="FFFF00"/>
                </a:solidFill>
              </a:rPr>
              <a:t>Виховання в учнів високих моральних якостей, любові до рідного краю, Землі, на якій родились і де зросли</a:t>
            </a:r>
            <a:endParaRPr 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1285860"/>
            <a:ext cx="7772400" cy="157163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НАУКОВО –МЕТОДИЧНА</a:t>
            </a:r>
            <a:br>
              <a:rPr lang="uk-UA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</a:br>
            <a:r>
              <a:rPr lang="uk-UA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Monotype Corsiva" pitchFamily="66" charset="0"/>
                <a:ea typeface="+mj-ea"/>
                <a:cs typeface="+mj-cs"/>
              </a:rPr>
              <a:t> ТЕМА ШКОЛИ</a:t>
            </a:r>
            <a:endParaRPr lang="ru-RU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42938" y="3071813"/>
            <a:ext cx="80724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>
                <a:solidFill>
                  <a:srgbClr val="C00000"/>
                </a:solidFill>
                <a:latin typeface="Monotype Corsiva" pitchFamily="66" charset="0"/>
              </a:rPr>
              <a:t>“ Вдосконалення навчально-виховного процесу шляхом підвищення ефективності уроку ”</a:t>
            </a:r>
            <a:endParaRPr lang="ru-RU" sz="4000" b="1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785813" y="2857500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 i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Виховання у школярів любові і поваги до народних звичаїв</a:t>
            </a:r>
            <a:endParaRPr lang="ru-RU" sz="4000" b="1" i="1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500188" y="1214438"/>
            <a:ext cx="614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Моя проблемна тема</a:t>
            </a:r>
            <a:endParaRPr lang="ru-RU" sz="4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4434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b="1" i="1" smtClean="0"/>
              <a:t>Робота педагога-організатора</a:t>
            </a:r>
            <a:endParaRPr lang="ru-RU" b="1" i="1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28750"/>
            <a:ext cx="202882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428750"/>
            <a:ext cx="197643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428750"/>
            <a:ext cx="2071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286125"/>
            <a:ext cx="21431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86125"/>
            <a:ext cx="2071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61" b="3637"/>
          <a:stretch>
            <a:fillRect/>
          </a:stretch>
        </p:blipFill>
        <p:spPr>
          <a:xfrm rot="16200000">
            <a:off x="-392941" y="1178703"/>
            <a:ext cx="4071966" cy="2714644"/>
          </a:xfrm>
          <a:prstGeom prst="roundRect">
            <a:avLst/>
          </a:prstGeom>
        </p:spPr>
      </p:pic>
      <p:pic>
        <p:nvPicPr>
          <p:cNvPr id="5" name="Рисунок 4" descr="SAM_0522.JPG"/>
          <p:cNvPicPr>
            <a:picLocks noChangeAspect="1"/>
          </p:cNvPicPr>
          <p:nvPr/>
        </p:nvPicPr>
        <p:blipFill>
          <a:blip r:embed="rId3" cstate="print"/>
          <a:srcRect l="5481" t="1312"/>
          <a:stretch>
            <a:fillRect/>
          </a:stretch>
        </p:blipFill>
        <p:spPr>
          <a:xfrm rot="16200000">
            <a:off x="5373846" y="1198394"/>
            <a:ext cx="3929090" cy="2818138"/>
          </a:xfrm>
          <a:prstGeom prst="roundRect">
            <a:avLst/>
          </a:prstGeom>
        </p:spPr>
      </p:pic>
      <p:pic>
        <p:nvPicPr>
          <p:cNvPr id="6" name="Рисунок 5" descr="SAM_0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428860" y="2500306"/>
            <a:ext cx="4071966" cy="2786082"/>
          </a:xfrm>
          <a:prstGeom prst="roundRect">
            <a:avLst/>
          </a:prstGeom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928938" y="857250"/>
            <a:ext cx="3214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FFFF00"/>
                </a:solidFill>
                <a:latin typeface="Monotype Corsiva" pitchFamily="66" charset="0"/>
              </a:rPr>
              <a:t>Дитяча організація “БАРВІНЧАТА”</a:t>
            </a:r>
            <a:endParaRPr lang="ru-RU" sz="280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SAM_058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349500"/>
            <a:ext cx="3941763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2349500"/>
            <a:ext cx="488632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250" y="692150"/>
            <a:ext cx="52514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ДИТЯЧА </a:t>
            </a:r>
          </a:p>
          <a:p>
            <a:pPr algn="ctr">
              <a:defRPr/>
            </a:pPr>
            <a:r>
              <a:rPr lang="uk-U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ОРГАНІЗАЦІЯ</a:t>
            </a:r>
          </a:p>
          <a:p>
            <a:pPr algn="ctr">
              <a:defRPr/>
            </a:pPr>
            <a:r>
              <a:rPr lang="uk-UA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” БАРВІНЧАТА“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286</TotalTime>
  <Words>191</Words>
  <Application>Microsoft Office PowerPoint</Application>
  <PresentationFormat>Экран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Презентация PowerPoint</vt:lpstr>
      <vt:lpstr>ОГЛЯД  ПРОФЕСІЙНОЇ  МАЙСТЕРНОСТІ </vt:lpstr>
      <vt:lpstr>Презентация PowerPoint</vt:lpstr>
      <vt:lpstr>Моє педагогічне кредо</vt:lpstr>
      <vt:lpstr>Презентация PowerPoint</vt:lpstr>
      <vt:lpstr>Презентация PowerPoint</vt:lpstr>
      <vt:lpstr>Робота педагога-організатора</vt:lpstr>
      <vt:lpstr>Презентация PowerPoint</vt:lpstr>
      <vt:lpstr>Презентация PowerPoint</vt:lpstr>
      <vt:lpstr>Засідання учнівської ради</vt:lpstr>
      <vt:lpstr>dfhrdtj</vt:lpstr>
      <vt:lpstr>Презентация PowerPoint</vt:lpstr>
      <vt:lpstr>МОЇ ВИХОВНІ ЗАХОДИ</vt:lpstr>
      <vt:lpstr>АНДРІЇВСЬКІ ВЕЧОРНИЦІ</vt:lpstr>
      <vt:lpstr>НОВОРІЧНИЙ БАЛ</vt:lpstr>
      <vt:lpstr>Презентация PowerPoint</vt:lpstr>
      <vt:lpstr>ЗА ВІДМІННУ ВИХОВНУ РОБОТУ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66</cp:revision>
  <dcterms:modified xsi:type="dcterms:W3CDTF">2007-12-31T22:33:58Z</dcterms:modified>
</cp:coreProperties>
</file>