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2" r:id="rId4"/>
    <p:sldId id="268" r:id="rId5"/>
    <p:sldId id="267" r:id="rId6"/>
    <p:sldId id="269" r:id="rId7"/>
    <p:sldId id="270" r:id="rId8"/>
    <p:sldId id="272" r:id="rId9"/>
    <p:sldId id="258" r:id="rId10"/>
    <p:sldId id="273" r:id="rId11"/>
    <p:sldId id="288" r:id="rId12"/>
    <p:sldId id="264" r:id="rId13"/>
    <p:sldId id="289" r:id="rId14"/>
    <p:sldId id="281" r:id="rId15"/>
    <p:sldId id="290" r:id="rId16"/>
    <p:sldId id="291" r:id="rId17"/>
    <p:sldId id="260" r:id="rId18"/>
    <p:sldId id="293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33" autoAdjust="0"/>
    <p:restoredTop sz="84112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449B-00F2-45CA-AB59-02741E247C4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BB1B9-C046-4173-8547-B4628A0B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5" descr="Знімок екрана 2016-08-17 о 18.16.4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4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6" descr="Знімок екрана 2016-08-17 о 18.17.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1173"/>
            <a:ext cx="2714614" cy="484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8992" y="357166"/>
            <a:ext cx="5500726" cy="42473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atin typeface="Arial Narrow" pitchFamily="34" charset="0"/>
                <a:ea typeface="BatangChe" pitchFamily="49" charset="-127"/>
                <a:cs typeface="Aharoni" pitchFamily="2" charset="-79"/>
              </a:rPr>
              <a:t>Забезпечення умов для реалізації Концепції Нової української школи</a:t>
            </a:r>
            <a:endParaRPr lang="ru-RU" sz="5400" b="1" dirty="0">
              <a:latin typeface="Arial Narrow" pitchFamily="34" charset="0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786322"/>
            <a:ext cx="457200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 smtClean="0">
                <a:latin typeface="Arial Narrow" pitchFamily="34" charset="0"/>
                <a:ea typeface="Batang" pitchFamily="18" charset="-127"/>
              </a:rPr>
              <a:t>Директор </a:t>
            </a:r>
            <a:r>
              <a:rPr lang="uk-UA" sz="2800" b="1" dirty="0" err="1" smtClean="0">
                <a:latin typeface="Arial Narrow" pitchFamily="34" charset="0"/>
                <a:ea typeface="Batang" pitchFamily="18" charset="-127"/>
              </a:rPr>
              <a:t>Великоклецьківського</a:t>
            </a:r>
            <a:r>
              <a:rPr lang="uk-UA" sz="2800" b="1" dirty="0" smtClean="0">
                <a:latin typeface="Arial Narrow" pitchFamily="34" charset="0"/>
                <a:ea typeface="Batang" pitchFamily="18" charset="-127"/>
              </a:rPr>
              <a:t> НВК</a:t>
            </a:r>
          </a:p>
          <a:p>
            <a:pPr algn="r"/>
            <a:r>
              <a:rPr lang="uk-UA" sz="2800" b="1" dirty="0" err="1" smtClean="0">
                <a:latin typeface="Arial Narrow" pitchFamily="34" charset="0"/>
                <a:ea typeface="Batang" pitchFamily="18" charset="-127"/>
              </a:rPr>
              <a:t>Літвинчук</a:t>
            </a:r>
            <a:r>
              <a:rPr lang="uk-UA" sz="2800" b="1" dirty="0" smtClean="0">
                <a:latin typeface="Arial Narrow" pitchFamily="34" charset="0"/>
                <a:ea typeface="Batang" pitchFamily="18" charset="-127"/>
              </a:rPr>
              <a:t> Л.П.</a:t>
            </a:r>
            <a:endParaRPr lang="ru-RU" sz="2800" b="1" dirty="0">
              <a:latin typeface="Arial Narrow" pitchFamily="34" charset="0"/>
              <a:ea typeface="Batang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6072206"/>
            <a:ext cx="107157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2018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2146300" y="11588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4400" dirty="0"/>
          </a:p>
        </p:txBody>
      </p:sp>
      <p:sp>
        <p:nvSpPr>
          <p:cNvPr id="3076" name="Місце для вмісту 2"/>
          <p:cNvSpPr txBox="1">
            <a:spLocks/>
          </p:cNvSpPr>
          <p:nvPr/>
        </p:nvSpPr>
        <p:spPr bwMode="auto">
          <a:xfrm>
            <a:off x="2268538" y="1341438"/>
            <a:ext cx="668496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 b="1" dirty="0"/>
          </a:p>
        </p:txBody>
      </p:sp>
      <p:pic>
        <p:nvPicPr>
          <p:cNvPr id="307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28926" y="642918"/>
            <a:ext cx="5857916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Підготовка до впровадження реформи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4786314" y="2214555"/>
            <a:ext cx="3857652" cy="1212473"/>
          </a:xfrm>
          <a:prstGeom prst="hexagon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2800" i="1" dirty="0" smtClean="0"/>
              <a:t>Навчально-матеріальна база</a:t>
            </a:r>
          </a:p>
        </p:txBody>
      </p:sp>
      <p:sp>
        <p:nvSpPr>
          <p:cNvPr id="11" name="Шестиугольник 10"/>
          <p:cNvSpPr/>
          <p:nvPr/>
        </p:nvSpPr>
        <p:spPr>
          <a:xfrm rot="10800000" flipV="1">
            <a:off x="2000232" y="4287877"/>
            <a:ext cx="2928958" cy="1240155"/>
          </a:xfrm>
          <a:prstGeom prst="hexagon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2800" i="1" dirty="0" smtClean="0"/>
              <a:t>Співучасть громади</a:t>
            </a:r>
          </a:p>
        </p:txBody>
      </p:sp>
      <p:sp>
        <p:nvSpPr>
          <p:cNvPr id="12" name="Шестиугольник 11"/>
          <p:cNvSpPr/>
          <p:nvPr/>
        </p:nvSpPr>
        <p:spPr>
          <a:xfrm rot="10800000" flipV="1">
            <a:off x="5429256" y="4298596"/>
            <a:ext cx="3000396" cy="1240155"/>
          </a:xfrm>
          <a:prstGeom prst="hexagon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2800" i="1" dirty="0" smtClean="0"/>
              <a:t>Наступність у навчанні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1714480" y="2143116"/>
            <a:ext cx="2786081" cy="1249382"/>
          </a:xfrm>
          <a:prstGeom prst="hexagon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2800" i="1" dirty="0" smtClean="0"/>
              <a:t>Навчання кадрів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2146300" y="11588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4400" dirty="0"/>
          </a:p>
        </p:txBody>
      </p:sp>
      <p:sp>
        <p:nvSpPr>
          <p:cNvPr id="3076" name="Місце для вмісту 2"/>
          <p:cNvSpPr txBox="1">
            <a:spLocks/>
          </p:cNvSpPr>
          <p:nvPr/>
        </p:nvSpPr>
        <p:spPr bwMode="auto">
          <a:xfrm>
            <a:off x="2268538" y="1341438"/>
            <a:ext cx="668496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 b="1" dirty="0"/>
          </a:p>
        </p:txBody>
      </p:sp>
      <p:pic>
        <p:nvPicPr>
          <p:cNvPr id="307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357166"/>
            <a:ext cx="6357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Навчання кадрів.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Співучасть громади</a:t>
            </a:r>
          </a:p>
          <a:p>
            <a:pPr algn="ctr"/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859340"/>
            <a:ext cx="650084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Проведено  3-х денне навчання  вчителя 1 класу Шершень А.М. 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Вчитель англійської  мови Сиротюк Г.О. буде проходити 3-х денні курси з англійської мови.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Всі вчителі зареєстровані в ЕДЕРІ і проходять навчання.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Проведено батьківські збори, де висвітлювалося питання впровадження Нової української школи.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5" descr="Знімок екрана 2016-08-17 о 18.16.4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4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5072098" cy="415498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Проведено засідання педагогічної ради, на якій окреслено шляхи діяльності колективу щодо втілення Концепції НУШ  (20.04.20180).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Питання, проблеми, думки по впровадженню  Нового Закону про освіту розглядалися і на засіданнях  методичної  ради та методичних об'єднань закладу.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:\семінар фото\IMG-bd17843a80c35f7b3afde441637be25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786322"/>
            <a:ext cx="3302023" cy="1857388"/>
          </a:xfrm>
          <a:prstGeom prst="rect">
            <a:avLst/>
          </a:prstGeom>
          <a:noFill/>
        </p:spPr>
      </p:pic>
      <p:pic>
        <p:nvPicPr>
          <p:cNvPr id="7" name="Picture 2" descr="C:\Users\админ\Desktop\Viber Images\IMG-a5df3e76baacef3734b187036a5367eb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857628"/>
            <a:ext cx="3357554" cy="2009176"/>
          </a:xfrm>
          <a:prstGeom prst="rect">
            <a:avLst/>
          </a:prstGeom>
          <a:noFill/>
        </p:spPr>
      </p:pic>
      <p:pic>
        <p:nvPicPr>
          <p:cNvPr id="8" name="Picture 2" descr="G:\DCIM\101PHOTO\SAM_26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061" y="1285860"/>
            <a:ext cx="3337939" cy="21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720" y="357166"/>
            <a:ext cx="828680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Навчання та ознайомлення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2146300" y="11588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4400" dirty="0"/>
          </a:p>
        </p:txBody>
      </p:sp>
      <p:sp>
        <p:nvSpPr>
          <p:cNvPr id="3076" name="Місце для вмісту 2"/>
          <p:cNvSpPr txBox="1">
            <a:spLocks/>
          </p:cNvSpPr>
          <p:nvPr/>
        </p:nvSpPr>
        <p:spPr bwMode="auto">
          <a:xfrm>
            <a:off x="2268538" y="1341438"/>
            <a:ext cx="668496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 b="1" dirty="0"/>
          </a:p>
        </p:txBody>
      </p:sp>
      <p:pic>
        <p:nvPicPr>
          <p:cNvPr id="307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357166"/>
            <a:ext cx="6357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Наступність у навчанні</a:t>
            </a:r>
          </a:p>
          <a:p>
            <a:pPr algn="ctr"/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админ\Desktop\фото\IMG_20170314_101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71942"/>
            <a:ext cx="3286148" cy="2464611"/>
          </a:xfrm>
          <a:prstGeom prst="rect">
            <a:avLst/>
          </a:prstGeom>
          <a:noFill/>
        </p:spPr>
      </p:pic>
      <p:pic>
        <p:nvPicPr>
          <p:cNvPr id="10" name="Picture 2" descr="C:\Users\админ\Desktop\фото\IMG_20370402_1231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3643314"/>
            <a:ext cx="3381399" cy="253604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10800000" flipV="1">
            <a:off x="5929322" y="3550440"/>
            <a:ext cx="271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Майбутні першокласники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214422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перевага в тому, що діти уже впродовж 3-х років навчалися і розвивалися у дошкільній групі.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своїй роботі вихователі стараються поєднати основні компоненти освітнього процесу – розвивальний,  навчальний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готують їх до навчання у 1 класі Нової української школи.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5" descr="Знімок екрана 2016-08-17 о 18.16.4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4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семінар фото\IMG-8705c013e081ef6ea725cc41af9ffd2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14620"/>
            <a:ext cx="3206751" cy="2405063"/>
          </a:xfrm>
          <a:prstGeom prst="rect">
            <a:avLst/>
          </a:prstGeom>
          <a:noFill/>
        </p:spPr>
      </p:pic>
      <p:pic>
        <p:nvPicPr>
          <p:cNvPr id="6" name="Picture 2" descr="C:\Users\админ\Desktop\Viber Images\IMG-6746320fb46891af625a7397731894c3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928670"/>
            <a:ext cx="3128967" cy="2346725"/>
          </a:xfrm>
          <a:prstGeom prst="rect">
            <a:avLst/>
          </a:prstGeom>
          <a:noFill/>
        </p:spPr>
      </p:pic>
      <p:pic>
        <p:nvPicPr>
          <p:cNvPr id="7" name="Picture 4" descr="H:\семінар фото\IMG-d2894c2e072f368030b983845eabddf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14752"/>
            <a:ext cx="3262335" cy="24467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357166"/>
            <a:ext cx="342902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1 Клас теперішній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4061" y="3244334"/>
            <a:ext cx="273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Майбутні першокласники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2146300" y="11588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4400" dirty="0"/>
          </a:p>
        </p:txBody>
      </p:sp>
      <p:sp>
        <p:nvSpPr>
          <p:cNvPr id="3076" name="Місце для вмісту 2"/>
          <p:cNvSpPr txBox="1">
            <a:spLocks/>
          </p:cNvSpPr>
          <p:nvPr/>
        </p:nvSpPr>
        <p:spPr bwMode="auto">
          <a:xfrm>
            <a:off x="2268538" y="1341438"/>
            <a:ext cx="668496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 b="1" dirty="0"/>
          </a:p>
        </p:txBody>
      </p:sp>
      <p:pic>
        <p:nvPicPr>
          <p:cNvPr id="307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28728" y="357166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 Навчально-матеріальна база</a:t>
            </a:r>
          </a:p>
          <a:p>
            <a:pPr algn="ctr"/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1410499"/>
            <a:ext cx="40005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A53010"/>
              </a:buClr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Для реалізації  Концепції Нової української школи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A53010"/>
              </a:buCl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Приміщення відповідає нормам – розміри класної кімнати дозволяють облаштувати всі зони;</a:t>
            </a:r>
          </a:p>
          <a:p>
            <a:pPr algn="just" defTabSz="457200">
              <a:spcBef>
                <a:spcPts val="1000"/>
              </a:spcBef>
              <a:buClr>
                <a:srgbClr val="A53010"/>
              </a:buCl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На придбання меблів сільська рада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виділила</a:t>
            </a:r>
          </a:p>
          <a:p>
            <a:pPr algn="just" defTabSz="457200">
              <a:spcBef>
                <a:spcPts val="1000"/>
              </a:spcBef>
              <a:buClr>
                <a:srgbClr val="A53010"/>
              </a:buClr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000 гривень;</a:t>
            </a:r>
          </a:p>
          <a:p>
            <a:pPr algn="just" defTabSz="457200">
              <a:spcBef>
                <a:spcPts val="1000"/>
              </a:spcBef>
              <a:buClr>
                <a:srgbClr val="A53010"/>
              </a:buCl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Придбано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ютер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defTabSz="457200">
              <a:spcBef>
                <a:spcPts val="1000"/>
              </a:spcBef>
              <a:buClr>
                <a:srgbClr val="A53010"/>
              </a:buCl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амовлені підручники;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A53010"/>
              </a:buClr>
              <a:buFontTx/>
              <a:buChar char="-"/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-Установлено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каруселі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071546"/>
            <a:ext cx="198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786190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2146300" y="11588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4400" dirty="0"/>
          </a:p>
        </p:txBody>
      </p:sp>
      <p:sp>
        <p:nvSpPr>
          <p:cNvPr id="3076" name="Місце для вмісту 2"/>
          <p:cNvSpPr txBox="1">
            <a:spLocks/>
          </p:cNvSpPr>
          <p:nvPr/>
        </p:nvSpPr>
        <p:spPr bwMode="auto">
          <a:xfrm>
            <a:off x="2268538" y="1341438"/>
            <a:ext cx="668496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 b="1" dirty="0"/>
          </a:p>
        </p:txBody>
      </p:sp>
      <p:pic>
        <p:nvPicPr>
          <p:cNvPr id="307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357166"/>
            <a:ext cx="6643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Навчально-матеріальна база</a:t>
            </a:r>
          </a:p>
          <a:p>
            <a:pPr algn="ctr"/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1410499"/>
            <a:ext cx="6643734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A53010"/>
              </a:buClr>
            </a:pPr>
            <a:r>
              <a:rPr lang="uk-UA" sz="2400" b="1" dirty="0" smtClean="0">
                <a:latin typeface="Century Gothic"/>
              </a:rPr>
              <a:t>В основній школі НВК:</a:t>
            </a:r>
            <a:endParaRPr lang="ru-RU" sz="2400" b="1" dirty="0" smtClean="0">
              <a:latin typeface="Century Gothic"/>
            </a:endParaRPr>
          </a:p>
          <a:p>
            <a:pPr marL="180000" algn="just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uk-UA" sz="2400" b="1" dirty="0" smtClean="0">
                <a:latin typeface="Century Gothic"/>
              </a:rPr>
              <a:t>Розпочато реконструкцію котельні</a:t>
            </a:r>
          </a:p>
          <a:p>
            <a:pPr marL="180000" algn="just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uk-UA" sz="2400" b="1" dirty="0" smtClean="0">
                <a:latin typeface="Century Gothic"/>
              </a:rPr>
              <a:t>Встановлено 20 вікон</a:t>
            </a:r>
          </a:p>
          <a:p>
            <a:pPr marL="180000" algn="just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uk-UA" sz="2400" b="1" dirty="0" smtClean="0">
                <a:latin typeface="Century Gothic"/>
              </a:rPr>
              <a:t>Придбано:</a:t>
            </a:r>
          </a:p>
          <a:p>
            <a:pPr marL="180000" algn="just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uk-UA" sz="2400" b="1" dirty="0" smtClean="0">
                <a:latin typeface="Century Gothic"/>
              </a:rPr>
              <a:t>електроплиту </a:t>
            </a:r>
            <a:endParaRPr lang="uk-UA" sz="2400" b="1" dirty="0" smtClean="0">
              <a:latin typeface="Century Gothic"/>
            </a:endParaRPr>
          </a:p>
          <a:p>
            <a:pPr marL="180000" algn="just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uk-UA" sz="2400" b="1" dirty="0" smtClean="0">
                <a:latin typeface="Century Gothic"/>
              </a:rPr>
              <a:t>2 </a:t>
            </a:r>
            <a:r>
              <a:rPr lang="uk-UA" sz="2400" b="1" dirty="0" smtClean="0">
                <a:latin typeface="Century Gothic"/>
              </a:rPr>
              <a:t>принтери та ноутбук; </a:t>
            </a:r>
          </a:p>
          <a:p>
            <a:pPr marL="180000" algn="just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uk-UA" sz="2400" b="1" dirty="0" smtClean="0">
                <a:latin typeface="Century Gothic"/>
              </a:rPr>
              <a:t>з</a:t>
            </a:r>
            <a:r>
              <a:rPr lang="uk-UA" sz="2400" b="1" dirty="0" smtClean="0">
                <a:latin typeface="Century Gothic"/>
              </a:rPr>
              <a:t>а </a:t>
            </a:r>
            <a:r>
              <a:rPr lang="uk-UA" sz="2400" b="1" dirty="0" smtClean="0">
                <a:latin typeface="Century Gothic"/>
              </a:rPr>
              <a:t>батьківський кошт Плазму для 1 </a:t>
            </a:r>
            <a:r>
              <a:rPr lang="uk-UA" sz="2400" b="1" dirty="0" smtClean="0">
                <a:latin typeface="Century Gothic"/>
              </a:rPr>
              <a:t>класу;</a:t>
            </a:r>
            <a:endParaRPr lang="uk-UA" sz="2400" b="1" dirty="0" smtClean="0">
              <a:latin typeface="Century Gothic"/>
            </a:endParaRPr>
          </a:p>
          <a:p>
            <a:pPr marL="180000" algn="just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uk-UA" sz="2400" b="1" dirty="0" smtClean="0">
                <a:latin typeface="Century Gothic"/>
              </a:rPr>
              <a:t>каруселі </a:t>
            </a:r>
            <a:r>
              <a:rPr lang="uk-UA" sz="2400" b="1" dirty="0" smtClean="0">
                <a:latin typeface="Century Gothic"/>
              </a:rPr>
              <a:t>для дошкільної групи </a:t>
            </a:r>
            <a:r>
              <a:rPr lang="uk-UA" sz="2400" b="1" dirty="0" smtClean="0">
                <a:latin typeface="Century Gothic"/>
              </a:rPr>
              <a:t>НВК.</a:t>
            </a:r>
            <a:endParaRPr lang="uk-UA" sz="2400" b="1" dirty="0" smtClean="0">
              <a:latin typeface="Century Gothic"/>
            </a:endParaRPr>
          </a:p>
          <a:p>
            <a:pPr marL="180000" algn="just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uk-UA" sz="2400" b="1" dirty="0" smtClean="0">
                <a:latin typeface="Century Gothic"/>
              </a:rPr>
              <a:t>Проведено ремонт у спортивному залі</a:t>
            </a:r>
            <a:endParaRPr lang="ru-RU" sz="2400" b="1" dirty="0"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5" descr="Знімок екрана 2016-08-17 о 18.16.4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4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492429"/>
            <a:ext cx="9144000" cy="536557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із основних проблем, яка залишається актуальною - це модернізація матеріально-технічної бази НВК. Завдяки батьківській допомозі поповнюються наші навчальні кабінети, ремонтується приміщення основної школи, приміщення дошкільного навчального закладу.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додаткових коштів – задача  сьогодні важка, але для себе бачу, що вона необхідна для подальшого розвитку освітнього простору в навчально-виховному комплексі.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85728"/>
            <a:ext cx="8286808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У РОБОТІ НВК у 2017-2018 н. р.</a:t>
            </a:r>
            <a:endParaRPr lang="ru-RU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5" descr="Знімок екрана 2016-08-17 о 18.16.4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4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642918"/>
            <a:ext cx="8858280" cy="8679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2800" b="1" i="1" dirty="0" smtClean="0">
                <a:latin typeface="Palatino Linotype" panose="02040502050505030304" pitchFamily="18" charset="0"/>
              </a:rPr>
              <a:t>Кожна дитина </a:t>
            </a:r>
            <a:r>
              <a:rPr lang="uk-UA" altLang="ru-RU" sz="2800" b="1" i="1" dirty="0" err="1" smtClean="0">
                <a:latin typeface="Palatino Linotype" panose="02040502050505030304" pitchFamily="18" charset="0"/>
              </a:rPr>
              <a:t>–особистість</a:t>
            </a:r>
            <a:r>
              <a:rPr lang="uk-UA" altLang="ru-RU" sz="2800" b="1" i="1" dirty="0" smtClean="0">
                <a:latin typeface="Palatino Linotype" panose="02040502050505030304" pitchFamily="18" charset="0"/>
              </a:rPr>
              <a:t>,</a:t>
            </a:r>
            <a:br>
              <a:rPr lang="uk-UA" altLang="ru-RU" sz="2800" b="1" i="1" dirty="0" smtClean="0">
                <a:latin typeface="Palatino Linotype" panose="02040502050505030304" pitchFamily="18" charset="0"/>
              </a:rPr>
            </a:br>
            <a:r>
              <a:rPr lang="uk-UA" altLang="ru-RU" sz="2800" b="1" i="1" dirty="0" smtClean="0">
                <a:latin typeface="Palatino Linotype" panose="02040502050505030304" pitchFamily="18" charset="0"/>
              </a:rPr>
              <a:t>Кожна дитина – талановита!</a:t>
            </a:r>
            <a:endParaRPr lang="ru-RU" altLang="ru-RU" sz="2800" b="1" i="1" dirty="0">
              <a:latin typeface="Palatino Linotype" panose="020405020505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357290" y="5072073"/>
            <a:ext cx="7072362" cy="164352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2800" b="1" i="1" dirty="0" smtClean="0">
                <a:latin typeface="Palatino Linotype" panose="02040502050505030304" pitchFamily="18" charset="0"/>
              </a:rPr>
              <a:t>Кожен учень </a:t>
            </a:r>
            <a:br>
              <a:rPr lang="uk-UA" altLang="ru-RU" sz="2800" b="1" i="1" dirty="0" smtClean="0">
                <a:latin typeface="Palatino Linotype" panose="02040502050505030304" pitchFamily="18" charset="0"/>
              </a:rPr>
            </a:br>
            <a:r>
              <a:rPr lang="uk-UA" altLang="ru-RU" sz="2800" b="1" i="1" dirty="0" smtClean="0">
                <a:latin typeface="Palatino Linotype" panose="02040502050505030304" pitchFamily="18" charset="0"/>
              </a:rPr>
              <a:t>нашої школи </a:t>
            </a:r>
            <a:br>
              <a:rPr lang="uk-UA" altLang="ru-RU" sz="2800" b="1" i="1" dirty="0" smtClean="0">
                <a:latin typeface="Palatino Linotype" panose="02040502050505030304" pitchFamily="18" charset="0"/>
              </a:rPr>
            </a:br>
            <a:r>
              <a:rPr lang="uk-UA" altLang="ru-RU" sz="2800" b="1" i="1" dirty="0" smtClean="0">
                <a:latin typeface="Palatino Linotype" panose="02040502050505030304" pitchFamily="18" charset="0"/>
              </a:rPr>
              <a:t>неповторний та унікальний, </a:t>
            </a:r>
            <a:br>
              <a:rPr lang="uk-UA" altLang="ru-RU" sz="2800" b="1" i="1" dirty="0" smtClean="0">
                <a:latin typeface="Palatino Linotype" panose="02040502050505030304" pitchFamily="18" charset="0"/>
              </a:rPr>
            </a:br>
            <a:r>
              <a:rPr lang="uk-UA" altLang="ru-RU" sz="2800" b="1" i="1" dirty="0" smtClean="0">
                <a:latin typeface="Palatino Linotype" panose="02040502050505030304" pitchFamily="18" charset="0"/>
              </a:rPr>
              <a:t>кожен заслуговує на любов.</a:t>
            </a:r>
            <a:endParaRPr lang="ru-RU" altLang="ru-RU" sz="2800" b="1" i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D:\ФОТО ВСІ\ФОТО ШКОЛА 2017\SAM_3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054" y="1643049"/>
            <a:ext cx="5273590" cy="33716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3042" y="2071678"/>
            <a:ext cx="578647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uk-UA" sz="6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</a:p>
          <a:p>
            <a:pPr lvl="0" algn="ctr"/>
            <a:r>
              <a:rPr lang="uk-UA" sz="6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увагу</a:t>
            </a:r>
            <a:endParaRPr lang="uk-UA" sz="60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2146300" y="11588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4400" dirty="0"/>
          </a:p>
        </p:txBody>
      </p:sp>
      <p:sp>
        <p:nvSpPr>
          <p:cNvPr id="3076" name="Місце для вмісту 2"/>
          <p:cNvSpPr txBox="1">
            <a:spLocks/>
          </p:cNvSpPr>
          <p:nvPr/>
        </p:nvSpPr>
        <p:spPr bwMode="auto">
          <a:xfrm>
            <a:off x="2268538" y="1341438"/>
            <a:ext cx="668496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 b="1" dirty="0"/>
          </a:p>
        </p:txBody>
      </p:sp>
      <p:pic>
        <p:nvPicPr>
          <p:cNvPr id="307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43042" y="1500174"/>
            <a:ext cx="750095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проголошує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гуманізації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особистісного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навчально-предметного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комфорт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вияву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357166"/>
            <a:ext cx="642942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Концепція Нової</a:t>
            </a: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української школи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 b="1" dirty="0">
                <a:latin typeface="Times New Roman" pitchFamily="18" charset="0"/>
                <a:cs typeface="Times New Roman" pitchFamily="18" charset="0"/>
              </a:rPr>
              <a:t>Яким має бути випускник школи?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50" y="1658938"/>
            <a:ext cx="309403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Місце для вмісту 2"/>
          <p:cNvSpPr txBox="1">
            <a:spLocks/>
          </p:cNvSpPr>
          <p:nvPr/>
        </p:nvSpPr>
        <p:spPr bwMode="auto">
          <a:xfrm>
            <a:off x="5435600" y="1557338"/>
            <a:ext cx="35115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uk-UA" sz="2600"/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600"/>
              <a:t>Освічені українці, всебічно розвинені, відповідальні громадяни і патріоти, здатні до інновацій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uk-UA" sz="1700"/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uk-UA" sz="1700"/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500"/>
              <a:t>ОСЬ ХТО ПОВЕДЕ УКРАЇНСЬКУ ЕКОНОМІКУ ВПЕРЕД У </a:t>
            </a:r>
            <a:r>
              <a:rPr lang="en-US" sz="2500"/>
              <a:t>XXI </a:t>
            </a:r>
            <a:r>
              <a:rPr lang="ru-RU" sz="2500"/>
              <a:t>СТОЛ</a:t>
            </a:r>
            <a:r>
              <a:rPr lang="uk-UA" sz="2500"/>
              <a:t>ІТТІ</a:t>
            </a:r>
            <a:r>
              <a:rPr lang="uk-UA" sz="2500" b="1"/>
              <a:t> </a:t>
            </a:r>
          </a:p>
        </p:txBody>
      </p:sp>
      <p:pic>
        <p:nvPicPr>
          <p:cNvPr id="512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 b="1" dirty="0">
                <a:latin typeface="Times New Roman" pitchFamily="18" charset="0"/>
                <a:cs typeface="Times New Roman" pitchFamily="18" charset="0"/>
              </a:rPr>
              <a:t>Ключові компетентності </a:t>
            </a:r>
            <a:endParaRPr lang="uk-UA" sz="4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uk-UA" sz="41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4100" b="1" dirty="0">
                <a:latin typeface="Times New Roman" pitchFamily="18" charset="0"/>
                <a:cs typeface="Times New Roman" pitchFamily="18" charset="0"/>
              </a:rPr>
              <a:t>життя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725" y="1916113"/>
            <a:ext cx="65754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 b="1" dirty="0">
                <a:latin typeface="Times New Roman" pitchFamily="18" charset="0"/>
                <a:cs typeface="Times New Roman" pitchFamily="18" charset="0"/>
              </a:rPr>
              <a:t>8-м ключових </a:t>
            </a:r>
          </a:p>
          <a:p>
            <a:pPr algn="ctr">
              <a:lnSpc>
                <a:spcPct val="80000"/>
              </a:lnSpc>
            </a:pPr>
            <a:r>
              <a:rPr lang="uk-UA" sz="4100" b="1" dirty="0">
                <a:latin typeface="Times New Roman" pitchFamily="18" charset="0"/>
                <a:cs typeface="Times New Roman" pitchFamily="18" charset="0"/>
              </a:rPr>
              <a:t>компонентів</a:t>
            </a:r>
          </a:p>
        </p:txBody>
      </p:sp>
      <p:sp>
        <p:nvSpPr>
          <p:cNvPr id="7172" name="Місце для вмісту 2"/>
          <p:cNvSpPr txBox="1">
            <a:spLocks/>
          </p:cNvSpPr>
          <p:nvPr/>
        </p:nvSpPr>
        <p:spPr bwMode="auto">
          <a:xfrm>
            <a:off x="2122488" y="1628775"/>
            <a:ext cx="3403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/01   </a:t>
            </a:r>
            <a:r>
              <a:rPr lang="uk-UA"/>
              <a:t>Новий зміст освіти, заснований на формуванні компетентностей, необхідних для успішної самореалізації в суспільстві.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/02   </a:t>
            </a:r>
            <a:r>
              <a:rPr lang="uk-UA"/>
              <a:t>Умотивований учитель, який має свободу творчості й розвивається професійно.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/03   </a:t>
            </a:r>
            <a:r>
              <a:rPr lang="uk-UA"/>
              <a:t>Наскрізний процес виховання, який формує цінності.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/04   </a:t>
            </a:r>
            <a:r>
              <a:rPr lang="uk-UA"/>
              <a:t>Децентралізація та ефективне управління, що надасть школі реальну автономію.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7173" name="Місце для вмісту 2"/>
          <p:cNvSpPr txBox="1">
            <a:spLocks/>
          </p:cNvSpPr>
          <p:nvPr/>
        </p:nvSpPr>
        <p:spPr bwMode="auto">
          <a:xfrm>
            <a:off x="5526088" y="1628775"/>
            <a:ext cx="35829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/05   </a:t>
            </a:r>
            <a:r>
              <a:rPr lang="uk-UA"/>
              <a:t>Педагогіка, що ґрунтується на партнерстві між учнем, учителем і батьками.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/06   </a:t>
            </a:r>
            <a:r>
              <a:rPr lang="uk-UA"/>
              <a:t>Орієнтація на потреби учня в освітньому процесі, дитиноцентризм.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/07   </a:t>
            </a:r>
            <a:r>
              <a:rPr lang="uk-UA"/>
              <a:t>Нова структура школи, яка дозволяє добре засвоїти новий зміст і набути компетентності для життя.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/08   </a:t>
            </a:r>
            <a:r>
              <a:rPr lang="uk-UA"/>
              <a:t>Справедливий розподіл публічних коштів, який забезпечує рівний доступ усіх дітей до якісної освіти.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/>
              <a:t> </a:t>
            </a:r>
          </a:p>
        </p:txBody>
      </p:sp>
      <p:pic>
        <p:nvPicPr>
          <p:cNvPr id="717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0" y="6600825"/>
            <a:ext cx="72374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10 ключових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для нової української школи</a:t>
            </a:r>
          </a:p>
        </p:txBody>
      </p:sp>
      <p:sp>
        <p:nvSpPr>
          <p:cNvPr id="10244" name="Місце для вмісту 2"/>
          <p:cNvSpPr txBox="1">
            <a:spLocks/>
          </p:cNvSpPr>
          <p:nvPr/>
        </p:nvSpPr>
        <p:spPr bwMode="auto">
          <a:xfrm>
            <a:off x="2122488" y="2133600"/>
            <a:ext cx="34036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/01   </a:t>
            </a:r>
            <a:r>
              <a:rPr lang="uk-UA"/>
              <a:t>Спілкування державною (і рідною у разі відмінності) мовами.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/02   </a:t>
            </a:r>
            <a:r>
              <a:rPr lang="uk-UA"/>
              <a:t>Спілкування іноземними мовами.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/03   </a:t>
            </a:r>
            <a:r>
              <a:rPr lang="uk-UA"/>
              <a:t>Математична грамотність.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/04   </a:t>
            </a:r>
            <a:r>
              <a:rPr lang="uk-UA"/>
              <a:t>Компетентності в природничих науках і технологіях.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/05   </a:t>
            </a:r>
            <a:r>
              <a:rPr lang="uk-UA"/>
              <a:t>Інформаційно-цифрова компетентність.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245" name="Місце для вмісту 2"/>
          <p:cNvSpPr txBox="1">
            <a:spLocks/>
          </p:cNvSpPr>
          <p:nvPr/>
        </p:nvSpPr>
        <p:spPr bwMode="auto">
          <a:xfrm>
            <a:off x="5632450" y="2133600"/>
            <a:ext cx="3332163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/06   </a:t>
            </a:r>
            <a:r>
              <a:rPr lang="uk-UA"/>
              <a:t>Уміння вчитися впродовж життя.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/07   </a:t>
            </a:r>
            <a:r>
              <a:rPr lang="uk-UA"/>
              <a:t>Соціальні і громадянські компетентності.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/08   </a:t>
            </a:r>
            <a:r>
              <a:rPr lang="uk-UA"/>
              <a:t>Підприємливість.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/09   </a:t>
            </a:r>
            <a:r>
              <a:rPr lang="uk-UA"/>
              <a:t>Загальнокультурна грамотність.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b="1">
                <a:solidFill>
                  <a:srgbClr val="669900"/>
                </a:solidFill>
              </a:rPr>
              <a:t>/10   </a:t>
            </a:r>
            <a:r>
              <a:rPr lang="uk-UA"/>
              <a:t>Екологічна грамотність і здорове життя.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1024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1571605" y="274638"/>
            <a:ext cx="75723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????Педагогіка </a:t>
            </a:r>
            <a:r>
              <a:rPr lang="uk-UA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партнерства </a:t>
            </a:r>
          </a:p>
        </p:txBody>
      </p:sp>
      <p:pic>
        <p:nvPicPr>
          <p:cNvPr id="1229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Місце для вмісту 2"/>
          <p:cNvSpPr txBox="1">
            <a:spLocks/>
          </p:cNvSpPr>
          <p:nvPr/>
        </p:nvSpPr>
        <p:spPr bwMode="auto">
          <a:xfrm>
            <a:off x="2484438" y="1341438"/>
            <a:ext cx="633571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600"/>
              <a:t>Нова школа працюватиме на засадах «педагогіки партнерства».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sz="2600"/>
              <a:t>Основні принципи цього підходу: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charset="0"/>
              <a:buChar char="•"/>
            </a:pPr>
            <a:r>
              <a:rPr lang="uk-UA" sz="2000" i="1"/>
              <a:t>повага до особистості;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charset="0"/>
              <a:buChar char="•"/>
            </a:pPr>
            <a:r>
              <a:rPr lang="uk-UA" sz="2000" i="1"/>
              <a:t>доброзичливість і позитивне ставлення;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charset="0"/>
              <a:buChar char="•"/>
            </a:pPr>
            <a:r>
              <a:rPr lang="uk-UA" sz="2000" i="1"/>
              <a:t>довіра у відносинах та стосунках;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charset="0"/>
              <a:buChar char="•"/>
            </a:pPr>
            <a:r>
              <a:rPr lang="uk-UA" sz="2000" i="1"/>
              <a:t>діалог-взаємодія-взаємоповага;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charset="0"/>
              <a:buChar char="•"/>
            </a:pPr>
            <a:r>
              <a:rPr lang="uk-UA" sz="2000" i="1"/>
              <a:t>розподілене лідерство (проактивність, право вибору та відповідальність за нього, горизонтальність зв</a:t>
            </a:r>
            <a:r>
              <a:rPr lang="en-US" sz="2000" i="1"/>
              <a:t>`</a:t>
            </a:r>
            <a:r>
              <a:rPr lang="ru-RU" sz="2000" i="1"/>
              <a:t>яз</a:t>
            </a:r>
            <a:r>
              <a:rPr lang="uk-UA" sz="2000" i="1"/>
              <a:t>ків);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charset="0"/>
              <a:buChar char="•"/>
            </a:pPr>
            <a:r>
              <a:rPr lang="uk-UA" sz="2000" i="1"/>
              <a:t>принципи соціального партнерства (рівність сторін, добровільність прийняття зобов</a:t>
            </a:r>
            <a:r>
              <a:rPr lang="en-US" sz="2000" i="1"/>
              <a:t>`</a:t>
            </a:r>
            <a:r>
              <a:rPr lang="uk-UA" sz="2000" i="1"/>
              <a:t>язань, обов</a:t>
            </a:r>
            <a:r>
              <a:rPr lang="en-US" sz="2000" i="1"/>
              <a:t>`</a:t>
            </a:r>
            <a:r>
              <a:rPr lang="uk-UA" sz="2000" i="1"/>
              <a:t>язковість виконання домовленостей)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uk-UA" sz="260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800" b="1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2600" b="1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2141538" y="246063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 b="1" dirty="0">
                <a:latin typeface="Times New Roman" pitchFamily="18" charset="0"/>
                <a:cs typeface="Times New Roman" pitchFamily="18" charset="0"/>
              </a:rPr>
              <a:t>Орієнтація на учня. Виховання на цінностях</a:t>
            </a:r>
          </a:p>
        </p:txBody>
      </p:sp>
      <p:pic>
        <p:nvPicPr>
          <p:cNvPr id="1434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Місце для вмісту 2"/>
          <p:cNvSpPr txBox="1">
            <a:spLocks/>
          </p:cNvSpPr>
          <p:nvPr/>
        </p:nvSpPr>
        <p:spPr bwMode="auto">
          <a:xfrm>
            <a:off x="2000232" y="1611313"/>
            <a:ext cx="6837381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800" b="1" dirty="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sz="2800" b="1" dirty="0"/>
              <a:t>На практиці реалізовуватиметься принцип </a:t>
            </a:r>
            <a:r>
              <a:rPr lang="uk-UA" sz="2800" b="1" dirty="0" err="1"/>
              <a:t>дитиноцентризма</a:t>
            </a:r>
            <a:r>
              <a:rPr lang="uk-UA" sz="2800" b="1" dirty="0"/>
              <a:t>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2800" dirty="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sz="2800" dirty="0"/>
              <a:t>Усе життя нової школи буде організовано за моделлю поваги до прав людини та демократії. Нова школа </a:t>
            </a:r>
            <a:r>
              <a:rPr lang="uk-UA" sz="2800" dirty="0" smtClean="0"/>
              <a:t>плекатиме </a:t>
            </a:r>
            <a:r>
              <a:rPr lang="uk-UA" sz="2800" dirty="0"/>
              <a:t>українську ідентичність.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5" descr="Знімок екрана 2016-08-17 о 18.16.4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4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8572560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І фаза графіку впровадження реформи (2016 -2018)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481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14282" y="2285992"/>
            <a:ext cx="4857784" cy="3214710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ідготовка </a:t>
            </a: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впровадження реформи</a:t>
            </a:r>
          </a:p>
        </p:txBody>
      </p:sp>
      <p:sp>
        <p:nvSpPr>
          <p:cNvPr id="14" name="Блок-схема: данные 13"/>
          <p:cNvSpPr/>
          <p:nvPr/>
        </p:nvSpPr>
        <p:spPr>
          <a:xfrm>
            <a:off x="4572000" y="3214686"/>
            <a:ext cx="4357718" cy="3286148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очаток </a:t>
            </a: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 початкової  школи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708</Words>
  <PresentationFormat>Экран (4:3)</PresentationFormat>
  <Paragraphs>142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Літвинчук</dc:creator>
  <cp:lastModifiedBy>админ</cp:lastModifiedBy>
  <cp:revision>39</cp:revision>
  <dcterms:created xsi:type="dcterms:W3CDTF">2018-05-21T14:28:36Z</dcterms:created>
  <dcterms:modified xsi:type="dcterms:W3CDTF">2018-05-22T06:37:53Z</dcterms:modified>
</cp:coreProperties>
</file>