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58" r:id="rId3"/>
    <p:sldId id="273" r:id="rId4"/>
    <p:sldId id="269" r:id="rId5"/>
    <p:sldId id="270" r:id="rId6"/>
    <p:sldId id="271" r:id="rId7"/>
    <p:sldId id="262" r:id="rId8"/>
    <p:sldId id="263" r:id="rId9"/>
    <p:sldId id="264" r:id="rId10"/>
    <p:sldId id="260" r:id="rId11"/>
    <p:sldId id="265" r:id="rId12"/>
    <p:sldId id="26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 varScale="1">
        <p:scale>
          <a:sx n="72" d="100"/>
          <a:sy n="72" d="100"/>
        </p:scale>
        <p:origin x="-4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635624" cy="155679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Кожний урок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uk-UA" sz="4400" dirty="0" smtClean="0"/>
              <a:t>– навчання нового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552" cy="3352336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uk-UA" sz="2800" dirty="0" smtClean="0"/>
              <a:t>Щоб </a:t>
            </a:r>
            <a:r>
              <a:rPr lang="uk-UA" sz="2800" dirty="0"/>
              <a:t>учні по-справжньому почали </a:t>
            </a:r>
            <a:r>
              <a:rPr lang="uk-UA" sz="2800" dirty="0" smtClean="0"/>
              <a:t>вчитися</a:t>
            </a:r>
            <a:r>
              <a:rPr lang="uk-UA" sz="2800" dirty="0"/>
              <a:t>, а не просто відсиджували урок, їх треба зацікавити – зазначити, що вони не знають того, без чого далі не зможуть. Крім того, діти мають зрозуміти, що на кожному уроці вони навчаються нового, бо урок, на якому лише повторюють </a:t>
            </a:r>
            <a:r>
              <a:rPr lang="uk-UA" sz="2800" dirty="0" smtClean="0"/>
              <a:t>матеріал</a:t>
            </a:r>
            <a:r>
              <a:rPr lang="uk-UA" sz="2800" dirty="0"/>
              <a:t>, а не засвоюють нові </a:t>
            </a:r>
            <a:r>
              <a:rPr lang="uk-UA" sz="2800" dirty="0" smtClean="0"/>
              <a:t>знання - згаяний </a:t>
            </a:r>
            <a:r>
              <a:rPr lang="uk-UA" sz="2800" dirty="0"/>
              <a:t>час. Важливо, щоб учні ставили перед собою мету: я прийшов чогось </a:t>
            </a:r>
            <a:r>
              <a:rPr lang="uk-UA" sz="2800" dirty="0" smtClean="0"/>
              <a:t>навчитись</a:t>
            </a:r>
            <a:r>
              <a:rPr lang="uk-UA" sz="2800" dirty="0"/>
              <a:t>, а наприкінці уроку знали відповідь на запитання: </a:t>
            </a:r>
            <a:r>
              <a:rPr lang="uk-UA" sz="2800" dirty="0" err="1"/>
              <a:t>„Чого</a:t>
            </a:r>
            <a:r>
              <a:rPr lang="uk-UA" sz="2800" dirty="0"/>
              <a:t> я </a:t>
            </a:r>
            <a:r>
              <a:rPr lang="uk-UA" sz="2800" dirty="0" smtClean="0"/>
              <a:t>навчився</a:t>
            </a:r>
            <a:r>
              <a:rPr lang="uk-UA" sz="2800" dirty="0"/>
              <a:t>?”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" y="116633"/>
            <a:ext cx="1710809" cy="12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7030A0"/>
                </a:solidFill>
              </a:rPr>
              <a:t>Групове </a:t>
            </a:r>
            <a:r>
              <a:rPr lang="uk-UA" sz="4400" dirty="0" smtClean="0">
                <a:solidFill>
                  <a:srgbClr val="7030A0"/>
                </a:solidFill>
              </a:rPr>
              <a:t>навчання - </a:t>
            </a:r>
            <a:r>
              <a:rPr lang="uk-UA" sz="4400" dirty="0" smtClean="0">
                <a:solidFill>
                  <a:srgbClr val="7030A0"/>
                </a:solidFill>
              </a:rPr>
              <a:t>нестандартна</a:t>
            </a:r>
            <a:br>
              <a:rPr lang="uk-UA" sz="4400" dirty="0" smtClean="0">
                <a:solidFill>
                  <a:srgbClr val="7030A0"/>
                </a:solidFill>
              </a:rPr>
            </a:br>
            <a:r>
              <a:rPr lang="uk-UA" sz="4400" dirty="0" smtClean="0">
                <a:solidFill>
                  <a:srgbClr val="7030A0"/>
                </a:solidFill>
              </a:rPr>
              <a:t>     форма навчання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42" cy="4233082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  	</a:t>
            </a:r>
            <a:r>
              <a:rPr lang="uk-UA" sz="2000" dirty="0" smtClean="0"/>
              <a:t>Більшість </a:t>
            </a:r>
            <a:r>
              <a:rPr lang="uk-UA" sz="2000" dirty="0"/>
              <a:t>уроків нестандартної форми передбачають групове навчання. </a:t>
            </a:r>
            <a:r>
              <a:rPr lang="uk-UA" sz="2000" dirty="0" smtClean="0"/>
              <a:t>При </a:t>
            </a:r>
            <a:r>
              <a:rPr lang="uk-UA" sz="2000" dirty="0"/>
              <a:t>груповому навчанні здійснюється педагогічна </a:t>
            </a:r>
            <a:r>
              <a:rPr lang="uk-UA" sz="2000" dirty="0" smtClean="0"/>
              <a:t>профорієнтація</a:t>
            </a:r>
            <a:r>
              <a:rPr lang="uk-UA" sz="2000" dirty="0"/>
              <a:t>, діти вчаться висловлювати особисту думку й рахуватися з </a:t>
            </a:r>
            <a:r>
              <a:rPr lang="uk-UA" sz="2000" dirty="0" smtClean="0"/>
              <a:t>думкою </a:t>
            </a:r>
            <a:r>
              <a:rPr lang="uk-UA" sz="2000" dirty="0"/>
              <a:t>товаришів. </a:t>
            </a:r>
            <a:r>
              <a:rPr lang="en-US" sz="2000" dirty="0" smtClean="0"/>
              <a:t>   	</a:t>
            </a:r>
            <a:r>
              <a:rPr lang="uk-UA" sz="2000" dirty="0" smtClean="0"/>
              <a:t>Запровадження </a:t>
            </a:r>
            <a:r>
              <a:rPr lang="uk-UA" sz="2000" dirty="0"/>
              <a:t>групового навчання на уроці відіграє </a:t>
            </a:r>
            <a:r>
              <a:rPr lang="uk-UA" sz="2000" dirty="0" smtClean="0"/>
              <a:t>позитивну </a:t>
            </a:r>
            <a:r>
              <a:rPr lang="uk-UA" sz="2000" dirty="0"/>
              <a:t>роль. Адже групова робота докорінно змінює позицію учня: з пасивного об’єкта впливу вчителя він перевтілюється в активного суб’єкта особистого навчання. </a:t>
            </a:r>
            <a:r>
              <a:rPr lang="en-US" sz="2000" dirty="0" smtClean="0"/>
              <a:t> 	</a:t>
            </a:r>
            <a:r>
              <a:rPr lang="uk-UA" sz="2000" dirty="0" smtClean="0"/>
              <a:t>Учень </a:t>
            </a:r>
            <a:r>
              <a:rPr lang="uk-UA" sz="2000" dirty="0"/>
              <a:t>на таких уроках не лише сприймає певну суму знань, а бере активну участь у їх засвоєнні, опановує способи самостійного їх поповнення і розширення.</a:t>
            </a:r>
            <a:endParaRPr lang="ru-RU" sz="2000" dirty="0"/>
          </a:p>
          <a:p>
            <a:pPr algn="just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98945"/>
            <a:ext cx="44528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3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72008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Робота в парах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2784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2</a:t>
            </a:r>
            <a:r>
              <a:rPr lang="uk-UA" sz="2400" dirty="0"/>
              <a:t>. </a:t>
            </a:r>
            <a:r>
              <a:rPr lang="en-US" sz="2400" dirty="0" smtClean="0"/>
              <a:t> 	</a:t>
            </a:r>
            <a:r>
              <a:rPr lang="uk-UA" sz="2000" dirty="0" smtClean="0"/>
              <a:t>Творча </a:t>
            </a:r>
            <a:r>
              <a:rPr lang="uk-UA" sz="2000" dirty="0"/>
              <a:t>робота. </a:t>
            </a:r>
            <a:endParaRPr lang="ru-RU" sz="2000" dirty="0"/>
          </a:p>
          <a:p>
            <a:pPr algn="just"/>
            <a:r>
              <a:rPr lang="en-US" sz="2000" dirty="0" smtClean="0"/>
              <a:t> 	</a:t>
            </a:r>
            <a:r>
              <a:rPr lang="uk-UA" sz="2000" dirty="0" smtClean="0"/>
              <a:t>Робота </a:t>
            </a:r>
            <a:r>
              <a:rPr lang="uk-UA" sz="2000" dirty="0"/>
              <a:t>в парах. Рольова гра </a:t>
            </a:r>
            <a:r>
              <a:rPr lang="uk-UA" sz="2000" dirty="0" err="1"/>
              <a:t>„Інтерв’ю</a:t>
            </a:r>
            <a:r>
              <a:rPr lang="uk-UA" sz="2000" dirty="0"/>
              <a:t> поета, композитора”. Клас поділяється на пари. Один виконує роль кореспондента, інший – поета, композитора.</a:t>
            </a:r>
            <a:endParaRPr lang="ru-RU" sz="2000" dirty="0"/>
          </a:p>
          <a:p>
            <a:pPr lvl="0" algn="just"/>
            <a:r>
              <a:rPr lang="en-US" sz="2000" dirty="0" smtClean="0"/>
              <a:t> 	</a:t>
            </a:r>
            <a:r>
              <a:rPr lang="uk-UA" sz="2000" dirty="0" smtClean="0"/>
              <a:t>Доброго </a:t>
            </a:r>
            <a:r>
              <a:rPr lang="uk-UA" sz="2000" dirty="0"/>
              <a:t>дня! Я – кореспондент газети </a:t>
            </a:r>
            <a:r>
              <a:rPr lang="uk-UA" sz="2000" dirty="0" err="1"/>
              <a:t>„Літературна</a:t>
            </a:r>
            <a:r>
              <a:rPr lang="uk-UA" sz="2000" dirty="0"/>
              <a:t> Україна”. Дозвольте, будь ласка, взяти у вас інтерв’ю. </a:t>
            </a:r>
            <a:endParaRPr lang="ru-RU" sz="2000" dirty="0"/>
          </a:p>
          <a:p>
            <a:pPr lvl="0" algn="just"/>
            <a:r>
              <a:rPr lang="en-US" sz="2000" dirty="0" smtClean="0"/>
              <a:t> 	</a:t>
            </a:r>
            <a:r>
              <a:rPr lang="uk-UA" sz="2000" dirty="0" smtClean="0"/>
              <a:t>Розкажіть </a:t>
            </a:r>
            <a:r>
              <a:rPr lang="uk-UA" sz="2000" dirty="0"/>
              <a:t>про Ваше походження. Де ви здобули освіту, які мали захоплення в юності?</a:t>
            </a:r>
            <a:endParaRPr lang="ru-RU" sz="2000" dirty="0"/>
          </a:p>
          <a:p>
            <a:pPr lvl="0" algn="just"/>
            <a:r>
              <a:rPr lang="en-US" sz="2000" dirty="0" smtClean="0"/>
              <a:t> 	</a:t>
            </a:r>
            <a:r>
              <a:rPr lang="uk-UA" sz="2000" dirty="0" smtClean="0"/>
              <a:t>Коли </a:t>
            </a:r>
            <a:r>
              <a:rPr lang="uk-UA" sz="2000" dirty="0"/>
              <a:t>прийшов до Вас літературний успіх? З якими творами ви пов’язуєте розквіт творчих сил?</a:t>
            </a:r>
            <a:endParaRPr lang="ru-RU" sz="2000" dirty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7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8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001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Диференційований </a:t>
            </a:r>
            <a:br>
              <a:rPr lang="uk-UA" sz="5400" dirty="0" smtClean="0"/>
            </a:br>
            <a:r>
              <a:rPr lang="uk-UA" sz="5400" dirty="0" smtClean="0"/>
              <a:t>підхід до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479776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 	</a:t>
            </a:r>
            <a:r>
              <a:rPr lang="uk-UA" sz="2800" dirty="0" smtClean="0"/>
              <a:t>Успішне </a:t>
            </a:r>
            <a:r>
              <a:rPr lang="uk-UA" sz="2800" dirty="0"/>
              <a:t>навчання української мови залежить від того, як визначається рівень підготовки учнів, мовні здібності, рівень розвитку мовного чуття, дару слова. Тому засвоєння змісту мовного матеріалу, мовна компетентність учнів залежатиме від диференційованого </a:t>
            </a:r>
            <a:r>
              <a:rPr lang="uk-UA" sz="2800" dirty="0" smtClean="0"/>
              <a:t> підходу </a:t>
            </a:r>
            <a:r>
              <a:rPr lang="uk-UA" sz="2800" dirty="0"/>
              <a:t>в навчанні.</a:t>
            </a:r>
            <a:endParaRPr lang="ru-RU" sz="2800" dirty="0"/>
          </a:p>
          <a:p>
            <a:pPr lvl="7" algn="just"/>
            <a:r>
              <a:rPr lang="en-US" sz="2200" dirty="0" smtClean="0"/>
              <a:t>     </a:t>
            </a:r>
            <a:r>
              <a:rPr lang="uk-UA" sz="2200" dirty="0"/>
              <a:t/>
            </a:r>
            <a:br>
              <a:rPr lang="uk-UA" sz="2200" dirty="0"/>
            </a:b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2448276" cy="163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0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43882" cy="1800200"/>
          </a:xfrm>
        </p:spPr>
        <p:txBody>
          <a:bodyPr>
            <a:normAutofit/>
          </a:bodyPr>
          <a:lstStyle/>
          <a:p>
            <a:pPr algn="ctr"/>
            <a:r>
              <a:rPr lang="uk-UA" sz="7500" b="1" i="1" dirty="0" smtClean="0">
                <a:solidFill>
                  <a:schemeClr val="tx1"/>
                </a:solidFill>
              </a:rPr>
              <a:t>Дякуємо за увагу !</a:t>
            </a:r>
            <a:endParaRPr lang="ru-RU" sz="75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3"/>
            <a:ext cx="3096344" cy="336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851648" cy="104928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+mn-lt"/>
              </a:rPr>
              <a:t>Моделювання – стабільність мовних знань і мовленнєвих умінь учнів 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776536" cy="2344224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Одною з ефективних форм </a:t>
            </a:r>
            <a:r>
              <a:rPr lang="uk-UA" sz="2400" dirty="0">
                <a:solidFill>
                  <a:schemeClr val="bg1"/>
                </a:solidFill>
              </a:rPr>
              <a:t>технологічного підходу до уроку мови є моделювання навчального процесу. На відміну від традиційних поурочних розробок,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зорієнтованих </a:t>
            </a:r>
            <a:r>
              <a:rPr lang="uk-UA" sz="2400" dirty="0">
                <a:solidFill>
                  <a:schemeClr val="bg1"/>
                </a:solidFill>
              </a:rPr>
              <a:t>тільки на учителя, технологічне моделювання уроку проектує навчально-пізнавальну діяльність самого учня і забезпечує високу стабільність мовних знань і мовленнєвих умінь і навичок.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59172"/>
            <a:ext cx="2016224" cy="16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471858" cy="2714644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Основне завдання модульного навчання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4357694"/>
            <a:ext cx="8186766" cy="1966906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Основне завдання модульного навчання: </a:t>
            </a:r>
            <a:r>
              <a:rPr lang="uk-UA" dirty="0"/>
              <a:t>самореалізація особистості вчителя й учня, оптимальний для кожного з них розвиток здатності до безпосереднього, продуктивного спілкування з навколишнім світом, людьми, власним „Я”.</a:t>
            </a:r>
            <a:endParaRPr lang="ru-RU" dirty="0"/>
          </a:p>
        </p:txBody>
      </p:sp>
      <p:pic>
        <p:nvPicPr>
          <p:cNvPr id="1026" name="Picture 2" descr="C:\Users\админ\Desktop\Павлівна фото\101PHOTO\SAM_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85860"/>
            <a:ext cx="4714908" cy="2654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2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Моделювання на уроці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000" dirty="0" smtClean="0"/>
              <a:t>	</a:t>
            </a:r>
            <a:r>
              <a:rPr lang="uk-UA" sz="2000" dirty="0" smtClean="0"/>
              <a:t>Основним </a:t>
            </a:r>
            <a:r>
              <a:rPr lang="uk-UA" sz="2000" dirty="0"/>
              <a:t>засобом модульного навчання є модульні програми. Такі програми складаються з окремих модулів, що охоплюють по декілька уроків різних типів. </a:t>
            </a:r>
            <a:r>
              <a:rPr lang="uk-UA" sz="2000" dirty="0" smtClean="0"/>
              <a:t>Мова характеризується своїми закономірностями, структурою, що піддаються логічному осмисленню, моделюванню. У своїй роботі для створення моделі мовного явища використовую графічні позначки, символи, схеми тощо. Застосовую </a:t>
            </a:r>
            <a:r>
              <a:rPr lang="uk-UA" sz="2000" dirty="0"/>
              <a:t>свої умовні позначення, моделюючи окремий урок або всю навчальну тему чи розділ. Така модель формує </a:t>
            </a:r>
            <a:r>
              <a:rPr lang="uk-UA" sz="2000" dirty="0" smtClean="0"/>
              <a:t>концентрований </a:t>
            </a:r>
            <a:r>
              <a:rPr lang="uk-UA" sz="2000" dirty="0"/>
              <a:t>образ мовного явища і стає діючою інформацією про </a:t>
            </a:r>
            <a:r>
              <a:rPr lang="uk-UA" sz="2000" dirty="0" smtClean="0"/>
              <a:t>структурну </a:t>
            </a:r>
            <a:r>
              <a:rPr lang="uk-UA" sz="2000" dirty="0"/>
              <a:t>цілісність теми.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192412" cy="19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1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Моделювання уроків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908720"/>
            <a:ext cx="8821644" cy="5806428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	</a:t>
            </a:r>
            <a:r>
              <a:rPr lang="uk-UA" sz="2000" dirty="0" smtClean="0"/>
              <a:t>Моделювання </a:t>
            </a:r>
            <a:r>
              <a:rPr lang="uk-UA" sz="2000" dirty="0"/>
              <a:t>уроку (теми, розділу) передбачає комбінування різних методів і прийомів навчання, видів наочності, опорних конспектів, ілюстративного матеріалу тощо. </a:t>
            </a:r>
            <a:r>
              <a:rPr lang="uk-UA" sz="2000" dirty="0" smtClean="0"/>
              <a:t>Пропоную </a:t>
            </a:r>
            <a:r>
              <a:rPr lang="uk-UA" sz="2000" dirty="0"/>
              <a:t>кілька варіантів моделей уроків мови:</a:t>
            </a:r>
            <a:endParaRPr lang="ru-RU" sz="2000" dirty="0"/>
          </a:p>
          <a:p>
            <a:pPr algn="just"/>
            <a:r>
              <a:rPr lang="uk-UA" sz="2000" b="1" dirty="0"/>
              <a:t>І варіант. </a:t>
            </a:r>
            <a:endParaRPr lang="ru-RU" sz="2000" dirty="0"/>
          </a:p>
          <a:p>
            <a:pPr algn="just"/>
            <a:r>
              <a:rPr lang="uk-UA" sz="2000" dirty="0"/>
              <a:t>1. Вступний етап. Словниковий диктант. Перевірка домашнього завдання за </a:t>
            </a:r>
            <a:r>
              <a:rPr lang="ru-RU" sz="2000" dirty="0"/>
              <a:t>схемами-опорами, </a:t>
            </a:r>
            <a:r>
              <a:rPr lang="uk-UA" sz="2000" dirty="0"/>
              <a:t>опорними конспектами чи </a:t>
            </a:r>
            <a:r>
              <a:rPr lang="ru-RU" sz="2000" dirty="0"/>
              <a:t>текстами-опорами. </a:t>
            </a:r>
            <a:r>
              <a:rPr lang="uk-UA" sz="2000" dirty="0"/>
              <a:t>Перевірка, оцінювання знань учнів (взаємоперевірка, групова перевірка).</a:t>
            </a:r>
            <a:endParaRPr lang="ru-RU" sz="2000" dirty="0"/>
          </a:p>
          <a:p>
            <a:pPr lvl="0" algn="just"/>
            <a:r>
              <a:rPr lang="en-US" sz="2000" dirty="0" smtClean="0"/>
              <a:t> 	</a:t>
            </a:r>
            <a:r>
              <a:rPr lang="uk-UA" sz="2000" dirty="0" smtClean="0"/>
              <a:t>Операційно-пізнавальний </a:t>
            </a:r>
            <a:r>
              <a:rPr lang="uk-UA" sz="2000" dirty="0"/>
              <a:t>етап. Мотивація навчальної діяльності. Повідомлені теми, визначення мети, завдань уроку. Пояснення нового матеріалу за опорними таблицями, схемами, тестами. Закріплення вивченого (самостійна робота, диференційовані завдання). Перевірка. Оцінювання.</a:t>
            </a:r>
            <a:endParaRPr lang="ru-RU" sz="2000" dirty="0"/>
          </a:p>
          <a:p>
            <a:pPr lvl="0" algn="just"/>
            <a:r>
              <a:rPr lang="en-US" sz="2000" dirty="0" smtClean="0"/>
              <a:t> 	</a:t>
            </a:r>
            <a:r>
              <a:rPr lang="uk-UA" sz="2000" dirty="0" smtClean="0"/>
              <a:t>Корекція </a:t>
            </a:r>
            <a:r>
              <a:rPr lang="uk-UA" sz="2000" dirty="0"/>
              <a:t>роботи учнів учителем. Уточнення, доповнення. Підсумки.</a:t>
            </a:r>
            <a:endParaRPr lang="ru-RU" sz="2000" dirty="0"/>
          </a:p>
          <a:p>
            <a:pPr lvl="0" algn="just"/>
            <a:r>
              <a:rPr lang="en-US" sz="2000" dirty="0" smtClean="0"/>
              <a:t> 	</a:t>
            </a:r>
            <a:r>
              <a:rPr lang="uk-UA" sz="2000" dirty="0" smtClean="0"/>
              <a:t>Домашнє </a:t>
            </a:r>
            <a:r>
              <a:rPr lang="uk-UA" sz="2000" dirty="0"/>
              <a:t>завдання.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05264"/>
            <a:ext cx="2232248" cy="93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48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/>
              <a:t>Моделювання уроків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36712"/>
            <a:ext cx="8643998" cy="566412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ІІ. Варіант. </a:t>
            </a:r>
            <a:endParaRPr lang="ru-RU" dirty="0"/>
          </a:p>
          <a:p>
            <a:pPr algn="just"/>
            <a:r>
              <a:rPr lang="uk-UA" dirty="0"/>
              <a:t>1. </a:t>
            </a:r>
            <a:r>
              <a:rPr lang="uk-UA" u="words" dirty="0"/>
              <a:t>Вступний етап</a:t>
            </a:r>
            <a:r>
              <a:rPr lang="uk-UA" dirty="0"/>
              <a:t>. Актуалізація опорних знань учнів.</a:t>
            </a:r>
            <a:endParaRPr lang="ru-RU" dirty="0"/>
          </a:p>
          <a:p>
            <a:pPr lvl="0" algn="just"/>
            <a:r>
              <a:rPr lang="uk-UA" u="words" dirty="0"/>
              <a:t>Мотиваційний етап</a:t>
            </a:r>
            <a:r>
              <a:rPr lang="uk-UA" dirty="0"/>
              <a:t>. Мотивація навчальної діяльності. Етап </a:t>
            </a:r>
            <a:r>
              <a:rPr lang="uk-UA" dirty="0" err="1"/>
              <a:t>„думання</a:t>
            </a:r>
            <a:r>
              <a:rPr lang="uk-UA" dirty="0"/>
              <a:t>” над темою, метою, завданнями уроку. Визначення мети заняття учнями. Виділення </a:t>
            </a:r>
            <a:r>
              <a:rPr lang="uk-UA" dirty="0" smtClean="0"/>
              <a:t>проблемних </a:t>
            </a:r>
            <a:r>
              <a:rPr lang="uk-UA" dirty="0"/>
              <a:t>(</a:t>
            </a:r>
            <a:r>
              <a:rPr lang="uk-UA" dirty="0" err="1"/>
              <a:t>„вузлових</a:t>
            </a:r>
            <a:r>
              <a:rPr lang="uk-UA" dirty="0"/>
              <a:t>”) питань. Остаточне формулювання мети і завдань уроку учнями. </a:t>
            </a:r>
            <a:endParaRPr lang="ru-RU" dirty="0"/>
          </a:p>
          <a:p>
            <a:pPr lvl="0" algn="just"/>
            <a:r>
              <a:rPr lang="uk-UA" u="words" dirty="0"/>
              <a:t>Операційно-пізнавальний етап</a:t>
            </a:r>
            <a:r>
              <a:rPr lang="uk-UA" dirty="0"/>
              <a:t>. Словникова робота. Творення тексту. Пояснення теорії за схемою (таблицею)-опорою. Закріплення мовного матеріалу (групова робота). Перевірка оцінювання знань учнів у групі. Взаємоперевірка й </a:t>
            </a:r>
            <a:r>
              <a:rPr lang="uk-UA" dirty="0" smtClean="0"/>
              <a:t>оцінювання </a:t>
            </a:r>
            <a:r>
              <a:rPr lang="uk-UA" dirty="0"/>
              <a:t>між групами (</a:t>
            </a:r>
            <a:r>
              <a:rPr lang="uk-UA" dirty="0" err="1"/>
              <a:t>міжгрупова</a:t>
            </a:r>
            <a:r>
              <a:rPr lang="uk-UA" dirty="0"/>
              <a:t> робота).</a:t>
            </a:r>
            <a:endParaRPr lang="ru-RU" dirty="0"/>
          </a:p>
          <a:p>
            <a:pPr lvl="0" algn="just"/>
            <a:r>
              <a:rPr lang="uk-UA" u="words" dirty="0" err="1"/>
              <a:t>Корекційно-оцінювальний</a:t>
            </a:r>
            <a:r>
              <a:rPr lang="uk-UA" u="words" dirty="0"/>
              <a:t> етап</a:t>
            </a:r>
            <a:r>
              <a:rPr lang="uk-UA" dirty="0"/>
              <a:t>. Доповнення й узагальнення. Підсумки.</a:t>
            </a:r>
            <a:endParaRPr lang="ru-RU" dirty="0"/>
          </a:p>
          <a:p>
            <a:pPr lvl="0" algn="just"/>
            <a:r>
              <a:rPr lang="uk-UA" u="words" dirty="0"/>
              <a:t>Рекомендації до виконання домашнього завдання окремим групам учнів </a:t>
            </a:r>
            <a:r>
              <a:rPr lang="uk-UA" dirty="0"/>
              <a:t>(диференційовані домашні завдання).</a:t>
            </a:r>
            <a:endParaRPr lang="ru-RU" dirty="0"/>
          </a:p>
          <a:p>
            <a:pPr algn="just"/>
            <a:r>
              <a:rPr lang="uk-UA" dirty="0"/>
              <a:t>Такі моделі уроків передбачають особистісний підхід до навчального процесу, організації самостійної роботи учнів, широке використання підручників тощо. Головне, що вони відкривають шлях до творчості, дають можливість учителеві </a:t>
            </a:r>
            <a:r>
              <a:rPr lang="uk-UA" dirty="0" err="1"/>
              <a:t>„наповнювати</a:t>
            </a:r>
            <a:r>
              <a:rPr lang="uk-UA" dirty="0"/>
              <a:t>” структуру уроку доступним дидактичним матері</a:t>
            </a:r>
            <a:r>
              <a:rPr lang="ru-RU" dirty="0"/>
              <a:t>алом.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33256"/>
            <a:ext cx="165618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35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80920" cy="7018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/>
              <a:t>Створення мовленнєвих ситуацій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407768"/>
          </a:xfrm>
        </p:spPr>
        <p:txBody>
          <a:bodyPr/>
          <a:lstStyle/>
          <a:p>
            <a:pPr algn="just"/>
            <a:r>
              <a:rPr lang="en-US" sz="3200" dirty="0" smtClean="0"/>
              <a:t> 	</a:t>
            </a:r>
            <a:r>
              <a:rPr lang="uk-UA" sz="3200" dirty="0" smtClean="0"/>
              <a:t>Створення мовленнєвих ситуацій </a:t>
            </a:r>
            <a:r>
              <a:rPr lang="uk-UA" sz="3200" dirty="0"/>
              <a:t>– це один із методичних прийомів, який дозволяє ефективно працювати над розвитком мовлення в умовах уроку. Ця робота сприяє розвиткові в учнів уяви, фантазії, творчості на основі оптимізації її внутрішніх ресурсів.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179407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4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Один із уроків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697144" cy="467715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І. </a:t>
            </a:r>
            <a:r>
              <a:rPr lang="uk-UA" sz="2400" dirty="0"/>
              <a:t>Оголошення теми та мети уроку. Очікувані результати</a:t>
            </a:r>
            <a:r>
              <a:rPr lang="uk-UA" sz="2400" dirty="0" smtClean="0"/>
              <a:t>.</a:t>
            </a:r>
            <a:r>
              <a:rPr lang="uk-UA" sz="2400" dirty="0"/>
              <a:t> </a:t>
            </a:r>
            <a:endParaRPr lang="ru-RU" sz="2400" dirty="0"/>
          </a:p>
          <a:p>
            <a:pPr algn="just"/>
            <a:r>
              <a:rPr lang="uk-UA" sz="2400" dirty="0"/>
              <a:t>– Шановні друзі! Нещодавно ми з вами розпочали вивчати тему “Неповні речення”. А сьогодні ми будемо вчитися використовувати неповні речення у своєму мовленні. Сформувати завдання сьогоднішнього заняття під силу кожному з вас. Скориставшись формулою “Сьогоднішній урок навчить мене...”, висловити мету заняття: повторити відомості про неповні речення; навчитися використовувати їх у мовленні.</a:t>
            </a:r>
            <a:endParaRPr lang="ru-RU" sz="2400" dirty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20162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1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Вживання засобів</a:t>
            </a:r>
            <a:br>
              <a:rPr lang="uk-UA" sz="4400" dirty="0" smtClean="0"/>
            </a:br>
            <a:r>
              <a:rPr lang="uk-UA" sz="4400" dirty="0" smtClean="0"/>
              <a:t> мовленнєвого етикету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35280" cy="4407768"/>
          </a:xfrm>
        </p:spPr>
        <p:txBody>
          <a:bodyPr>
            <a:normAutofit/>
          </a:bodyPr>
          <a:lstStyle/>
          <a:p>
            <a:pPr algn="just"/>
            <a:r>
              <a:rPr lang="uk-UA" sz="3100" dirty="0"/>
              <a:t>2</a:t>
            </a:r>
            <a:r>
              <a:rPr lang="uk-UA" sz="2200" dirty="0"/>
              <a:t>. </a:t>
            </a:r>
            <a:r>
              <a:rPr lang="en-US" sz="2200" dirty="0" smtClean="0"/>
              <a:t> 	</a:t>
            </a:r>
            <a:r>
              <a:rPr lang="uk-UA" sz="2200" dirty="0" smtClean="0"/>
              <a:t>Творча </a:t>
            </a:r>
            <a:r>
              <a:rPr lang="uk-UA" sz="2200" dirty="0"/>
              <a:t>робота (різнорівневі завдання).</a:t>
            </a:r>
            <a:endParaRPr lang="ru-RU" sz="2200" dirty="0"/>
          </a:p>
          <a:p>
            <a:pPr lvl="0" algn="just"/>
            <a:r>
              <a:rPr lang="uk-UA" sz="2200" dirty="0"/>
              <a:t>Уявіть ситуацію: до вас у школу приїхали учні з іншого </a:t>
            </a:r>
            <a:r>
              <a:rPr lang="uk-UA" sz="2200" dirty="0" smtClean="0"/>
              <a:t>міста чи села. </a:t>
            </a:r>
            <a:r>
              <a:rPr lang="uk-UA" sz="2200" dirty="0"/>
              <a:t>Ви хочете знайомити їх з рідним краєм. З цією метою підготуйте екскурсійну розповідь у вигляді прогулянки по вашому </a:t>
            </a:r>
            <a:r>
              <a:rPr lang="uk-UA" sz="2200" dirty="0" smtClean="0"/>
              <a:t>селу </a:t>
            </a:r>
            <a:r>
              <a:rPr lang="uk-UA" sz="2200" dirty="0"/>
              <a:t>або складіть діалог із </a:t>
            </a:r>
            <a:r>
              <a:rPr lang="uk-UA" sz="2200" dirty="0" smtClean="0"/>
              <a:t>школярами. </a:t>
            </a:r>
            <a:endParaRPr lang="ru-RU" sz="2200" dirty="0"/>
          </a:p>
          <a:p>
            <a:pPr lvl="0" algn="just"/>
            <a:r>
              <a:rPr lang="en-US" sz="2200" dirty="0" smtClean="0"/>
              <a:t> 	</a:t>
            </a:r>
            <a:r>
              <a:rPr lang="uk-UA" sz="2200" dirty="0" smtClean="0"/>
              <a:t>Вживайте </a:t>
            </a:r>
            <a:r>
              <a:rPr lang="uk-UA" sz="2200" dirty="0"/>
              <a:t>засоби мовленнєвого етикету, використовуючи ситуацію – спілкування з </a:t>
            </a:r>
            <a:r>
              <a:rPr lang="uk-UA" sz="2200" dirty="0" smtClean="0"/>
              <a:t>однокласниками.</a:t>
            </a:r>
            <a:endParaRPr lang="ru-RU" sz="2200" dirty="0"/>
          </a:p>
          <a:p>
            <a:pPr lvl="0" algn="just"/>
            <a:r>
              <a:rPr lang="en-US" sz="2200" dirty="0" smtClean="0"/>
              <a:t> 	</a:t>
            </a:r>
            <a:r>
              <a:rPr lang="uk-UA" sz="2200" dirty="0" smtClean="0"/>
              <a:t>Яка </a:t>
            </a:r>
            <a:r>
              <a:rPr lang="uk-UA" sz="2200" dirty="0"/>
              <a:t>мета спілкування? (Поділитися враженнями, викликати інтерес до розповіді).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184"/>
            <a:ext cx="29823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4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299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Кожний урок  – навчання нового</vt:lpstr>
      <vt:lpstr>Моделювання – стабільність мовних знань і мовленнєвих умінь учнів </vt:lpstr>
      <vt:lpstr>Основне завдання модульного навчання</vt:lpstr>
      <vt:lpstr>Моделювання на уроці</vt:lpstr>
      <vt:lpstr>Моделювання уроків</vt:lpstr>
      <vt:lpstr>Моделювання уроків</vt:lpstr>
      <vt:lpstr>Створення мовленнєвих ситуацій</vt:lpstr>
      <vt:lpstr>Один із уроків</vt:lpstr>
      <vt:lpstr>Вживання засобів  мовленнєвого етикету</vt:lpstr>
      <vt:lpstr>Групове навчання - нестандартна      форма навчання</vt:lpstr>
      <vt:lpstr>Робота в парах</vt:lpstr>
      <vt:lpstr>Диференційований  підхід до навчання</vt:lpstr>
      <vt:lpstr>Дякуємо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ЛІТВИНЧУК</dc:creator>
  <cp:lastModifiedBy>Admin</cp:lastModifiedBy>
  <cp:revision>47</cp:revision>
  <dcterms:created xsi:type="dcterms:W3CDTF">2013-11-07T20:17:16Z</dcterms:created>
  <dcterms:modified xsi:type="dcterms:W3CDTF">2008-01-01T01:02:19Z</dcterms:modified>
</cp:coreProperties>
</file>