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72" r:id="rId2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Элит" initials="Э" lastIdx="1" clrIdx="0">
    <p:extLst>
      <p:ext uri="{19B8F6BF-5375-455C-9EA6-DF929625EA0E}">
        <p15:presenceInfo xmlns:p15="http://schemas.microsoft.com/office/powerpoint/2012/main" userId="Эли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761C0-EC0B-F649-8137-A5B3CB42B41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734FCF9-2CA0-F949-90CD-A20B667F0059}" type="pres">
      <dgm:prSet presAssocID="{2F8761C0-EC0B-F649-8137-A5B3CB42B4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E4BB2-59FC-CE4F-9B69-CF05D68F16ED}" type="presOf" srcId="{2F8761C0-EC0B-F649-8137-A5B3CB42B41B}" destId="{F734FCF9-2CA0-F949-90CD-A20B667F00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14F1F3D-381F-4E0C-9DAE-F9F8B4D71F2B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4E296CB-3150-41B3-982D-3AEC4D7FF24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80CFDEE-432B-4707-86F1-81916DE1B75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251309A3-B16E-4D29-896F-F366D6B641F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101CA64-F10E-4E63-A71E-D69BDCC7479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E8214545-9E44-4B51-8E6B-A21BDCD4B50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33CC9E6B-13B6-4464-AD2F-56E4D743D65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54F47485-E8E4-46CD-8B86-5AC0EA86F2C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0D685E9-5214-4454-8E58-3FEAEAD62DBB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778E80A-E233-4D0C-B0A2-6F3274B32515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DE3EE52-9C4E-4952-BD2D-FB5A825ECC0C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6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3B770CB-4738-434A-8706-3F5C7B520F66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5749171-07A5-4E76-B273-84FFFB7E9833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B07A41D-6A22-4291-AD07-5606C85ABA74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uk-UA" sz="44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E26C31D-E997-4B70-9957-96474031438D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36" name="PlaceHolder 2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CB63BF0-25B6-47DE-805E-928E5AE0505F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84;p1"/>
          <p:cNvPicPr/>
          <p:nvPr/>
        </p:nvPicPr>
        <p:blipFill>
          <a:blip r:embed="rId2"/>
          <a:stretch/>
        </p:blipFill>
        <p:spPr>
          <a:xfrm>
            <a:off x="6095880" y="0"/>
            <a:ext cx="6094800" cy="6856920"/>
          </a:xfrm>
          <a:prstGeom prst="rect">
            <a:avLst/>
          </a:prstGeom>
          <a:ln w="0">
            <a:noFill/>
          </a:ln>
        </p:spPr>
      </p:pic>
      <p:sp>
        <p:nvSpPr>
          <p:cNvPr id="39" name="Google Shape;86;p1"/>
          <p:cNvSpPr/>
          <p:nvPr/>
        </p:nvSpPr>
        <p:spPr>
          <a:xfrm>
            <a:off x="214560" y="1376159"/>
            <a:ext cx="539111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4800" b="1" strike="noStrike" spc="-1" dirty="0">
                <a:solidFill>
                  <a:schemeClr val="dk1"/>
                </a:solidFill>
                <a:latin typeface="IBM Plex Sans "/>
                <a:ea typeface="IBM Plex Sans SemiBold"/>
              </a:rPr>
              <a:t>ПРЕЗЕНТАЦІЯ  ХЕРСОНСЬКОГО РАЙОННОГО ВІДДІЛУ</a:t>
            </a:r>
            <a:endParaRPr lang="uk-UA" sz="4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2000" b="1" spc="-1" dirty="0">
                <a:solidFill>
                  <a:schemeClr val="dk1"/>
                </a:solidFill>
                <a:latin typeface="IBM Plex Sans "/>
              </a:rPr>
              <a:t>Помічник лікаря епідеміолога</a:t>
            </a: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 dirty="0">
                <a:solidFill>
                  <a:schemeClr val="dk1"/>
                </a:solidFill>
                <a:latin typeface="IBM Plex Sans "/>
                <a:ea typeface="IBM Plex Sans SemiBold"/>
              </a:rPr>
              <a:t>Херсонського районного відділу </a:t>
            </a: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 dirty="0">
                <a:solidFill>
                  <a:schemeClr val="dk1"/>
                </a:solidFill>
                <a:latin typeface="IBM Plex Sans "/>
                <a:ea typeface="IBM Plex Sans SemiBold"/>
              </a:rPr>
              <a:t>ДУ «Херсонський обласний центр контролю та профілактики хвороб МОЗ України»</a:t>
            </a: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2000" b="1" spc="-1" dirty="0">
                <a:solidFill>
                  <a:schemeClr val="dk1"/>
                </a:solidFill>
                <a:latin typeface="IBM Plex Sans "/>
              </a:rPr>
              <a:t>Ольга Дяченко</a:t>
            </a: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0" name="Рисунок 2"/>
          <p:cNvPicPr/>
          <p:nvPr/>
        </p:nvPicPr>
        <p:blipFill>
          <a:blip r:embed="rId3"/>
          <a:stretch/>
        </p:blipFill>
        <p:spPr>
          <a:xfrm>
            <a:off x="589680" y="423360"/>
            <a:ext cx="2191680" cy="1026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77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pic>
        <p:nvPicPr>
          <p:cNvPr id="8" name="Рисунок 7" descr="437d647-24.jpg">
            <a:extLst>
              <a:ext uri="{FF2B5EF4-FFF2-40B4-BE49-F238E27FC236}">
                <a16:creationId xmlns:a16="http://schemas.microsoft.com/office/drawing/2014/main" id="{70C314EB-F5B2-4FDD-8A40-8D765ACD9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723" y="1252801"/>
            <a:ext cx="11029071" cy="548562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115;p5"/>
          <p:cNvPicPr/>
          <p:nvPr/>
        </p:nvPicPr>
        <p:blipFill>
          <a:blip r:embed="rId2"/>
          <a:stretch/>
        </p:blipFill>
        <p:spPr>
          <a:xfrm>
            <a:off x="960" y="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80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3512786861"/>
              </p:ext>
            </p:extLst>
          </p:nvPr>
        </p:nvGraphicFramePr>
        <p:xfrm>
          <a:off x="5289480" y="351720"/>
          <a:ext cx="6568560" cy="6315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 descr="chisty_ruki.jpg">
            <a:extLst>
              <a:ext uri="{FF2B5EF4-FFF2-40B4-BE49-F238E27FC236}">
                <a16:creationId xmlns:a16="http://schemas.microsoft.com/office/drawing/2014/main" id="{A755915A-B0FA-4AC8-BF81-7F35C31EA5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7584" y="1252800"/>
            <a:ext cx="10792330" cy="5414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91040" cy="7175880"/>
          </a:xfrm>
          <a:prstGeom prst="rect">
            <a:avLst/>
          </a:prstGeom>
          <a:ln w="0">
            <a:noFill/>
          </a:ln>
        </p:spPr>
      </p:pic>
      <p:pic>
        <p:nvPicPr>
          <p:cNvPr id="83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pic>
        <p:nvPicPr>
          <p:cNvPr id="7" name="Рисунок 6" descr="2d2c59d-22.jpg">
            <a:extLst>
              <a:ext uri="{FF2B5EF4-FFF2-40B4-BE49-F238E27FC236}">
                <a16:creationId xmlns:a16="http://schemas.microsoft.com/office/drawing/2014/main" id="{80C0113C-88DA-418C-9EAC-FC70C7060E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1" y="1052736"/>
            <a:ext cx="10959473" cy="580526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115;p5"/>
          <p:cNvPicPr/>
          <p:nvPr/>
        </p:nvPicPr>
        <p:blipFill>
          <a:blip r:embed="rId2"/>
          <a:stretch/>
        </p:blipFill>
        <p:spPr>
          <a:xfrm>
            <a:off x="-12292" y="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86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E976126-A9D7-4338-B000-55B6937AF20E}"/>
              </a:ext>
            </a:extLst>
          </p:cNvPr>
          <p:cNvSpPr/>
          <p:nvPr/>
        </p:nvSpPr>
        <p:spPr>
          <a:xfrm>
            <a:off x="1463041" y="1478880"/>
            <a:ext cx="60491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IBM Plex Sans Regular"/>
              </a:rPr>
              <a:t>Якщо ви захворіли треба:</a:t>
            </a:r>
            <a:endParaRPr lang="uk-UA" sz="2000" dirty="0">
              <a:latin typeface="IBM Plex Sans Regular"/>
            </a:endParaRPr>
          </a:p>
          <a:p>
            <a:r>
              <a:rPr lang="uk-UA" sz="2000" dirty="0">
                <a:latin typeface="IBM Plex Sans SemiBold"/>
              </a:rPr>
              <a:t>- дотримуватися ліжкового режиму</a:t>
            </a:r>
          </a:p>
          <a:p>
            <a:r>
              <a:rPr lang="uk-UA" sz="2000" dirty="0">
                <a:latin typeface="IBM Plex Sans SemiBold"/>
              </a:rPr>
              <a:t>- приймати вітамін С</a:t>
            </a:r>
          </a:p>
          <a:p>
            <a:r>
              <a:rPr lang="uk-UA" sz="2000" dirty="0">
                <a:latin typeface="IBM Plex Sans SemiBold"/>
              </a:rPr>
              <a:t>- провітрювати приміщення кілька разів на добу</a:t>
            </a:r>
          </a:p>
          <a:p>
            <a:r>
              <a:rPr lang="uk-UA" sz="2000" dirty="0">
                <a:latin typeface="IBM Plex Sans SemiBold"/>
              </a:rPr>
              <a:t>- вжити заходів, щоб не заражати інших </a:t>
            </a:r>
          </a:p>
          <a:p>
            <a:r>
              <a:rPr lang="uk-UA" sz="2000" dirty="0">
                <a:latin typeface="IBM Plex Sans SemiBold"/>
              </a:rPr>
              <a:t>- вживати велику кількість напоїв</a:t>
            </a:r>
          </a:p>
          <a:p>
            <a:r>
              <a:rPr lang="uk-UA" sz="2000" b="1" dirty="0">
                <a:latin typeface="IBM Plex Sans SemiBold"/>
              </a:rPr>
              <a:t>- </a:t>
            </a:r>
            <a:r>
              <a:rPr lang="uk-UA" sz="2000" dirty="0">
                <a:latin typeface="IBM Plex Sans SemiBold"/>
              </a:rPr>
              <a:t>викликати лікаря та </a:t>
            </a:r>
            <a:r>
              <a:rPr lang="uk-UA" sz="2000" dirty="0" err="1">
                <a:latin typeface="IBM Plex Sans SemiBold"/>
              </a:rPr>
              <a:t>обов</a:t>
            </a:r>
            <a:r>
              <a:rPr lang="en-US" sz="2000" dirty="0">
                <a:latin typeface="IBM Plex Sans SemiBold"/>
              </a:rPr>
              <a:t>`</a:t>
            </a:r>
            <a:r>
              <a:rPr lang="uk-UA" sz="2000" dirty="0" err="1">
                <a:latin typeface="IBM Plex Sans SemiBold"/>
              </a:rPr>
              <a:t>язково</a:t>
            </a:r>
            <a:r>
              <a:rPr lang="uk-UA" sz="2000" dirty="0">
                <a:latin typeface="IBM Plex Sans SemiBold"/>
              </a:rPr>
              <a:t> виконувати - його призначення </a:t>
            </a:r>
          </a:p>
          <a:p>
            <a:pPr>
              <a:buNone/>
            </a:pPr>
            <a:r>
              <a:rPr lang="uk-UA" sz="2000" b="1" dirty="0">
                <a:latin typeface="IBM Plex Sans SemiBold"/>
              </a:rPr>
              <a:t>   Не рекомендується займатися самолікуванням!</a:t>
            </a:r>
            <a:endParaRPr lang="ru-RU" sz="2000" b="1" dirty="0">
              <a:latin typeface="IBM Plex Sans SemiBold"/>
            </a:endParaRPr>
          </a:p>
        </p:txBody>
      </p:sp>
      <p:pic>
        <p:nvPicPr>
          <p:cNvPr id="8" name="Рисунок 7" descr="images (6).jpg">
            <a:extLst>
              <a:ext uri="{FF2B5EF4-FFF2-40B4-BE49-F238E27FC236}">
                <a16:creationId xmlns:a16="http://schemas.microsoft.com/office/drawing/2014/main" id="{14AA85AD-0E40-4195-A8B8-AB2331C78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9096" y="1478880"/>
            <a:ext cx="4037428" cy="441548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5;p5">
            <a:extLst>
              <a:ext uri="{FF2B5EF4-FFF2-40B4-BE49-F238E27FC236}">
                <a16:creationId xmlns:a16="http://schemas.microsoft.com/office/drawing/2014/main" id="{FFD933DE-5713-4C87-9A6E-D1A99F3EE32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901CA9F-2BAC-4685-977F-B4CDD365EFBC}"/>
              </a:ext>
            </a:extLst>
          </p:cNvPr>
          <p:cNvSpPr/>
          <p:nvPr/>
        </p:nvSpPr>
        <p:spPr>
          <a:xfrm>
            <a:off x="478302" y="1842867"/>
            <a:ext cx="11465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uk-UA" sz="4400" b="1" spc="-1" dirty="0">
                <a:solidFill>
                  <a:schemeClr val="dk1"/>
                </a:solidFill>
                <a:latin typeface="IBM Plex Sans SemiBold"/>
                <a:ea typeface="IBM Plex Sans SemiBold"/>
              </a:rPr>
              <a:t>Передбачити загрози. </a:t>
            </a:r>
          </a:p>
          <a:p>
            <a:pPr algn="ctr">
              <a:tabLst>
                <a:tab pos="0" algn="l"/>
              </a:tabLst>
            </a:pPr>
            <a:r>
              <a:rPr lang="uk-UA" sz="4400" b="1" spc="-1" dirty="0">
                <a:solidFill>
                  <a:schemeClr val="dk1"/>
                </a:solidFill>
                <a:latin typeface="IBM Plex Sans SemiBold"/>
                <a:ea typeface="IBM Plex Sans SemiBold"/>
              </a:rPr>
              <a:t>Захистити здоров'я.  Зберегти майбутнє</a:t>
            </a:r>
            <a:endParaRPr lang="ru-RU" sz="4400" dirty="0"/>
          </a:p>
        </p:txBody>
      </p:sp>
      <p:pic>
        <p:nvPicPr>
          <p:cNvPr id="6" name="Рисунок 18">
            <a:extLst>
              <a:ext uri="{FF2B5EF4-FFF2-40B4-BE49-F238E27FC236}">
                <a16:creationId xmlns:a16="http://schemas.microsoft.com/office/drawing/2014/main" id="{B146540C-9D61-48D2-A9D0-D8FF3E236655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320000" y="4821120"/>
            <a:ext cx="3317400" cy="165816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04620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115;p5"/>
          <p:cNvPicPr/>
          <p:nvPr/>
        </p:nvPicPr>
        <p:blipFill>
          <a:blip r:embed="rId2"/>
          <a:stretch/>
        </p:blipFill>
        <p:spPr>
          <a:xfrm>
            <a:off x="13270" y="0"/>
            <a:ext cx="12191040" cy="6858000"/>
          </a:xfrm>
          <a:prstGeom prst="rect">
            <a:avLst/>
          </a:prstGeom>
          <a:ln w="0">
            <a:noFill/>
          </a:ln>
        </p:spPr>
      </p:pic>
      <p:pic>
        <p:nvPicPr>
          <p:cNvPr id="42" name="Рисунок 7"/>
          <p:cNvPicPr/>
          <p:nvPr/>
        </p:nvPicPr>
        <p:blipFill>
          <a:blip r:embed="rId3"/>
          <a:stretch/>
        </p:blipFill>
        <p:spPr>
          <a:xfrm>
            <a:off x="0" y="3952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43" name="Прямоугольник 1"/>
          <p:cNvSpPr/>
          <p:nvPr/>
        </p:nvSpPr>
        <p:spPr>
          <a:xfrm>
            <a:off x="13269" y="1304991"/>
            <a:ext cx="5095062" cy="60001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800" spc="-1" dirty="0" smtClean="0">
                <a:solidFill>
                  <a:srgbClr val="000000"/>
                </a:solidFill>
                <a:latin typeface="IBM Plex Sans"/>
                <a:ea typeface="Arial"/>
              </a:rPr>
              <a:t>ГРИП</a:t>
            </a:r>
            <a:endParaRPr lang="ru-RU" sz="4800" spc="-1" dirty="0">
              <a:solidFill>
                <a:srgbClr val="000000"/>
              </a:solidFill>
              <a:latin typeface="IBM Plex Sans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uk-UA" sz="4800" b="0" strike="noStrike" spc="-1" dirty="0" smtClean="0">
                <a:solidFill>
                  <a:srgbClr val="000000"/>
                </a:solidFill>
                <a:latin typeface="IBM Plex Sans"/>
              </a:rPr>
              <a:t>ТА</a:t>
            </a:r>
          </a:p>
          <a:p>
            <a:pPr algn="ctr">
              <a:lnSpc>
                <a:spcPct val="100000"/>
              </a:lnSpc>
            </a:pPr>
            <a:r>
              <a:rPr lang="uk-UA" sz="4800" spc="-1" dirty="0" smtClean="0">
                <a:solidFill>
                  <a:srgbClr val="000000"/>
                </a:solidFill>
                <a:latin typeface="IBM Plex Sans"/>
              </a:rPr>
              <a:t>ГРВІ</a:t>
            </a:r>
          </a:p>
          <a:p>
            <a:pPr algn="ctr">
              <a:lnSpc>
                <a:spcPct val="100000"/>
              </a:lnSpc>
            </a:pPr>
            <a:r>
              <a:rPr lang="uk-UA" sz="4800" b="0" strike="noStrike" spc="-1" dirty="0" smtClean="0">
                <a:solidFill>
                  <a:srgbClr val="000000"/>
                </a:solidFill>
                <a:latin typeface="IBM Plex Sans"/>
              </a:rPr>
              <a:t>ОЗНАКИ,</a:t>
            </a:r>
          </a:p>
          <a:p>
            <a:pPr algn="ctr">
              <a:lnSpc>
                <a:spcPct val="100000"/>
              </a:lnSpc>
            </a:pPr>
            <a:r>
              <a:rPr lang="uk-UA" sz="4800" spc="-1" dirty="0" smtClean="0">
                <a:solidFill>
                  <a:srgbClr val="000000"/>
                </a:solidFill>
                <a:latin typeface="IBM Plex Sans"/>
              </a:rPr>
              <a:t>СИМПТОМИ,</a:t>
            </a:r>
          </a:p>
          <a:p>
            <a:pPr algn="ctr">
              <a:lnSpc>
                <a:spcPct val="100000"/>
              </a:lnSpc>
            </a:pPr>
            <a:r>
              <a:rPr lang="uk-UA" sz="4800" spc="-1" dirty="0" smtClean="0">
                <a:solidFill>
                  <a:srgbClr val="000000"/>
                </a:solidFill>
                <a:latin typeface="IBM Plex Sans"/>
              </a:rPr>
              <a:t>ПРОФІЛАКТИКА</a:t>
            </a:r>
            <a:endParaRPr lang="uk-UA" sz="4800" b="0" strike="noStrike" spc="-1" dirty="0" smtClean="0">
              <a:solidFill>
                <a:srgbClr val="000000"/>
              </a:solidFill>
              <a:latin typeface="IBM Plex Sans"/>
            </a:endParaRPr>
          </a:p>
          <a:p>
            <a:pPr algn="ctr">
              <a:lnSpc>
                <a:spcPct val="100000"/>
              </a:lnSpc>
            </a:pPr>
            <a:endParaRPr lang="uk-UA" sz="4800" b="0" strike="noStrike" spc="-1" dirty="0" smtClean="0">
              <a:solidFill>
                <a:srgbClr val="000000"/>
              </a:solidFill>
              <a:latin typeface="IBM Plex Sans"/>
            </a:endParaRPr>
          </a:p>
          <a:p>
            <a:pPr algn="ctr">
              <a:lnSpc>
                <a:spcPct val="100000"/>
              </a:lnSpc>
            </a:pPr>
            <a:endParaRPr lang="uk-UA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Рисунок 5" descr="i (3).jpg">
            <a:extLst>
              <a:ext uri="{FF2B5EF4-FFF2-40B4-BE49-F238E27FC236}">
                <a16:creationId xmlns:a16="http://schemas.microsoft.com/office/drawing/2014/main" id="{8ECF5B22-B826-4097-916C-C2049BDA5D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331" y="1169377"/>
            <a:ext cx="6840415" cy="51171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115;p5"/>
          <p:cNvPicPr/>
          <p:nvPr/>
        </p:nvPicPr>
        <p:blipFill>
          <a:blip r:embed="rId2"/>
          <a:stretch/>
        </p:blipFill>
        <p:spPr>
          <a:xfrm>
            <a:off x="-1" y="2019"/>
            <a:ext cx="12326816" cy="6856920"/>
          </a:xfrm>
          <a:prstGeom prst="rect">
            <a:avLst/>
          </a:prstGeom>
          <a:ln w="0">
            <a:noFill/>
          </a:ln>
        </p:spPr>
      </p:pic>
      <p:pic>
        <p:nvPicPr>
          <p:cNvPr id="45" name="Рисунок 6"/>
          <p:cNvPicPr/>
          <p:nvPr/>
        </p:nvPicPr>
        <p:blipFill>
          <a:blip r:embed="rId3"/>
          <a:stretch/>
        </p:blipFill>
        <p:spPr>
          <a:xfrm>
            <a:off x="154800" y="15192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46" name="TextBox 3"/>
          <p:cNvSpPr/>
          <p:nvPr/>
        </p:nvSpPr>
        <p:spPr>
          <a:xfrm>
            <a:off x="5683320" y="1350360"/>
            <a:ext cx="5555520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sz="1800" dirty="0"/>
              <a:t/>
            </a:r>
            <a:br>
              <a:rPr sz="1800" dirty="0"/>
            </a:br>
            <a:endParaRPr lang="uk-UA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3"/>
          <p:cNvSpPr/>
          <p:nvPr/>
        </p:nvSpPr>
        <p:spPr>
          <a:xfrm>
            <a:off x="516835" y="1775792"/>
            <a:ext cx="5502833" cy="31686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uk-UA" sz="2000" spc="-1" dirty="0">
                <a:solidFill>
                  <a:srgbClr val="000000"/>
                </a:solidFill>
                <a:latin typeface="IBM Plex Sans Regular"/>
              </a:rPr>
              <a:t>Грип – це вірусне захворювання з можливістю тяжких ускладнень та ризиком смерті. Грип має симптоми, схожі з іншими гострими респіраторними вірусними інфекціями (ГРВІ), але є набагато небезпечнішим. Тому перші симптоми вимагають особливої уваги. Найчастіше ускладненням грипу є пневмонія, яка іноді може лише за 4 – 5 днів призвести до смерті хворого. Серцева недостатність також нерідко розвивається у разі ускладнень грипу.</a:t>
            </a:r>
            <a:endParaRPr lang="uk-UA" sz="2000" b="0" strike="noStrike" spc="-1" dirty="0">
              <a:solidFill>
                <a:srgbClr val="000000"/>
              </a:solidFill>
              <a:latin typeface="IBM Plex Sans Regular"/>
            </a:endParaRPr>
          </a:p>
        </p:txBody>
      </p:sp>
      <p:pic>
        <p:nvPicPr>
          <p:cNvPr id="6" name="Рисунок 5" descr="41210.jpg">
            <a:extLst>
              <a:ext uri="{FF2B5EF4-FFF2-40B4-BE49-F238E27FC236}">
                <a16:creationId xmlns:a16="http://schemas.microsoft.com/office/drawing/2014/main" id="{11B3AB15-B8C4-4A2B-855E-826A507F5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335" y="1178640"/>
            <a:ext cx="5013818" cy="4800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115;p5"/>
          <p:cNvPicPr/>
          <p:nvPr/>
        </p:nvPicPr>
        <p:blipFill>
          <a:blip r:embed="rId2"/>
          <a:stretch/>
        </p:blipFill>
        <p:spPr>
          <a:xfrm>
            <a:off x="960" y="-33288"/>
            <a:ext cx="12191040" cy="6891287"/>
          </a:xfrm>
          <a:prstGeom prst="rect">
            <a:avLst/>
          </a:prstGeom>
          <a:ln w="0">
            <a:noFill/>
          </a:ln>
        </p:spPr>
      </p:pic>
      <p:pic>
        <p:nvPicPr>
          <p:cNvPr id="49" name="Рисунок 4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261E36-2959-468F-9247-02EC12816AC1}"/>
              </a:ext>
            </a:extLst>
          </p:cNvPr>
          <p:cNvSpPr/>
          <p:nvPr/>
        </p:nvSpPr>
        <p:spPr>
          <a:xfrm>
            <a:off x="323558" y="2136339"/>
            <a:ext cx="5662516" cy="317009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ru-RU" dirty="0"/>
              <a:t> </a:t>
            </a:r>
            <a:r>
              <a:rPr lang="ru-RU" sz="2000" dirty="0">
                <a:latin typeface="IBM Plex Sans Regular"/>
              </a:rPr>
              <a:t>У наш час </a:t>
            </a:r>
            <a:r>
              <a:rPr lang="ru-RU" sz="2000" dirty="0" err="1">
                <a:latin typeface="IBM Plex Sans Regular"/>
              </a:rPr>
              <a:t>виявлено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більш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ніж</a:t>
            </a:r>
            <a:r>
              <a:rPr lang="ru-RU" sz="2000" dirty="0">
                <a:latin typeface="IBM Plex Sans Regular"/>
              </a:rPr>
              <a:t> 2000 </a:t>
            </a:r>
            <a:r>
              <a:rPr lang="ru-RU" sz="2000" dirty="0" err="1">
                <a:latin typeface="IBM Plex Sans Regular"/>
              </a:rPr>
              <a:t>варіантів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вірусу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грипу</a:t>
            </a:r>
            <a:r>
              <a:rPr lang="ru-RU" sz="2000" dirty="0">
                <a:latin typeface="IBM Plex Sans Regular"/>
              </a:rPr>
              <a:t>, </a:t>
            </a:r>
            <a:r>
              <a:rPr lang="ru-RU" sz="2000" dirty="0" err="1">
                <a:latin typeface="IBM Plex Sans Regular"/>
              </a:rPr>
              <a:t>які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розрізняються</a:t>
            </a:r>
            <a:r>
              <a:rPr lang="ru-RU" sz="2000" dirty="0">
                <a:latin typeface="IBM Plex Sans Regular"/>
              </a:rPr>
              <a:t> між собою </a:t>
            </a:r>
            <a:r>
              <a:rPr lang="ru-RU" sz="2000" dirty="0" err="1">
                <a:latin typeface="IBM Plex Sans Regular"/>
              </a:rPr>
              <a:t>антигенним</a:t>
            </a:r>
            <a:r>
              <a:rPr lang="ru-RU" sz="2000" dirty="0">
                <a:latin typeface="IBM Plex Sans Regular"/>
              </a:rPr>
              <a:t> спектром. За </a:t>
            </a:r>
            <a:r>
              <a:rPr lang="ru-RU" sz="2000" dirty="0" err="1">
                <a:latin typeface="IBM Plex Sans Regular"/>
              </a:rPr>
              <a:t>класифікацією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вірусів</a:t>
            </a:r>
            <a:r>
              <a:rPr lang="ru-RU" sz="2000" dirty="0">
                <a:latin typeface="IBM Plex Sans Regular"/>
              </a:rPr>
              <a:t>, </a:t>
            </a:r>
            <a:r>
              <a:rPr lang="ru-RU" sz="2000" dirty="0" err="1">
                <a:latin typeface="IBM Plex Sans Regular"/>
              </a:rPr>
              <a:t>вірус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грипу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відноситься</a:t>
            </a:r>
            <a:r>
              <a:rPr lang="ru-RU" sz="2000" dirty="0">
                <a:latin typeface="IBM Plex Sans Regular"/>
              </a:rPr>
              <a:t> до РНК-</a:t>
            </a:r>
            <a:r>
              <a:rPr lang="ru-RU" sz="2000" dirty="0" err="1">
                <a:latin typeface="IBM Plex Sans Regular"/>
              </a:rPr>
              <a:t>вірусів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родини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ортоміксовірусів</a:t>
            </a:r>
            <a:r>
              <a:rPr lang="ru-RU" sz="2000" dirty="0">
                <a:latin typeface="IBM Plex Sans Regular"/>
              </a:rPr>
              <a:t>. </a:t>
            </a:r>
            <a:r>
              <a:rPr lang="ru-RU" sz="2000" dirty="0" err="1">
                <a:latin typeface="IBM Plex Sans Regular"/>
              </a:rPr>
              <a:t>Віруси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розвиваються</a:t>
            </a:r>
            <a:r>
              <a:rPr lang="ru-RU" sz="2000" dirty="0">
                <a:latin typeface="IBM Plex Sans Regular"/>
              </a:rPr>
              <a:t> не в будь-</a:t>
            </a:r>
            <a:r>
              <a:rPr lang="ru-RU" sz="2000" dirty="0" err="1">
                <a:latin typeface="IBM Plex Sans Regular"/>
              </a:rPr>
              <a:t>яких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клітинах</a:t>
            </a:r>
            <a:r>
              <a:rPr lang="ru-RU" sz="2000" dirty="0">
                <a:latin typeface="IBM Plex Sans Regular"/>
              </a:rPr>
              <a:t>, а </a:t>
            </a:r>
            <a:r>
              <a:rPr lang="ru-RU" sz="2000" dirty="0" err="1">
                <a:latin typeface="IBM Plex Sans Regular"/>
              </a:rPr>
              <a:t>тільки</a:t>
            </a:r>
            <a:r>
              <a:rPr lang="ru-RU" sz="2000" dirty="0">
                <a:latin typeface="IBM Plex Sans Regular"/>
              </a:rPr>
              <a:t> там, де для </a:t>
            </a:r>
            <a:r>
              <a:rPr lang="ru-RU" sz="2000" dirty="0" err="1">
                <a:latin typeface="IBM Plex Sans Regular"/>
              </a:rPr>
              <a:t>їх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розвитку</a:t>
            </a:r>
            <a:r>
              <a:rPr lang="ru-RU" sz="2000" dirty="0">
                <a:latin typeface="IBM Plex Sans Regular"/>
              </a:rPr>
              <a:t> є </a:t>
            </a:r>
            <a:r>
              <a:rPr lang="ru-RU" sz="2000" dirty="0" err="1">
                <a:latin typeface="IBM Plex Sans Regular"/>
              </a:rPr>
              <a:t>сприятливі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умови</a:t>
            </a:r>
            <a:r>
              <a:rPr lang="ru-RU" sz="2000" dirty="0">
                <a:latin typeface="IBM Plex Sans Regular"/>
              </a:rPr>
              <a:t>. </a:t>
            </a:r>
            <a:r>
              <a:rPr lang="ru-RU" sz="2000" dirty="0" err="1">
                <a:latin typeface="IBM Plex Sans Regular"/>
              </a:rPr>
              <a:t>Такі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умови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збудник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грипу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знаходить</a:t>
            </a:r>
            <a:r>
              <a:rPr lang="ru-RU" sz="2000" dirty="0">
                <a:latin typeface="IBM Plex Sans Regular"/>
              </a:rPr>
              <a:t> в </a:t>
            </a:r>
            <a:r>
              <a:rPr lang="ru-RU" sz="2000" dirty="0" err="1">
                <a:latin typeface="IBM Plex Sans Regular"/>
              </a:rPr>
              <a:t>клітинах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слизових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оболонок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верхніх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дихальних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шляхів</a:t>
            </a:r>
            <a:r>
              <a:rPr lang="ru-RU" sz="2000" dirty="0">
                <a:latin typeface="IBM Plex Sans Regular"/>
              </a:rPr>
              <a:t> і </a:t>
            </a:r>
            <a:r>
              <a:rPr lang="ru-RU" sz="2000" dirty="0" err="1">
                <a:latin typeface="IBM Plex Sans Regular"/>
              </a:rPr>
              <a:t>легень</a:t>
            </a:r>
            <a:r>
              <a:rPr lang="ru-RU" sz="2000" dirty="0">
                <a:latin typeface="IBM Plex Sans Regular"/>
              </a:rPr>
              <a:t>. </a:t>
            </a:r>
            <a:br>
              <a:rPr lang="ru-RU" sz="2000" dirty="0">
                <a:latin typeface="IBM Plex Sans Regular"/>
              </a:rPr>
            </a:br>
            <a:endParaRPr lang="ru-RU" sz="2000" dirty="0">
              <a:latin typeface="IBM Plex Sans Regular"/>
            </a:endParaRPr>
          </a:p>
        </p:txBody>
      </p:sp>
      <p:pic>
        <p:nvPicPr>
          <p:cNvPr id="9" name="Рисунок 8" descr="загруженное (1).jpg">
            <a:extLst>
              <a:ext uri="{FF2B5EF4-FFF2-40B4-BE49-F238E27FC236}">
                <a16:creationId xmlns:a16="http://schemas.microsoft.com/office/drawing/2014/main" id="{40C9901F-106B-4C4D-B11E-5CC814E34E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3164" y="1539531"/>
            <a:ext cx="4009292" cy="2247401"/>
          </a:xfrm>
          <a:prstGeom prst="rect">
            <a:avLst/>
          </a:prstGeom>
        </p:spPr>
      </p:pic>
      <p:pic>
        <p:nvPicPr>
          <p:cNvPr id="10" name="Рисунок 9" descr="загруженное (2).jpg">
            <a:extLst>
              <a:ext uri="{FF2B5EF4-FFF2-40B4-BE49-F238E27FC236}">
                <a16:creationId xmlns:a16="http://schemas.microsoft.com/office/drawing/2014/main" id="{F30A9AD9-C790-40ED-ADFF-67D73A5EF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3163" y="4198765"/>
            <a:ext cx="4009292" cy="22474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115;p5"/>
          <p:cNvPicPr/>
          <p:nvPr/>
        </p:nvPicPr>
        <p:blipFill>
          <a:blip r:embed="rId2"/>
          <a:stretch/>
        </p:blipFill>
        <p:spPr>
          <a:xfrm>
            <a:off x="0" y="18709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4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53" name="TextBox 3"/>
          <p:cNvSpPr/>
          <p:nvPr/>
        </p:nvSpPr>
        <p:spPr>
          <a:xfrm>
            <a:off x="1060174" y="1651455"/>
            <a:ext cx="9397673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uk-UA" spc="-1" dirty="0">
              <a:solidFill>
                <a:srgbClr val="000000"/>
              </a:solidFill>
              <a:latin typeface="Arial"/>
            </a:endParaRP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uk-UA" spc="-1" dirty="0">
              <a:solidFill>
                <a:srgbClr val="000000"/>
              </a:solidFill>
              <a:latin typeface="Arial"/>
            </a:endParaRP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uk-UA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uk-UA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7"/>
          <p:cNvSpPr/>
          <p:nvPr/>
        </p:nvSpPr>
        <p:spPr>
          <a:xfrm>
            <a:off x="640371" y="1252800"/>
            <a:ext cx="9987871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000" spc="-1" dirty="0">
                <a:solidFill>
                  <a:srgbClr val="000000"/>
                </a:solidFill>
                <a:latin typeface="IBM Plex Sans Regular"/>
              </a:rPr>
              <a:t>Основні симптоми грипу:</a:t>
            </a:r>
            <a:endParaRPr lang="uk-UA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B6B717-E130-42C5-B51E-CEB8FFC07AAA}"/>
              </a:ext>
            </a:extLst>
          </p:cNvPr>
          <p:cNvSpPr/>
          <p:nvPr/>
        </p:nvSpPr>
        <p:spPr>
          <a:xfrm>
            <a:off x="640372" y="1997839"/>
            <a:ext cx="5085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000" dirty="0" err="1">
                <a:latin typeface="IBM Plex Sans Regular"/>
              </a:rPr>
              <a:t>Грип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має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симптоми</a:t>
            </a:r>
            <a:r>
              <a:rPr lang="ru-RU" sz="2000" dirty="0">
                <a:latin typeface="IBM Plex Sans Regular"/>
              </a:rPr>
              <a:t>, </a:t>
            </a:r>
            <a:r>
              <a:rPr lang="ru-RU" sz="2000" dirty="0" err="1">
                <a:latin typeface="IBM Plex Sans Regular"/>
              </a:rPr>
              <a:t>схожі</a:t>
            </a:r>
            <a:r>
              <a:rPr lang="ru-RU" sz="2000" dirty="0">
                <a:latin typeface="IBM Plex Sans Regular"/>
              </a:rPr>
              <a:t> з </a:t>
            </a:r>
            <a:r>
              <a:rPr lang="ru-RU" sz="2000" dirty="0" err="1">
                <a:latin typeface="IBM Plex Sans Regular"/>
              </a:rPr>
              <a:t>іншими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гострими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респіраторними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вірусними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інфекціями</a:t>
            </a:r>
            <a:r>
              <a:rPr lang="ru-RU" sz="2000" dirty="0">
                <a:latin typeface="IBM Plex Sans Regular"/>
              </a:rPr>
              <a:t> (ГРВІ), Тому </a:t>
            </a:r>
            <a:r>
              <a:rPr lang="ru-RU" sz="2000" dirty="0" err="1">
                <a:latin typeface="IBM Plex Sans Regular"/>
              </a:rPr>
              <a:t>перші</a:t>
            </a:r>
            <a:r>
              <a:rPr lang="ru-RU" sz="2000" dirty="0">
                <a:latin typeface="IBM Plex Sans Regular"/>
              </a:rPr>
              <a:t> ж </a:t>
            </a:r>
            <a:r>
              <a:rPr lang="ru-RU" sz="2000" dirty="0" err="1">
                <a:latin typeface="IBM Plex Sans Regular"/>
              </a:rPr>
              <a:t>симптоми</a:t>
            </a:r>
            <a:r>
              <a:rPr lang="ru-RU" sz="2000" dirty="0">
                <a:latin typeface="IBM Plex Sans Regular"/>
              </a:rPr>
              <a:t> ГРВІ </a:t>
            </a:r>
            <a:r>
              <a:rPr lang="ru-RU" sz="2000" dirty="0" err="1">
                <a:latin typeface="IBM Plex Sans Regular"/>
              </a:rPr>
              <a:t>вимагають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особливої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уваги</a:t>
            </a:r>
            <a:r>
              <a:rPr lang="ru-RU" sz="2000" dirty="0">
                <a:latin typeface="IBM Plex Sans Regular"/>
              </a:rPr>
              <a:t>:</a:t>
            </a:r>
            <a:endParaRPr lang="uk-UA" sz="2000" dirty="0">
              <a:latin typeface="IBM Plex Sans Regular"/>
            </a:endParaRPr>
          </a:p>
          <a:p>
            <a:r>
              <a:rPr lang="uk-UA" sz="2000" dirty="0">
                <a:latin typeface="IBM Plex Sans Regular"/>
              </a:rPr>
              <a:t>- лихоманка 38-40(градусів за Цельсієм)</a:t>
            </a:r>
          </a:p>
          <a:p>
            <a:r>
              <a:rPr lang="uk-UA" sz="2000" dirty="0">
                <a:latin typeface="IBM Plex Sans Regular"/>
              </a:rPr>
              <a:t> -</a:t>
            </a:r>
            <a:r>
              <a:rPr lang="ru-RU" sz="2000" dirty="0">
                <a:latin typeface="IBM Plex Sans Regular"/>
              </a:rPr>
              <a:t> </a:t>
            </a:r>
            <a:r>
              <a:rPr lang="uk-UA" sz="2000" dirty="0" err="1">
                <a:latin typeface="IBM Plex Sans Regular"/>
              </a:rPr>
              <a:t>розколюючий</a:t>
            </a:r>
            <a:r>
              <a:rPr lang="uk-UA" sz="2000" dirty="0">
                <a:latin typeface="IBM Plex Sans Regular"/>
              </a:rPr>
              <a:t> головний біль</a:t>
            </a:r>
          </a:p>
          <a:p>
            <a:r>
              <a:rPr lang="ru-RU" sz="2000" dirty="0">
                <a:latin typeface="IBM Plex Sans Regular"/>
              </a:rPr>
              <a:t>-</a:t>
            </a:r>
            <a:r>
              <a:rPr lang="en-US" sz="2000" dirty="0">
                <a:latin typeface="IBM Plex Sans Regular"/>
              </a:rPr>
              <a:t> </a:t>
            </a:r>
            <a:r>
              <a:rPr lang="uk-UA" sz="2000" dirty="0">
                <a:latin typeface="IBM Plex Sans Regular"/>
              </a:rPr>
              <a:t>біль у м</a:t>
            </a:r>
            <a:r>
              <a:rPr lang="en-US" sz="2000" dirty="0">
                <a:latin typeface="IBM Plex Sans Regular"/>
              </a:rPr>
              <a:t>`</a:t>
            </a:r>
            <a:r>
              <a:rPr lang="ru-RU" sz="2000" dirty="0" err="1">
                <a:latin typeface="IBM Plex Sans Regular"/>
              </a:rPr>
              <a:t>зах</a:t>
            </a:r>
            <a:r>
              <a:rPr lang="ru-RU" sz="2000" dirty="0">
                <a:latin typeface="IBM Plex Sans Regular"/>
              </a:rPr>
              <a:t> та </a:t>
            </a:r>
            <a:r>
              <a:rPr lang="ru-RU" sz="2000" dirty="0" err="1">
                <a:latin typeface="IBM Plex Sans Regular"/>
              </a:rPr>
              <a:t>суглобах</a:t>
            </a:r>
            <a:endParaRPr lang="ru-RU" sz="2000" dirty="0">
              <a:latin typeface="IBM Plex Sans Regular"/>
            </a:endParaRPr>
          </a:p>
          <a:p>
            <a:r>
              <a:rPr lang="ru-RU" sz="2000" dirty="0">
                <a:latin typeface="IBM Plex Sans Regular"/>
              </a:rPr>
              <a:t>- </a:t>
            </a:r>
            <a:r>
              <a:rPr lang="ru-RU" sz="2000" dirty="0" err="1">
                <a:latin typeface="IBM Plex Sans Regular"/>
              </a:rPr>
              <a:t>виражена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загальна</a:t>
            </a:r>
            <a:r>
              <a:rPr lang="ru-RU" sz="2000" dirty="0">
                <a:latin typeface="IBM Plex Sans Regular"/>
              </a:rPr>
              <a:t> </a:t>
            </a:r>
            <a:r>
              <a:rPr lang="ru-RU" sz="2000" dirty="0" err="1">
                <a:latin typeface="IBM Plex Sans Regular"/>
              </a:rPr>
              <a:t>слабкість</a:t>
            </a:r>
            <a:r>
              <a:rPr lang="ru-RU" sz="2000" dirty="0">
                <a:latin typeface="IBM Plex Sans Regular"/>
              </a:rPr>
              <a:t> </a:t>
            </a:r>
          </a:p>
          <a:p>
            <a:r>
              <a:rPr lang="ru-RU" sz="2000" dirty="0">
                <a:latin typeface="IBM Plex Sans Regular"/>
              </a:rPr>
              <a:t>- нежить </a:t>
            </a:r>
          </a:p>
          <a:p>
            <a:r>
              <a:rPr lang="ru-RU" sz="2000" dirty="0">
                <a:latin typeface="IBM Plex Sans Regular"/>
              </a:rPr>
              <a:t>- кашель.</a:t>
            </a:r>
          </a:p>
        </p:txBody>
      </p:sp>
      <p:pic>
        <p:nvPicPr>
          <p:cNvPr id="8" name="Рисунок 7" descr="images.jpg">
            <a:extLst>
              <a:ext uri="{FF2B5EF4-FFF2-40B4-BE49-F238E27FC236}">
                <a16:creationId xmlns:a16="http://schemas.microsoft.com/office/drawing/2014/main" id="{37CA81AE-E08D-4353-B728-49C602B31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2838" y="1786598"/>
            <a:ext cx="5697414" cy="4614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57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296A34-96B4-48D4-8EEE-FE16C71A5C51}"/>
              </a:ext>
            </a:extLst>
          </p:cNvPr>
          <p:cNvSpPr/>
          <p:nvPr/>
        </p:nvSpPr>
        <p:spPr>
          <a:xfrm>
            <a:off x="1688123" y="1252801"/>
            <a:ext cx="9298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latin typeface="IBM Plex Sans Regular"/>
              </a:rPr>
              <a:t>Грип страшний своїми ускладненнями. Найчастіше ними стає пневмонія, що може за 4-5 днів призвести до смерті пацієнта. </a:t>
            </a:r>
            <a:endParaRPr lang="ru-RU" sz="2000" dirty="0">
              <a:latin typeface="IBM Plex Sans Regular"/>
            </a:endParaRPr>
          </a:p>
        </p:txBody>
      </p:sp>
      <p:pic>
        <p:nvPicPr>
          <p:cNvPr id="9" name="Рисунок 8" descr="pnevmoniya.jpg">
            <a:extLst>
              <a:ext uri="{FF2B5EF4-FFF2-40B4-BE49-F238E27FC236}">
                <a16:creationId xmlns:a16="http://schemas.microsoft.com/office/drawing/2014/main" id="{ECE4A372-365B-4044-B882-D39BE2C83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2349305"/>
            <a:ext cx="5168146" cy="4121833"/>
          </a:xfrm>
          <a:prstGeom prst="rect">
            <a:avLst/>
          </a:prstGeom>
        </p:spPr>
      </p:pic>
      <p:pic>
        <p:nvPicPr>
          <p:cNvPr id="10" name="Рисунок 9" descr="PneumonisWedge09.JPG">
            <a:extLst>
              <a:ext uri="{FF2B5EF4-FFF2-40B4-BE49-F238E27FC236}">
                <a16:creationId xmlns:a16="http://schemas.microsoft.com/office/drawing/2014/main" id="{B00000F8-9878-4843-BB1B-93FEA0FA39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2349306"/>
            <a:ext cx="5364836" cy="41218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115;p5"/>
          <p:cNvPicPr/>
          <p:nvPr/>
        </p:nvPicPr>
        <p:blipFill>
          <a:blip r:embed="rId2"/>
          <a:stretch/>
        </p:blipFill>
        <p:spPr>
          <a:xfrm>
            <a:off x="960" y="108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62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0191C2F-67CA-43A6-B20C-FE5261ECB1D6}"/>
              </a:ext>
            </a:extLst>
          </p:cNvPr>
          <p:cNvSpPr/>
          <p:nvPr/>
        </p:nvSpPr>
        <p:spPr>
          <a:xfrm>
            <a:off x="1786597" y="1804376"/>
            <a:ext cx="980518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                                                    ІНШІ УСКЛАДНЕННЯ ГРИПУ: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uk-UA" sz="2000" dirty="0">
              <a:solidFill>
                <a:prstClr val="black"/>
              </a:solidFill>
              <a:latin typeface="IBM Plex Sans Regular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запалення середнього вуха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бронхіт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міокардит(запалення міокарда)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гайморит (запалення слизових пазух носа)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 err="1">
                <a:solidFill>
                  <a:prstClr val="black"/>
                </a:solidFill>
                <a:latin typeface="IBM Plex Sans Regular"/>
              </a:rPr>
              <a:t>синусит</a:t>
            </a: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 (запалення придаткових пазух носа)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поліневрит (</a:t>
            </a:r>
            <a:r>
              <a:rPr lang="ru-RU" sz="2000" dirty="0" err="1">
                <a:solidFill>
                  <a:prstClr val="black"/>
                </a:solidFill>
                <a:latin typeface="IBM Plex Sans Regular"/>
              </a:rPr>
              <a:t>множинне</a:t>
            </a:r>
            <a:r>
              <a:rPr lang="ru-RU" sz="2000" dirty="0">
                <a:solidFill>
                  <a:prstClr val="black"/>
                </a:solidFill>
                <a:latin typeface="IBM Plex Sans Regular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IBM Plex Sans Regular"/>
              </a:rPr>
              <a:t>ураження</a:t>
            </a:r>
            <a:r>
              <a:rPr lang="ru-RU" sz="2000" dirty="0">
                <a:solidFill>
                  <a:prstClr val="black"/>
                </a:solidFill>
                <a:latin typeface="IBM Plex Sans Regular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IBM Plex Sans Regular"/>
              </a:rPr>
              <a:t>периферийних</a:t>
            </a:r>
            <a:r>
              <a:rPr lang="ru-RU" sz="2000" dirty="0">
                <a:solidFill>
                  <a:prstClr val="black"/>
                </a:solidFill>
                <a:latin typeface="IBM Plex Sans Regular"/>
              </a:rPr>
              <a:t> </a:t>
            </a:r>
            <a:r>
              <a:rPr lang="ru-RU" sz="2000" dirty="0" err="1">
                <a:solidFill>
                  <a:prstClr val="black"/>
                </a:solidFill>
                <a:latin typeface="IBM Plex Sans Regular"/>
              </a:rPr>
              <a:t>нервів</a:t>
            </a:r>
            <a:r>
              <a:rPr lang="ru-RU" sz="2000" dirty="0">
                <a:solidFill>
                  <a:prstClr val="black"/>
                </a:solidFill>
                <a:latin typeface="IBM Plex Sans Regular"/>
              </a:rPr>
              <a:t>)</a:t>
            </a:r>
            <a:endParaRPr lang="uk-UA" sz="2000" dirty="0">
              <a:solidFill>
                <a:prstClr val="black"/>
              </a:solidFill>
              <a:latin typeface="IBM Plex Sans Regular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менінгіт (запалення мозкових оболонок),тощо.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      Щоб не захворіти грипом</a:t>
            </a:r>
            <a:r>
              <a:rPr lang="uk-UA" sz="2000" dirty="0" smtClean="0">
                <a:solidFill>
                  <a:prstClr val="black"/>
                </a:solidFill>
                <a:latin typeface="IBM Plex Sans Regular"/>
              </a:rPr>
              <a:t>, а </a:t>
            </a: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тим більше дістати його </a:t>
            </a:r>
            <a:r>
              <a:rPr lang="uk-UA" sz="2000" dirty="0" smtClean="0">
                <a:solidFill>
                  <a:prstClr val="black"/>
                </a:solidFill>
                <a:latin typeface="IBM Plex Sans Regular"/>
              </a:rPr>
              <a:t>ускладнення </a:t>
            </a:r>
            <a:r>
              <a:rPr lang="uk-UA" sz="2000" dirty="0">
                <a:solidFill>
                  <a:prstClr val="black"/>
                </a:solidFill>
                <a:latin typeface="IBM Plex Sans Regular"/>
              </a:rPr>
              <a:t>потрібно вчасно звернутися до лікаря або виконувати засоби профілактики.</a:t>
            </a:r>
          </a:p>
        </p:txBody>
      </p:sp>
      <p:pic>
        <p:nvPicPr>
          <p:cNvPr id="12" name="Рисунок 11" descr="i (5).jpg">
            <a:extLst>
              <a:ext uri="{FF2B5EF4-FFF2-40B4-BE49-F238E27FC236}">
                <a16:creationId xmlns:a16="http://schemas.microsoft.com/office/drawing/2014/main" id="{F4EF44DD-4B8F-4BE5-9930-881DAD4030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0104" y="2428867"/>
            <a:ext cx="3066757" cy="24666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115;p5"/>
          <p:cNvPicPr/>
          <p:nvPr/>
        </p:nvPicPr>
        <p:blipFill>
          <a:blip r:embed="rId2"/>
          <a:stretch/>
        </p:blipFill>
        <p:spPr>
          <a:xfrm>
            <a:off x="960" y="0"/>
            <a:ext cx="12191040" cy="6856920"/>
          </a:xfrm>
          <a:prstGeom prst="rect">
            <a:avLst/>
          </a:prstGeom>
          <a:ln w="0">
            <a:noFill/>
          </a:ln>
        </p:spPr>
      </p:pic>
      <p:pic>
        <p:nvPicPr>
          <p:cNvPr id="67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B6D532-C10B-4F8D-9069-FBFFD2CC799A}"/>
              </a:ext>
            </a:extLst>
          </p:cNvPr>
          <p:cNvSpPr/>
          <p:nvPr/>
        </p:nvSpPr>
        <p:spPr>
          <a:xfrm>
            <a:off x="1674056" y="1478880"/>
            <a:ext cx="60631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IBM Plex Sans SemiBold"/>
              </a:rPr>
              <a:t>Щоб уникнути зараження на грип потрібно:</a:t>
            </a:r>
            <a:endParaRPr lang="uk-UA" sz="2000" dirty="0">
              <a:latin typeface="IBM Plex Sans SemiBold"/>
            </a:endParaRPr>
          </a:p>
          <a:p>
            <a:endParaRPr lang="uk-UA" sz="2000" dirty="0">
              <a:latin typeface="IBM Plex Sans SemiBold"/>
            </a:endParaRPr>
          </a:p>
          <a:p>
            <a:r>
              <a:rPr lang="uk-UA" sz="2000" dirty="0">
                <a:latin typeface="IBM Plex Sans SemiBold"/>
              </a:rPr>
              <a:t>- проводити активну вакцинацію</a:t>
            </a:r>
          </a:p>
          <a:p>
            <a:r>
              <a:rPr lang="uk-UA" sz="2000" dirty="0">
                <a:latin typeface="IBM Plex Sans SemiBold"/>
              </a:rPr>
              <a:t>- приймати противірусні препарати</a:t>
            </a:r>
          </a:p>
          <a:p>
            <a:r>
              <a:rPr lang="uk-UA" sz="2000" dirty="0">
                <a:latin typeface="IBM Plex Sans SemiBold"/>
              </a:rPr>
              <a:t>- користуватися </a:t>
            </a:r>
            <a:r>
              <a:rPr lang="uk-UA" sz="2000" dirty="0" err="1">
                <a:latin typeface="IBM Plex Sans SemiBold"/>
              </a:rPr>
              <a:t>ватно</a:t>
            </a:r>
            <a:r>
              <a:rPr lang="uk-UA" sz="2000" dirty="0">
                <a:latin typeface="IBM Plex Sans SemiBold"/>
              </a:rPr>
              <a:t>-марлевою </a:t>
            </a:r>
            <a:r>
              <a:rPr lang="uk-UA" sz="2000" dirty="0" err="1">
                <a:latin typeface="IBM Plex Sans SemiBold"/>
              </a:rPr>
              <a:t>пов</a:t>
            </a:r>
            <a:r>
              <a:rPr lang="en-US" sz="2000" dirty="0">
                <a:latin typeface="IBM Plex Sans SemiBold"/>
              </a:rPr>
              <a:t>`</a:t>
            </a:r>
            <a:r>
              <a:rPr lang="uk-UA" sz="2000" dirty="0" err="1">
                <a:latin typeface="IBM Plex Sans SemiBold"/>
              </a:rPr>
              <a:t>язкою</a:t>
            </a:r>
            <a:endParaRPr lang="uk-UA" sz="2000" dirty="0">
              <a:latin typeface="IBM Plex Sans SemiBold"/>
            </a:endParaRPr>
          </a:p>
          <a:p>
            <a:r>
              <a:rPr lang="uk-UA" sz="2000" dirty="0">
                <a:latin typeface="IBM Plex Sans SemiBold"/>
              </a:rPr>
              <a:t>- дотримуватися гігієни</a:t>
            </a:r>
          </a:p>
          <a:p>
            <a:r>
              <a:rPr lang="uk-UA" sz="2000" dirty="0">
                <a:latin typeface="IBM Plex Sans SemiBold"/>
              </a:rPr>
              <a:t>- підбирати одяг відповідно до сезону </a:t>
            </a:r>
          </a:p>
          <a:p>
            <a:r>
              <a:rPr lang="uk-UA" sz="2000" dirty="0">
                <a:latin typeface="IBM Plex Sans SemiBold"/>
              </a:rPr>
              <a:t>-  вживати їжу багату на вітаміни</a:t>
            </a:r>
          </a:p>
          <a:p>
            <a:r>
              <a:rPr lang="uk-UA" sz="2000" dirty="0">
                <a:latin typeface="IBM Plex Sans SemiBold"/>
              </a:rPr>
              <a:t>- загартовуватися</a:t>
            </a:r>
          </a:p>
          <a:p>
            <a:r>
              <a:rPr lang="uk-UA" sz="2000" dirty="0">
                <a:latin typeface="IBM Plex Sans SemiBold"/>
              </a:rPr>
              <a:t>- провітрювати приміщення.</a:t>
            </a:r>
            <a:endParaRPr lang="ru-RU" sz="2000" dirty="0">
              <a:latin typeface="IBM Plex Sans SemiBold"/>
            </a:endParaRPr>
          </a:p>
        </p:txBody>
      </p:sp>
      <p:pic>
        <p:nvPicPr>
          <p:cNvPr id="10" name="Рисунок 9" descr="images (1).jpg">
            <a:extLst>
              <a:ext uri="{FF2B5EF4-FFF2-40B4-BE49-F238E27FC236}">
                <a16:creationId xmlns:a16="http://schemas.microsoft.com/office/drawing/2014/main" id="{03E00288-3730-4209-9F15-D713AB5F1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7066" y="1508514"/>
            <a:ext cx="4304712" cy="46193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115;p5"/>
          <p:cNvPicPr/>
          <p:nvPr/>
        </p:nvPicPr>
        <p:blipFill>
          <a:blip r:embed="rId2"/>
          <a:stretch/>
        </p:blipFill>
        <p:spPr>
          <a:xfrm>
            <a:off x="0" y="-167400"/>
            <a:ext cx="12191040" cy="7473600"/>
          </a:xfrm>
          <a:prstGeom prst="rect">
            <a:avLst/>
          </a:prstGeom>
          <a:ln w="0">
            <a:noFill/>
          </a:ln>
        </p:spPr>
      </p:pic>
      <p:pic>
        <p:nvPicPr>
          <p:cNvPr id="72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91680" cy="1026720"/>
          </a:xfrm>
          <a:prstGeom prst="rect">
            <a:avLst/>
          </a:prstGeom>
          <a:ln w="0">
            <a:noFill/>
          </a:ln>
        </p:spPr>
      </p:pic>
      <p:pic>
        <p:nvPicPr>
          <p:cNvPr id="8" name="Содержимое 3" descr="64d9a23-26.jpg">
            <a:extLst>
              <a:ext uri="{FF2B5EF4-FFF2-40B4-BE49-F238E27FC236}">
                <a16:creationId xmlns:a16="http://schemas.microsoft.com/office/drawing/2014/main" id="{05BDF294-FD86-40C5-B569-8A082571C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534" y="1252800"/>
            <a:ext cx="10691447" cy="53791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866</TotalTime>
  <Words>373</Words>
  <Application>Microsoft Office PowerPoint</Application>
  <PresentationFormat>Широкоэкранный</PresentationFormat>
  <Paragraphs>56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14</vt:i4>
      </vt:variant>
    </vt:vector>
  </HeadingPairs>
  <TitlesOfParts>
    <vt:vector size="32" baseType="lpstr">
      <vt:lpstr>Arial</vt:lpstr>
      <vt:lpstr>Calibri</vt:lpstr>
      <vt:lpstr>IBM Plex Sans</vt:lpstr>
      <vt:lpstr>IBM Plex Sans </vt:lpstr>
      <vt:lpstr>IBM Plex Sans Regular</vt:lpstr>
      <vt:lpstr>IBM Plex Sans SemiBold</vt:lpstr>
      <vt:lpstr>Symbol</vt:lpstr>
      <vt:lpstr>Times New Roman</vt:lpstr>
      <vt:lpstr>Wingdings</vt:lpstr>
      <vt:lpstr>Wingdings 2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1</dc:creator>
  <dc:description/>
  <cp:lastModifiedBy>Elit</cp:lastModifiedBy>
  <cp:revision>104</cp:revision>
  <dcterms:modified xsi:type="dcterms:W3CDTF">2024-12-18T09:04:17Z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14</vt:i4>
  </property>
</Properties>
</file>