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82" r:id="rId2"/>
    <p:sldId id="289" r:id="rId3"/>
    <p:sldId id="291" r:id="rId4"/>
    <p:sldId id="281" r:id="rId5"/>
    <p:sldId id="287" r:id="rId6"/>
    <p:sldId id="283" r:id="rId7"/>
    <p:sldId id="292" r:id="rId8"/>
    <p:sldId id="293" r:id="rId9"/>
    <p:sldId id="294" r:id="rId10"/>
    <p:sldId id="303" r:id="rId11"/>
    <p:sldId id="295" r:id="rId12"/>
    <p:sldId id="264" r:id="rId13"/>
    <p:sldId id="304" r:id="rId14"/>
    <p:sldId id="297" r:id="rId15"/>
    <p:sldId id="300" r:id="rId16"/>
    <p:sldId id="299" r:id="rId17"/>
    <p:sldId id="267" r:id="rId18"/>
    <p:sldId id="284" r:id="rId19"/>
    <p:sldId id="301" r:id="rId20"/>
    <p:sldId id="28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4"/>
    <a:srgbClr val="3A5896"/>
    <a:srgbClr val="385592"/>
    <a:srgbClr val="FFFFFF"/>
    <a:srgbClr val="173A8D"/>
    <a:srgbClr val="D6DEEA"/>
    <a:srgbClr val="9F9289"/>
    <a:srgbClr val="E2D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77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C2321A-6BAE-485A-890F-0D1AECC14CE7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A96DAB-3989-4474-8DF4-79C39971E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F67CA-7F87-470B-84D1-D12CEA5BDA93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67403-26D0-4176-AA74-F8E048908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63137-0850-417B-A3C9-3AAB506C5555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6071A-E347-4FBE-ABDB-CC34CB50B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23AA5-BE94-43DB-A7A2-3DC31289B0D0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24D8-B446-4731-ADD3-E3D9B5D8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350"/>
            <a:ext cx="7886700" cy="1046163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28650" y="1270000"/>
            <a:ext cx="7886700" cy="4906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F7B1C-2C7C-4DFE-AA87-1628AD2FDFCD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414E1-30BA-419B-B240-6F325DB40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350"/>
            <a:ext cx="7886700" cy="1046163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270000"/>
            <a:ext cx="3867150" cy="4906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270000"/>
            <a:ext cx="3867150" cy="4906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CDCC-4251-4C67-AD2D-D1A7D9A756E7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DE65-1B7C-41CA-A073-CC743B30C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28650" y="133350"/>
            <a:ext cx="7886700" cy="604361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56EF4-241B-46B7-8C74-4DE57CFA9E3B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ED02-AECA-4026-ADA6-F1AEC6081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1C46-A599-4657-BBBA-DD2B6C3C49A6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33E1B-648C-4896-BC9F-D39D78E61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036F-CEB2-4D94-8688-3E338C14C67C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1456C-03C8-4675-A784-B9EFDC546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8B80-E986-4404-8B2C-C58F4F0D0A5D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FF191-5E65-42A1-ADF4-74C209B04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D8D6-3DF5-42F4-83EA-C1976917DAEA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1B63F-CECB-40E3-8636-04780E858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164C8-553D-41D9-8707-121D0FCFD89F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3E0C-0462-47E4-954A-4B44A1623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CDB73-E9B9-44FF-8D3D-2736B1BB0FBF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EC63-D718-47F5-BA77-141DD5C5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44C26-4341-49CB-A30C-30E0B396BBAD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7DF38-3F14-4667-BABC-34683F557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A2E9-FD4C-49F5-BAB5-22740ED4559F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DC097-AD5D-4725-A229-8DF2E61BF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270000"/>
            <a:ext cx="78867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788A3D-4046-4234-82DF-0D3EBEE3B62C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D20355-ECBF-4F7E-9126-597AEC57A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33350"/>
            <a:ext cx="78867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568086" y="841697"/>
            <a:ext cx="7886700" cy="4906963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Звіт  директора</a:t>
            </a:r>
            <a:b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Херсонської загальноосвітньої 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школи І-ІІІ ступенів №44</a:t>
            </a: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Херсонської міської ради 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-201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навчальний рік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Перегняка</a:t>
            </a:r>
            <a:r>
              <a:rPr lang="uk-UA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 </a:t>
            </a:r>
            <a:r>
              <a:rPr lang="uk-UA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Адамовича</a:t>
            </a:r>
            <a:endParaRPr lang="ru-RU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3" y="133350"/>
            <a:ext cx="8462356" cy="1046163"/>
          </a:xfrm>
        </p:spPr>
        <p:txBody>
          <a:bodyPr/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           </a:t>
            </a:r>
            <a:r>
              <a:rPr lang="uk-UA" sz="2800" b="1" i="1" dirty="0" smtClean="0"/>
              <a:t>Переможці </a:t>
            </a:r>
            <a:r>
              <a:rPr lang="uk-UA" sz="2800" b="1" i="1" dirty="0"/>
              <a:t>ІІІ етапу Всеукраїнських </a:t>
            </a:r>
            <a:r>
              <a:rPr lang="uk-UA" sz="2800" b="1" i="1" dirty="0" smtClean="0"/>
              <a:t>олімпіад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                                     </a:t>
            </a:r>
            <a:r>
              <a:rPr lang="uk-UA" i="1" dirty="0" smtClean="0"/>
              <a:t>Хімія</a:t>
            </a:r>
          </a:p>
          <a:p>
            <a:pPr marL="0" indent="0">
              <a:buNone/>
            </a:pPr>
            <a:r>
              <a:rPr lang="uk-UA" dirty="0" smtClean="0"/>
              <a:t>           </a:t>
            </a:r>
            <a:r>
              <a:rPr lang="uk-UA" dirty="0" err="1" smtClean="0"/>
              <a:t>Гашицький</a:t>
            </a:r>
            <a:r>
              <a:rPr lang="uk-UA" dirty="0" smtClean="0"/>
              <a:t> </a:t>
            </a:r>
            <a:r>
              <a:rPr lang="uk-UA" dirty="0"/>
              <a:t>М. 9-А </a:t>
            </a:r>
            <a:r>
              <a:rPr lang="uk-UA" dirty="0" err="1"/>
              <a:t>кл</a:t>
            </a:r>
            <a:r>
              <a:rPr lang="uk-UA" dirty="0"/>
              <a:t> ІІІ місце Нагірна Л.В.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5298" name="Рисунок 7" descr="http://44school.ucoz.com/obwie2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37" y="2535381"/>
            <a:ext cx="3005051" cy="4006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992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               </a:t>
            </a:r>
            <a:r>
              <a:rPr lang="uk-UA" sz="2800" b="1" i="1" dirty="0" smtClean="0"/>
              <a:t>Конкурс </a:t>
            </a:r>
            <a:r>
              <a:rPr lang="uk-UA" sz="2800" b="1" i="1" dirty="0"/>
              <a:t>ім. Т.Г. Шевченка</a:t>
            </a:r>
            <a:r>
              <a:rPr lang="ru-RU" sz="2800" b="1" i="1" dirty="0"/>
              <a:t/>
            </a:r>
            <a:br>
              <a:rPr lang="ru-RU" sz="2800" b="1" i="1" dirty="0"/>
            </a:b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Шевченко К. 6-В </a:t>
            </a:r>
            <a:r>
              <a:rPr lang="uk-UA" dirty="0" err="1"/>
              <a:t>кл</a:t>
            </a:r>
            <a:r>
              <a:rPr lang="uk-UA" dirty="0"/>
              <a:t> ІІІ місце </a:t>
            </a:r>
            <a:r>
              <a:rPr lang="uk-UA" dirty="0" err="1"/>
              <a:t>Голубенко</a:t>
            </a:r>
            <a:r>
              <a:rPr lang="uk-UA" dirty="0"/>
              <a:t> О.І.</a:t>
            </a:r>
            <a:endParaRPr lang="ru-RU" dirty="0"/>
          </a:p>
          <a:p>
            <a:r>
              <a:rPr lang="uk-UA" dirty="0" err="1"/>
              <a:t>Жорова</a:t>
            </a:r>
            <a:r>
              <a:rPr lang="uk-UA" dirty="0"/>
              <a:t> Н. 8-Б </a:t>
            </a:r>
            <a:r>
              <a:rPr lang="uk-UA" dirty="0" err="1"/>
              <a:t>кл</a:t>
            </a:r>
            <a:r>
              <a:rPr lang="uk-UA" dirty="0"/>
              <a:t> ІІ місце </a:t>
            </a:r>
            <a:r>
              <a:rPr lang="uk-UA" dirty="0" err="1"/>
              <a:t>Голубенко</a:t>
            </a:r>
            <a:r>
              <a:rPr lang="uk-UA" dirty="0"/>
              <a:t> О.І.</a:t>
            </a:r>
            <a:endParaRPr lang="ru-RU" dirty="0"/>
          </a:p>
          <a:p>
            <a:r>
              <a:rPr lang="uk-UA" dirty="0" err="1"/>
              <a:t>Худолій</a:t>
            </a:r>
            <a:r>
              <a:rPr lang="uk-UA" dirty="0"/>
              <a:t> С. 9-Б </a:t>
            </a:r>
            <a:r>
              <a:rPr lang="uk-UA" dirty="0" err="1"/>
              <a:t>кл</a:t>
            </a:r>
            <a:r>
              <a:rPr lang="uk-UA" dirty="0"/>
              <a:t> ІІ місце Мироненко В.В.</a:t>
            </a:r>
            <a:endParaRPr lang="ru-RU" dirty="0"/>
          </a:p>
          <a:p>
            <a:r>
              <a:rPr lang="uk-UA" dirty="0"/>
              <a:t>Бондаренко Д. 11 </a:t>
            </a:r>
            <a:r>
              <a:rPr lang="uk-UA" dirty="0" err="1"/>
              <a:t>кл</a:t>
            </a:r>
            <a:r>
              <a:rPr lang="uk-UA" dirty="0"/>
              <a:t> ІІ місце </a:t>
            </a:r>
            <a:r>
              <a:rPr lang="uk-UA" dirty="0" err="1"/>
              <a:t>Сокульська</a:t>
            </a:r>
            <a:r>
              <a:rPr lang="uk-UA" dirty="0"/>
              <a:t> Л.С.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0614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34" y="3487000"/>
            <a:ext cx="4494666" cy="337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i="1" dirty="0" smtClean="0"/>
              <a:t>Національне та військово-патріотичне</a:t>
            </a:r>
            <a:br>
              <a:rPr lang="uk-UA" sz="2800" b="1" i="1" dirty="0" smtClean="0"/>
            </a:br>
            <a:r>
              <a:rPr lang="uk-UA" sz="2800" b="1" i="1" dirty="0" smtClean="0"/>
              <a:t>виховання</a:t>
            </a:r>
            <a:endParaRPr lang="ru-RU" sz="2800" b="1" i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124409"/>
              </p:ext>
            </p:extLst>
          </p:nvPr>
        </p:nvGraphicFramePr>
        <p:xfrm>
          <a:off x="82084" y="1179513"/>
          <a:ext cx="4567250" cy="5291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302">
                  <a:extLst>
                    <a:ext uri="{9D8B030D-6E8A-4147-A177-3AD203B41FA5}">
                      <a16:colId xmlns:a16="http://schemas.microsoft.com/office/drawing/2014/main" val="1149036646"/>
                    </a:ext>
                  </a:extLst>
                </a:gridCol>
                <a:gridCol w="1501901">
                  <a:extLst>
                    <a:ext uri="{9D8B030D-6E8A-4147-A177-3AD203B41FA5}">
                      <a16:colId xmlns:a16="http://schemas.microsoft.com/office/drawing/2014/main" val="2103535751"/>
                    </a:ext>
                  </a:extLst>
                </a:gridCol>
                <a:gridCol w="1168047">
                  <a:extLst>
                    <a:ext uri="{9D8B030D-6E8A-4147-A177-3AD203B41FA5}">
                      <a16:colId xmlns:a16="http://schemas.microsoft.com/office/drawing/2014/main" val="716319850"/>
                    </a:ext>
                  </a:extLst>
                </a:gridCol>
              </a:tblGrid>
              <a:tr h="417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Міський/кількість учасників</a:t>
                      </a:r>
                      <a:endParaRPr lang="ru-RU" sz="600" dirty="0">
                        <a:effectLst/>
                        <a:latin typeface="+mn-lt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Обласний /кількість учасників</a:t>
                      </a:r>
                      <a:endParaRPr lang="ru-RU" sz="600">
                        <a:effectLst/>
                        <a:latin typeface="+mn-lt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Результативність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3008663609"/>
                  </a:ext>
                </a:extLst>
              </a:tr>
              <a:tr h="417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Конкурс знавців історії ЗСУ гри «Випробування - 2018» та «Джура»/6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18 місце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3981462759"/>
                  </a:ext>
                </a:extLst>
              </a:tr>
              <a:tr h="696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Конкурс снайперів – стрільців за програмою військово – патріотичної гри «Випробування - 2018» та «Джура»/6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14 місце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2626518863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Конкурс санітарних постів гри «Випробування - 2018»/6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5 місце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669983055"/>
                  </a:ext>
                </a:extLst>
              </a:tr>
              <a:tr h="417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Конкурс постів цивільного захисту гри «Випробування - 2018»/6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4 місце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369139702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Конкурс знавців туризму гри «Випробування - 2018»/6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4 місце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1461222979"/>
                  </a:ext>
                </a:extLst>
              </a:tr>
              <a:tr h="556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Фінальні змагання військово – патріотичних ігор «Випробування» та «Джура»/9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 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8 місце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3464199525"/>
                  </a:ext>
                </a:extLst>
              </a:tr>
              <a:tr h="5569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Обласні військово – спортивні змагання «Юний захисник Батьківщини»/5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ІІ місце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2759179300"/>
                  </a:ext>
                </a:extLst>
              </a:tr>
              <a:tr h="417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Обласні військово – спортивні змагання до Дня ЗСУ України/5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І місце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3249724395"/>
                  </a:ext>
                </a:extLst>
              </a:tr>
              <a:tr h="5569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Відкриті обласні військово – спортивні змагання до «Дня СБУ»/7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І місце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3080343226"/>
                  </a:ext>
                </a:extLst>
              </a:tr>
              <a:tr h="696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+mn-lt"/>
                        </a:rPr>
                        <a:t> </a:t>
                      </a:r>
                      <a:endParaRPr lang="ru-RU" sz="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Відкриті обласні військово – спортивні змагання «Каскад - 2018» присвячений Дню Перемоги/7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+mn-lt"/>
                        </a:rPr>
                        <a:t>ІІ місце</a:t>
                      </a:r>
                      <a:endParaRPr lang="ru-RU" sz="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22" marR="44422" marT="0" marB="0"/>
                </a:tc>
                <a:extLst>
                  <a:ext uri="{0D108BD9-81ED-4DB2-BD59-A6C34878D82A}">
                    <a16:rowId xmlns:a16="http://schemas.microsoft.com/office/drawing/2014/main" val="493134301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6084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64" y="656431"/>
            <a:ext cx="3616036" cy="2712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884630"/>
              </p:ext>
            </p:extLst>
          </p:nvPr>
        </p:nvGraphicFramePr>
        <p:xfrm>
          <a:off x="282634" y="223761"/>
          <a:ext cx="8628610" cy="2852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2173">
                  <a:extLst>
                    <a:ext uri="{9D8B030D-6E8A-4147-A177-3AD203B41FA5}">
                      <a16:colId xmlns:a16="http://schemas.microsoft.com/office/drawing/2014/main" val="3937676145"/>
                    </a:ext>
                  </a:extLst>
                </a:gridCol>
                <a:gridCol w="2842381">
                  <a:extLst>
                    <a:ext uri="{9D8B030D-6E8A-4147-A177-3AD203B41FA5}">
                      <a16:colId xmlns:a16="http://schemas.microsoft.com/office/drawing/2014/main" val="2577700486"/>
                    </a:ext>
                  </a:extLst>
                </a:gridCol>
                <a:gridCol w="2234056">
                  <a:extLst>
                    <a:ext uri="{9D8B030D-6E8A-4147-A177-3AD203B41FA5}">
                      <a16:colId xmlns:a16="http://schemas.microsoft.com/office/drawing/2014/main" val="1005112644"/>
                    </a:ext>
                  </a:extLst>
                </a:gridCol>
              </a:tblGrid>
              <a:tr h="7131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Міський/кількість учасників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Всеукраїнський/кількість учасників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58775" algn="just">
                        <a:spcAft>
                          <a:spcPts val="0"/>
                        </a:spcAft>
                        <a:tabLst>
                          <a:tab pos="1535430" algn="l"/>
                        </a:tabLst>
                      </a:pPr>
                      <a:r>
                        <a:rPr lang="uk-UA" sz="1400">
                          <a:effectLst/>
                        </a:rPr>
                        <a:t>Результативність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186609"/>
                  </a:ext>
                </a:extLst>
              </a:tr>
              <a:tr h="475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Міський конкурс «козацькі стежини»/5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0590970"/>
                  </a:ext>
                </a:extLst>
              </a:tr>
              <a:tr h="14263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Міський етап Всеукраїнської експедиції учнівської та студентської молоді «Моя батьківщина - Україна»/2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uk-UA" sz="1400">
                          <a:effectLst/>
                        </a:rPr>
                        <a:t>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2777951"/>
                  </a:ext>
                </a:extLst>
              </a:tr>
              <a:tr h="237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Спортивне орієнтування/6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ІІ місце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086584"/>
                  </a:ext>
                </a:extLst>
              </a:tr>
            </a:tbl>
          </a:graphicData>
        </a:graphic>
      </p:graphicFrame>
      <p:pic>
        <p:nvPicPr>
          <p:cNvPr id="46081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85" y="3353622"/>
            <a:ext cx="5722120" cy="3216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031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аблица 6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595247"/>
              </p:ext>
            </p:extLst>
          </p:nvPr>
        </p:nvGraphicFramePr>
        <p:xfrm>
          <a:off x="224443" y="216132"/>
          <a:ext cx="8720051" cy="6251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3483">
                  <a:extLst>
                    <a:ext uri="{9D8B030D-6E8A-4147-A177-3AD203B41FA5}">
                      <a16:colId xmlns:a16="http://schemas.microsoft.com/office/drawing/2014/main" val="3211915094"/>
                    </a:ext>
                  </a:extLst>
                </a:gridCol>
                <a:gridCol w="6006568">
                  <a:extLst>
                    <a:ext uri="{9D8B030D-6E8A-4147-A177-3AD203B41FA5}">
                      <a16:colId xmlns:a16="http://schemas.microsoft.com/office/drawing/2014/main" val="4013241832"/>
                    </a:ext>
                  </a:extLst>
                </a:gridCol>
              </a:tblGrid>
              <a:tr h="961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 dirty="0" err="1">
                          <a:effectLst/>
                          <a:latin typeface="+mn-lt"/>
                        </a:rPr>
                        <a:t>Навч</a:t>
                      </a:r>
                      <a:r>
                        <a:rPr lang="uk-UA" sz="1400" i="0" dirty="0">
                          <a:effectLst/>
                          <a:latin typeface="+mn-lt"/>
                        </a:rPr>
                        <a:t>. рік 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Міський</a:t>
                      </a:r>
                      <a:endParaRPr lang="ru-RU" sz="1000" i="0">
                        <a:effectLst/>
                        <a:latin typeface="+mn-lt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учасників/ призерів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022186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2017-2018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«Користувачів ПК»/1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5830893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2017-2018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Конкурс з веб – дизайну/1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451485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2017-2018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Інтелектуальна гра «Що?Де?Коли?»6/0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4747839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2017-2018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Фотоконкурс «Моя Україно»/1/0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675083"/>
                  </a:ext>
                </a:extLst>
              </a:tr>
              <a:tr h="961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2017-2018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Міський етап конкурсу «Творчість. Фантазія. Мистецтво»/10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989242"/>
                  </a:ext>
                </a:extLst>
              </a:tr>
              <a:tr h="961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2017-2018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Конкурс «Технологія конструювання та моделювання одягу»/3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8561154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2017-2018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Змагання  з початкового технічного моделювання 2/0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7144957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2017-2018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Виставка з початкового технічного моделювання /2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169501"/>
                  </a:ext>
                </a:extLst>
              </a:tr>
              <a:tr h="480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i="0">
                          <a:effectLst/>
                          <a:latin typeface="+mn-lt"/>
                        </a:rPr>
                        <a:t>2017-2018</a:t>
                      </a:r>
                      <a:endParaRPr lang="ru-RU" sz="1000" i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0" dirty="0">
                          <a:effectLst/>
                          <a:latin typeface="+mn-lt"/>
                        </a:rPr>
                        <a:t>Міський етап молодшої ліги «Ерудит»/6</a:t>
                      </a:r>
                      <a:endParaRPr lang="ru-RU" sz="10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340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35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11807984"/>
              </p:ext>
            </p:extLst>
          </p:nvPr>
        </p:nvGraphicFramePr>
        <p:xfrm>
          <a:off x="290945" y="349129"/>
          <a:ext cx="8695113" cy="6325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5276">
                  <a:extLst>
                    <a:ext uri="{9D8B030D-6E8A-4147-A177-3AD203B41FA5}">
                      <a16:colId xmlns:a16="http://schemas.microsoft.com/office/drawing/2014/main" val="1646287518"/>
                    </a:ext>
                  </a:extLst>
                </a:gridCol>
                <a:gridCol w="1997638">
                  <a:extLst>
                    <a:ext uri="{9D8B030D-6E8A-4147-A177-3AD203B41FA5}">
                      <a16:colId xmlns:a16="http://schemas.microsoft.com/office/drawing/2014/main" val="2771904568"/>
                    </a:ext>
                  </a:extLst>
                </a:gridCol>
                <a:gridCol w="2702199">
                  <a:extLst>
                    <a:ext uri="{9D8B030D-6E8A-4147-A177-3AD203B41FA5}">
                      <a16:colId xmlns:a16="http://schemas.microsoft.com/office/drawing/2014/main" val="1865287222"/>
                    </a:ext>
                  </a:extLst>
                </a:gridCol>
              </a:tblGrid>
              <a:tr h="665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Міський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учасників/ призерів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учасників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Місце в загальному заліку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8470772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Старти надій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7231035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Шкіряний м’яч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485059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Легкоатлетичне чотириборство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25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202345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Футбол (юнаки)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4846400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Козацький гарт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0559489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Крос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367840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Баскетбол (юнаки)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3579265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Волейбол класичний (юнаки)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7779037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Волейбол класичний (дівчата)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16 -17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8634231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Плавання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584378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Настільний теніс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147855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Шахи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321804"/>
                  </a:ext>
                </a:extLst>
              </a:tr>
              <a:tr h="665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Стрільба кульова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ІІІ (район)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VII</a:t>
                      </a:r>
                      <a:r>
                        <a:rPr lang="uk-UA" sz="1400">
                          <a:effectLst/>
                        </a:rPr>
                        <a:t>(місто)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6893157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Пляжний волейбол (юнаки)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7 – 8 місце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620857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Пляжний волейбол (дівчата)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12 -13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44709"/>
                  </a:ext>
                </a:extLst>
              </a:tr>
              <a:tr h="332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Морське багатоборство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ІІІ місце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4829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9902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85820"/>
              </p:ext>
            </p:extLst>
          </p:nvPr>
        </p:nvGraphicFramePr>
        <p:xfrm>
          <a:off x="207817" y="382385"/>
          <a:ext cx="4440383" cy="6201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460">
                  <a:extLst>
                    <a:ext uri="{9D8B030D-6E8A-4147-A177-3AD203B41FA5}">
                      <a16:colId xmlns:a16="http://schemas.microsoft.com/office/drawing/2014/main" val="2853846803"/>
                    </a:ext>
                  </a:extLst>
                </a:gridCol>
                <a:gridCol w="899929">
                  <a:extLst>
                    <a:ext uri="{9D8B030D-6E8A-4147-A177-3AD203B41FA5}">
                      <a16:colId xmlns:a16="http://schemas.microsoft.com/office/drawing/2014/main" val="1533396978"/>
                    </a:ext>
                  </a:extLst>
                </a:gridCol>
                <a:gridCol w="2579994">
                  <a:extLst>
                    <a:ext uri="{9D8B030D-6E8A-4147-A177-3AD203B41FA5}">
                      <a16:colId xmlns:a16="http://schemas.microsoft.com/office/drawing/2014/main" val="1786198467"/>
                    </a:ext>
                  </a:extLst>
                </a:gridCol>
              </a:tblGrid>
              <a:tr h="848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Результативність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Рівень змагань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Назва заходу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8094738"/>
                  </a:ext>
                </a:extLst>
              </a:tr>
              <a:tr h="1422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І-ІІ місце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Міський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Конкурс образотворчого мистецтва «Барви                            Таврії»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075135"/>
                  </a:ext>
                </a:extLst>
              </a:tr>
              <a:tr h="1277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 місце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Міський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Фестиваль-конкурс театральних колективів «Театральна весна»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571459"/>
                  </a:ext>
                </a:extLst>
              </a:tr>
              <a:tr h="1277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Участь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Обласний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Конкурс дитячої та юнацької творчості «Таврійський барвограй»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407607"/>
                  </a:ext>
                </a:extLst>
              </a:tr>
              <a:tr h="737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Участь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Всеукраїнський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Фестиваль «Мельпомена Таврії»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8394169"/>
                  </a:ext>
                </a:extLst>
              </a:tr>
              <a:tr h="638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Участь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Міський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Фестиваль «Різдвяна зірка»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4286"/>
                  </a:ext>
                </a:extLst>
              </a:tr>
            </a:tbl>
          </a:graphicData>
        </a:graphic>
      </p:graphicFrame>
      <p:pic>
        <p:nvPicPr>
          <p:cNvPr id="50177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74" y="294715"/>
            <a:ext cx="4375226" cy="328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74" y="3723481"/>
            <a:ext cx="3962119" cy="2961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3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z="2800" b="1" i="1" dirty="0" smtClean="0"/>
              <a:t>Формування здорового способу життя</a:t>
            </a:r>
            <a:endParaRPr lang="ru-RU" sz="2800" b="1" i="1" dirty="0" smtClean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84180"/>
              </p:ext>
            </p:extLst>
          </p:nvPr>
        </p:nvGraphicFramePr>
        <p:xfrm>
          <a:off x="357448" y="1729047"/>
          <a:ext cx="5081875" cy="42228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4152">
                  <a:extLst>
                    <a:ext uri="{9D8B030D-6E8A-4147-A177-3AD203B41FA5}">
                      <a16:colId xmlns:a16="http://schemas.microsoft.com/office/drawing/2014/main" val="3204370253"/>
                    </a:ext>
                  </a:extLst>
                </a:gridCol>
                <a:gridCol w="889462">
                  <a:extLst>
                    <a:ext uri="{9D8B030D-6E8A-4147-A177-3AD203B41FA5}">
                      <a16:colId xmlns:a16="http://schemas.microsoft.com/office/drawing/2014/main" val="291696241"/>
                    </a:ext>
                  </a:extLst>
                </a:gridCol>
                <a:gridCol w="897774">
                  <a:extLst>
                    <a:ext uri="{9D8B030D-6E8A-4147-A177-3AD203B41FA5}">
                      <a16:colId xmlns:a16="http://schemas.microsoft.com/office/drawing/2014/main" val="2972200727"/>
                    </a:ext>
                  </a:extLst>
                </a:gridCol>
                <a:gridCol w="1030779">
                  <a:extLst>
                    <a:ext uri="{9D8B030D-6E8A-4147-A177-3AD203B41FA5}">
                      <a16:colId xmlns:a16="http://schemas.microsoft.com/office/drawing/2014/main" val="2086149907"/>
                    </a:ext>
                  </a:extLst>
                </a:gridCol>
                <a:gridCol w="925158">
                  <a:extLst>
                    <a:ext uri="{9D8B030D-6E8A-4147-A177-3AD203B41FA5}">
                      <a16:colId xmlns:a16="http://schemas.microsoft.com/office/drawing/2014/main" val="2698623610"/>
                    </a:ext>
                  </a:extLst>
                </a:gridCol>
                <a:gridCol w="324550">
                  <a:extLst>
                    <a:ext uri="{9D8B030D-6E8A-4147-A177-3AD203B41FA5}">
                      <a16:colId xmlns:a16="http://schemas.microsoft.com/office/drawing/2014/main" val="3823964420"/>
                    </a:ext>
                  </a:extLst>
                </a:gridCol>
              </a:tblGrid>
              <a:tr h="2411040"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 dirty="0">
                          <a:effectLst/>
                        </a:rPr>
                        <a:t>Рік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 dirty="0">
                          <a:effectLst/>
                        </a:rPr>
                        <a:t>Пришкільні табори, майданчики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 dirty="0">
                          <a:effectLst/>
                        </a:rPr>
                        <a:t>Відпочинок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Оздоровлення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Всього оздоровлено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extLst>
                  <a:ext uri="{0D108BD9-81ED-4DB2-BD59-A6C34878D82A}">
                    <a16:rowId xmlns:a16="http://schemas.microsoft.com/office/drawing/2014/main" val="3773584374"/>
                  </a:ext>
                </a:extLst>
              </a:tr>
              <a:tr h="603942"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40335" algn="l"/>
                          <a:tab pos="670560" algn="l"/>
                        </a:tabLst>
                      </a:pPr>
                      <a:r>
                        <a:rPr lang="uk-UA" sz="1100">
                          <a:effectLst/>
                        </a:rPr>
                        <a:t>2015-2016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55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212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282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45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extLst>
                  <a:ext uri="{0D108BD9-81ED-4DB2-BD59-A6C34878D82A}">
                    <a16:rowId xmlns:a16="http://schemas.microsoft.com/office/drawing/2014/main" val="2727890512"/>
                  </a:ext>
                </a:extLst>
              </a:tr>
              <a:tr h="603942"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40335" algn="l"/>
                          <a:tab pos="670560" algn="l"/>
                        </a:tabLst>
                      </a:pPr>
                      <a:r>
                        <a:rPr lang="uk-UA" sz="1100">
                          <a:effectLst/>
                        </a:rPr>
                        <a:t>2016-2017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64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277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63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340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52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extLst>
                  <a:ext uri="{0D108BD9-81ED-4DB2-BD59-A6C34878D82A}">
                    <a16:rowId xmlns:a16="http://schemas.microsoft.com/office/drawing/2014/main" val="293034752"/>
                  </a:ext>
                </a:extLst>
              </a:tr>
              <a:tr h="603942"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140335" algn="l"/>
                          <a:tab pos="670560" algn="l"/>
                        </a:tabLst>
                      </a:pPr>
                      <a:r>
                        <a:rPr lang="uk-UA" sz="1100">
                          <a:effectLst/>
                        </a:rPr>
                        <a:t>2017-2018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57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tc>
                  <a:txBody>
                    <a:bodyPr/>
                    <a:lstStyle/>
                    <a:p>
                      <a:pPr indent="-857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136" marR="53136" marT="0" marB="0"/>
                </a:tc>
                <a:extLst>
                  <a:ext uri="{0D108BD9-81ED-4DB2-BD59-A6C34878D82A}">
                    <a16:rowId xmlns:a16="http://schemas.microsoft.com/office/drawing/2014/main" val="273100696"/>
                  </a:ext>
                </a:extLst>
              </a:tr>
            </a:tbl>
          </a:graphicData>
        </a:graphic>
      </p:graphicFrame>
      <p:pic>
        <p:nvPicPr>
          <p:cNvPr id="4" name="Рисунок 3" descr="C:\Users\Надя\Desktop\11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676836" y="1304204"/>
            <a:ext cx="3076466" cy="241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Надя\Desktop\20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610334" y="4023828"/>
            <a:ext cx="3076466" cy="246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400" b="1" dirty="0" smtClean="0">
                <a:latin typeface="Monotype Corsiva" pitchFamily="66" charset="0"/>
              </a:rPr>
              <a:t>         </a:t>
            </a:r>
            <a:r>
              <a:rPr lang="ru-RU" sz="2800" b="1" i="1" dirty="0" err="1" smtClean="0"/>
              <a:t>Анал</a:t>
            </a:r>
            <a:r>
              <a:rPr lang="uk-UA" sz="2800" b="1" i="1" dirty="0" smtClean="0"/>
              <a:t>із </a:t>
            </a:r>
            <a:r>
              <a:rPr lang="ru-RU" sz="2800" b="1" i="1" dirty="0" err="1" smtClean="0"/>
              <a:t>використання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бюджетних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позабюджетних</a:t>
            </a:r>
            <a:r>
              <a:rPr lang="en-US" sz="2800" b="1" i="1" dirty="0" smtClean="0"/>
              <a:t> </a:t>
            </a:r>
            <a:r>
              <a:rPr lang="uk-UA" sz="2800" b="1" i="1" dirty="0" smtClean="0"/>
              <a:t>та </a:t>
            </a:r>
            <a:r>
              <a:rPr lang="ru-RU" sz="2800" b="1" i="1" dirty="0" err="1" smtClean="0"/>
              <a:t>спонсорських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коштів</a:t>
            </a:r>
            <a:endParaRPr lang="ru-RU" sz="2800" b="1" i="1" dirty="0" smtClean="0"/>
          </a:p>
        </p:txBody>
      </p:sp>
      <p:sp>
        <p:nvSpPr>
          <p:cNvPr id="46082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1114425"/>
            <a:ext cx="3867150" cy="4906963"/>
          </a:xfrm>
        </p:spPr>
        <p:txBody>
          <a:bodyPr/>
          <a:lstStyle/>
          <a:p>
            <a:r>
              <a:rPr lang="uk-UA" sz="2000" dirty="0" smtClean="0">
                <a:latin typeface="Arial" charset="0"/>
              </a:rPr>
              <a:t>.</a:t>
            </a:r>
            <a:r>
              <a:rPr lang="ru-RU" b="1" dirty="0"/>
              <a:t> </a:t>
            </a:r>
            <a:endParaRPr lang="ru-RU" sz="2000" dirty="0" smtClean="0"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-3566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732" y="1649315"/>
            <a:ext cx="6226232" cy="480136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246909" y="556028"/>
            <a:ext cx="6517178" cy="5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56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3837"/>
            <a:ext cx="7886700" cy="1046163"/>
          </a:xfrm>
        </p:spPr>
        <p:txBody>
          <a:bodyPr/>
          <a:lstStyle/>
          <a:p>
            <a:pPr algn="ctr"/>
            <a:r>
              <a:rPr lang="uk-UA" sz="2800" b="1" i="1" dirty="0" smtClean="0">
                <a:latin typeface="+mj-lt"/>
              </a:rPr>
              <a:t>    </a:t>
            </a:r>
            <a:r>
              <a:rPr lang="uk-UA" sz="2800" b="1" i="1" dirty="0" smtClean="0"/>
              <a:t>Збагачення змісту освіти відповідно до створеного </a:t>
            </a:r>
            <a:r>
              <a:rPr lang="uk-UA" sz="2800" b="1" i="1" dirty="0" err="1" smtClean="0"/>
              <a:t>соціалізуючого</a:t>
            </a:r>
            <a:r>
              <a:rPr lang="uk-UA" sz="2800" b="1" i="1" dirty="0" smtClean="0"/>
              <a:t> освітнього простору школи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4727" y="1270000"/>
            <a:ext cx="6226234" cy="5280429"/>
          </a:xfrm>
        </p:spPr>
        <p:txBody>
          <a:bodyPr/>
          <a:lstStyle/>
          <a:p>
            <a:pPr algn="just"/>
            <a:r>
              <a:rPr lang="uk-UA" dirty="0" smtClean="0"/>
              <a:t> підготовка вчителя</a:t>
            </a:r>
          </a:p>
          <a:p>
            <a:pPr algn="just"/>
            <a:r>
              <a:rPr lang="uk-UA" dirty="0"/>
              <a:t>о</a:t>
            </a:r>
            <a:r>
              <a:rPr lang="uk-UA" dirty="0" smtClean="0"/>
              <a:t>сучаснення матеріально-технічної бази</a:t>
            </a:r>
          </a:p>
          <a:p>
            <a:pPr algn="just"/>
            <a:r>
              <a:rPr lang="uk-UA" dirty="0"/>
              <a:t>н</a:t>
            </a:r>
            <a:r>
              <a:rPr lang="uk-UA" dirty="0" smtClean="0"/>
              <a:t>авчально-методичне забезпечення розвитку дитини</a:t>
            </a:r>
          </a:p>
          <a:p>
            <a:pPr algn="just"/>
            <a:r>
              <a:rPr lang="uk-UA" dirty="0" smtClean="0"/>
              <a:t> побудова навчально-виховного процесу на основі всебічного вивчення особистості здобувача освіти</a:t>
            </a:r>
          </a:p>
          <a:p>
            <a:pPr algn="just"/>
            <a:r>
              <a:rPr lang="uk-UA" dirty="0"/>
              <a:t>е</a:t>
            </a:r>
            <a:r>
              <a:rPr lang="uk-UA" dirty="0" smtClean="0"/>
              <a:t>фективні форми та методи роботи з батьками та громадськими організаціями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6059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3600" dirty="0" smtClean="0">
                <a:latin typeface="Arial" charset="0"/>
              </a:rPr>
              <a:t>  </a:t>
            </a:r>
            <a:endParaRPr lang="ru-RU" sz="3600" dirty="0" smtClean="0">
              <a:latin typeface="Arial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 rot="1263195">
            <a:off x="391049" y="2544197"/>
            <a:ext cx="7480852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7200" dirty="0">
                <a:latin typeface="+mn-lt"/>
              </a:rPr>
              <a:t> </a:t>
            </a:r>
            <a:r>
              <a:rPr lang="uk-UA" sz="7200" b="1" i="1" dirty="0">
                <a:latin typeface="+mn-lt"/>
              </a:rPr>
              <a:t>Дякую за увагу</a:t>
            </a:r>
            <a:endParaRPr lang="ru-RU" sz="7200" b="1" i="1" dirty="0"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2"/>
          <p:cNvSpPr>
            <a:spLocks noGrp="1"/>
          </p:cNvSpPr>
          <p:nvPr>
            <p:ph type="title"/>
          </p:nvPr>
        </p:nvSpPr>
        <p:spPr>
          <a:xfrm>
            <a:off x="612024" y="640426"/>
            <a:ext cx="7886700" cy="1046163"/>
          </a:xfrm>
        </p:spPr>
        <p:txBody>
          <a:bodyPr/>
          <a:lstStyle/>
          <a:p>
            <a:pPr algn="ctr" eaLnBrk="1" hangingPunct="1"/>
            <a:r>
              <a:rPr lang="ru-RU" sz="2400" i="1" dirty="0" smtClean="0"/>
              <a:t>          </a:t>
            </a:r>
            <a:r>
              <a:rPr lang="ru-RU" sz="2800" b="1" i="1" dirty="0" err="1" smtClean="0"/>
              <a:t>Якісний</a:t>
            </a:r>
            <a:r>
              <a:rPr lang="ru-RU" sz="2800" b="1" i="1" dirty="0" smtClean="0"/>
              <a:t> склад </a:t>
            </a:r>
            <a:br>
              <a:rPr lang="ru-RU" sz="2800" b="1" i="1" dirty="0" smtClean="0"/>
            </a:br>
            <a:r>
              <a:rPr lang="ru-RU" sz="2800" b="1" i="1" dirty="0" err="1" smtClean="0"/>
              <a:t>педагогічних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працівників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школи</a:t>
            </a:r>
            <a:endParaRPr lang="ru-RU" sz="2800" b="1" i="1" dirty="0" smtClean="0"/>
          </a:p>
        </p:txBody>
      </p:sp>
      <p:graphicFrame>
        <p:nvGraphicFramePr>
          <p:cNvPr id="30727" name="Object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0700477"/>
              </p:ext>
            </p:extLst>
          </p:nvPr>
        </p:nvGraphicFramePr>
        <p:xfrm>
          <a:off x="1554481" y="2177935"/>
          <a:ext cx="6030508" cy="3076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Диаграмма" r:id="rId3" imgW="5686538" imgH="3028925" progId="Excel.Chart.8">
                  <p:embed/>
                </p:oleObj>
              </mc:Choice>
              <mc:Fallback>
                <p:oleObj name="Диаграмма" r:id="rId3" imgW="5686538" imgH="3028925" progId="Excel.Chart.8">
                  <p:embed/>
                  <p:pic>
                    <p:nvPicPr>
                      <p:cNvPr id="30727" name="Object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481" y="2177935"/>
                        <a:ext cx="6030508" cy="3076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0011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674688" y="520700"/>
            <a:ext cx="7886700" cy="1046163"/>
          </a:xfrm>
        </p:spPr>
        <p:txBody>
          <a:bodyPr/>
          <a:lstStyle/>
          <a:p>
            <a:pPr algn="ctr" eaLnBrk="1" hangingPunct="1"/>
            <a:r>
              <a:rPr lang="uk-UA" sz="2400" i="1" dirty="0" smtClean="0"/>
              <a:t>       </a:t>
            </a:r>
            <a:r>
              <a:rPr lang="uk-UA" sz="2800" b="1" i="1" dirty="0" smtClean="0"/>
              <a:t>Участь учнів школи   в інтелектуальних конкурсах</a:t>
            </a:r>
            <a:endParaRPr lang="ru-RU" sz="2800" b="1" i="1" dirty="0" smtClean="0"/>
          </a:p>
        </p:txBody>
      </p:sp>
      <p:graphicFrame>
        <p:nvGraphicFramePr>
          <p:cNvPr id="32844" name="Group 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701087"/>
              </p:ext>
            </p:extLst>
          </p:nvPr>
        </p:nvGraphicFramePr>
        <p:xfrm>
          <a:off x="674688" y="1844675"/>
          <a:ext cx="7886700" cy="4223884"/>
        </p:xfrm>
        <a:graphic>
          <a:graphicData uri="http://schemas.openxmlformats.org/drawingml/2006/table">
            <a:tbl>
              <a:tblPr/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Назва конкурсу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Предмет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Усього учасників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Золотий сертифікат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Срібний сертифікат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Бронзовий сертифікат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«Гринвіч»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Англійська мова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85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«Соняшник»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Зарубіжна  література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101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«Бобер»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Інформатика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«Кенгуру»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75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«Колосок»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Біологія, фізика, природознавство, хімія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106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76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4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«Левеня»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фізика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4781"/>
                  </a:ext>
                </a:extLst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Разом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конкурсів/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 предметів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580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z="2800" b="1" i="1" dirty="0" smtClean="0"/>
              <a:t>Аналіз результатів навченості учнів</a:t>
            </a:r>
            <a:endParaRPr lang="ru-RU" sz="2800" b="1" i="1" dirty="0" smtClean="0"/>
          </a:p>
        </p:txBody>
      </p:sp>
      <p:graphicFrame>
        <p:nvGraphicFramePr>
          <p:cNvPr id="44039" name="Object 7"/>
          <p:cNvGraphicFramePr>
            <a:graphicFrameLocks noGrp="1" noChangeAspect="1"/>
          </p:cNvGraphicFramePr>
          <p:nvPr>
            <p:ph type="chart" sz="half" idx="2"/>
            <p:extLst>
              <p:ext uri="{D42A27DB-BD31-4B8C-83A1-F6EECF244321}">
                <p14:modId xmlns:p14="http://schemas.microsoft.com/office/powerpoint/2010/main" val="2128997596"/>
              </p:ext>
            </p:extLst>
          </p:nvPr>
        </p:nvGraphicFramePr>
        <p:xfrm>
          <a:off x="897774" y="1744020"/>
          <a:ext cx="6812194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Диаграмма" r:id="rId3" imgW="6096135" imgH="4067089" progId="MSGraph.Chart.8">
                  <p:embed followColorScheme="full"/>
                </p:oleObj>
              </mc:Choice>
              <mc:Fallback>
                <p:oleObj name="Диаграмма" r:id="rId3" imgW="6096135" imgH="4067089" progId="MSGraph.Chart.8">
                  <p:embed followColorScheme="full"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774" y="1744020"/>
                        <a:ext cx="6812194" cy="5207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4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82" y="881289"/>
            <a:ext cx="3325132" cy="249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317" y="5802284"/>
            <a:ext cx="352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+mn-lt"/>
              </a:rPr>
              <a:t>2017-2018  2016-2017</a:t>
            </a:r>
            <a:endParaRPr lang="ru-RU" b="1" i="1" dirty="0"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z="2800" b="1" i="1" dirty="0" smtClean="0"/>
              <a:t>  Переможці ІІ  етапу Всеукраїнських олімпіад</a:t>
            </a:r>
            <a:endParaRPr lang="ru-RU" sz="2800" b="1" i="1" dirty="0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1937524" y="1397065"/>
            <a:ext cx="5643683" cy="4903982"/>
          </a:xfrm>
        </p:spPr>
        <p:txBody>
          <a:bodyPr/>
          <a:lstStyle/>
          <a:p>
            <a:pPr marL="0" indent="0">
              <a:buNone/>
            </a:pPr>
            <a:r>
              <a:rPr lang="uk-UA" i="1" dirty="0" smtClean="0"/>
              <a:t>Географія</a:t>
            </a:r>
            <a:endParaRPr lang="ru-RU" i="1" dirty="0"/>
          </a:p>
          <a:p>
            <a:r>
              <a:rPr lang="uk-UA" dirty="0" err="1"/>
              <a:t>Ніклонський</a:t>
            </a:r>
            <a:r>
              <a:rPr lang="uk-UA" dirty="0"/>
              <a:t> А. 8-А </a:t>
            </a:r>
            <a:r>
              <a:rPr lang="uk-UA" dirty="0" err="1"/>
              <a:t>кл</a:t>
            </a:r>
            <a:r>
              <a:rPr lang="uk-UA" dirty="0"/>
              <a:t>  ІІІ місце </a:t>
            </a:r>
            <a:r>
              <a:rPr lang="uk-UA" dirty="0" err="1"/>
              <a:t>Покорна</a:t>
            </a:r>
            <a:r>
              <a:rPr lang="uk-UA" dirty="0"/>
              <a:t> Г.В.</a:t>
            </a:r>
            <a:endParaRPr lang="ru-RU" dirty="0"/>
          </a:p>
          <a:p>
            <a:r>
              <a:rPr lang="uk-UA" dirty="0" err="1"/>
              <a:t>Пшонь</a:t>
            </a:r>
            <a:r>
              <a:rPr lang="uk-UA" dirty="0"/>
              <a:t> А. 9-Б </a:t>
            </a:r>
            <a:r>
              <a:rPr lang="uk-UA" dirty="0" err="1"/>
              <a:t>кл</a:t>
            </a:r>
            <a:r>
              <a:rPr lang="uk-UA" dirty="0"/>
              <a:t> ІІІ місце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Гончаренко </a:t>
            </a:r>
            <a:r>
              <a:rPr lang="uk-UA" dirty="0"/>
              <a:t>О.В</a:t>
            </a:r>
            <a:r>
              <a:rPr lang="uk-UA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uk-UA" i="1" dirty="0"/>
              <a:t>Економіка</a:t>
            </a:r>
            <a:endParaRPr lang="ru-RU" i="1" dirty="0"/>
          </a:p>
          <a:p>
            <a:r>
              <a:rPr lang="uk-UA" dirty="0"/>
              <a:t>Бондаренко Д. 11 </a:t>
            </a:r>
            <a:r>
              <a:rPr lang="uk-UA" dirty="0" err="1"/>
              <a:t>кл</a:t>
            </a:r>
            <a:r>
              <a:rPr lang="uk-UA" dirty="0"/>
              <a:t> ІІ місце Гончаренко О.В.</a:t>
            </a:r>
            <a:endParaRPr lang="ru-RU" dirty="0"/>
          </a:p>
          <a:p>
            <a:r>
              <a:rPr lang="uk-UA" dirty="0" err="1"/>
              <a:t>Круковська</a:t>
            </a:r>
            <a:r>
              <a:rPr lang="uk-UA" dirty="0"/>
              <a:t> В. 10 </a:t>
            </a:r>
            <a:r>
              <a:rPr lang="uk-UA" dirty="0" err="1"/>
              <a:t>кл</a:t>
            </a:r>
            <a:r>
              <a:rPr lang="uk-UA" dirty="0"/>
              <a:t> ІІ місце Гончаренко О.В.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8845" y="133350"/>
            <a:ext cx="7323512" cy="604361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 </a:t>
            </a:r>
            <a:endParaRPr lang="ru-RU" dirty="0" smtClean="0"/>
          </a:p>
          <a:p>
            <a:pPr marL="0" indent="0">
              <a:buNone/>
            </a:pPr>
            <a:r>
              <a:rPr lang="uk-UA" dirty="0"/>
              <a:t> </a:t>
            </a:r>
            <a:r>
              <a:rPr lang="uk-UA" i="1" dirty="0" smtClean="0"/>
              <a:t>Біологія</a:t>
            </a:r>
            <a:endParaRPr lang="ru-RU" i="1" dirty="0"/>
          </a:p>
          <a:p>
            <a:r>
              <a:rPr lang="uk-UA" dirty="0" smtClean="0"/>
              <a:t>Ковальов </a:t>
            </a:r>
            <a:r>
              <a:rPr lang="uk-UA" dirty="0"/>
              <a:t>С. 7-А </a:t>
            </a:r>
            <a:r>
              <a:rPr lang="uk-UA" dirty="0" err="1"/>
              <a:t>кл</a:t>
            </a:r>
            <a:r>
              <a:rPr lang="uk-UA" dirty="0"/>
              <a:t> ІІ місце </a:t>
            </a:r>
            <a:r>
              <a:rPr lang="uk-UA" dirty="0" err="1"/>
              <a:t>Степанченко</a:t>
            </a:r>
            <a:r>
              <a:rPr lang="uk-UA" dirty="0"/>
              <a:t> О.Д.</a:t>
            </a:r>
            <a:endParaRPr lang="ru-RU" dirty="0"/>
          </a:p>
          <a:p>
            <a:r>
              <a:rPr lang="uk-UA" dirty="0" err="1"/>
              <a:t>Кахніашвілі</a:t>
            </a:r>
            <a:r>
              <a:rPr lang="uk-UA" dirty="0"/>
              <a:t> А. 9-Б </a:t>
            </a:r>
            <a:r>
              <a:rPr lang="uk-UA" dirty="0" err="1"/>
              <a:t>кл</a:t>
            </a:r>
            <a:r>
              <a:rPr lang="uk-UA" dirty="0"/>
              <a:t> ІІІ місце Нагірна Л.В.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uk-UA" dirty="0" smtClean="0"/>
          </a:p>
          <a:p>
            <a:pPr marL="0" indent="0">
              <a:buNone/>
            </a:pPr>
            <a:r>
              <a:rPr lang="uk-UA" i="1" dirty="0" smtClean="0"/>
              <a:t>Трудове </a:t>
            </a:r>
            <a:r>
              <a:rPr lang="uk-UA" i="1" dirty="0"/>
              <a:t>навчання</a:t>
            </a:r>
            <a:endParaRPr lang="ru-RU" i="1" dirty="0"/>
          </a:p>
          <a:p>
            <a:r>
              <a:rPr lang="uk-UA" dirty="0" err="1"/>
              <a:t>Жорова</a:t>
            </a:r>
            <a:r>
              <a:rPr lang="uk-UA" dirty="0"/>
              <a:t> Н. 8-Б </a:t>
            </a:r>
            <a:r>
              <a:rPr lang="uk-UA" dirty="0" err="1"/>
              <a:t>кл</a:t>
            </a:r>
            <a:r>
              <a:rPr lang="uk-UA" dirty="0"/>
              <a:t> І місце Пєтухова Л.А.</a:t>
            </a:r>
            <a:endParaRPr lang="ru-RU" dirty="0"/>
          </a:p>
          <a:p>
            <a:r>
              <a:rPr lang="uk-UA" dirty="0"/>
              <a:t>Галушка О. 8-А </a:t>
            </a:r>
            <a:r>
              <a:rPr lang="uk-UA" dirty="0" err="1"/>
              <a:t>кл</a:t>
            </a:r>
            <a:r>
              <a:rPr lang="uk-UA" dirty="0"/>
              <a:t> ІІ місце </a:t>
            </a:r>
            <a:r>
              <a:rPr lang="uk-UA" dirty="0" err="1"/>
              <a:t>Заблоцький</a:t>
            </a:r>
            <a:r>
              <a:rPr lang="uk-UA" dirty="0"/>
              <a:t> О.В.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uk-UA" i="1" dirty="0"/>
              <a:t>Українська мов</a:t>
            </a:r>
            <a:r>
              <a:rPr lang="uk-UA" dirty="0"/>
              <a:t>а</a:t>
            </a:r>
            <a:endParaRPr lang="ru-RU" dirty="0"/>
          </a:p>
          <a:p>
            <a:r>
              <a:rPr lang="uk-UA" dirty="0" err="1"/>
              <a:t>Криворучко</a:t>
            </a:r>
            <a:r>
              <a:rPr lang="uk-UA" dirty="0"/>
              <a:t> В. 10 </a:t>
            </a:r>
            <a:r>
              <a:rPr lang="uk-UA" dirty="0" err="1"/>
              <a:t>кл</a:t>
            </a:r>
            <a:r>
              <a:rPr lang="uk-UA" dirty="0"/>
              <a:t> ІІІ місце Мироненко В.В.</a:t>
            </a:r>
            <a:endParaRPr lang="ru-RU" dirty="0"/>
          </a:p>
          <a:p>
            <a:r>
              <a:rPr lang="uk-UA" dirty="0"/>
              <a:t>Бондаренко Д. 11 </a:t>
            </a:r>
            <a:r>
              <a:rPr lang="uk-UA" dirty="0" err="1"/>
              <a:t>кл</a:t>
            </a:r>
            <a:r>
              <a:rPr lang="uk-UA" dirty="0"/>
              <a:t> ІІІ місце </a:t>
            </a:r>
            <a:r>
              <a:rPr lang="uk-UA" dirty="0" err="1"/>
              <a:t>Сокульська</a:t>
            </a:r>
            <a:r>
              <a:rPr lang="uk-UA" dirty="0"/>
              <a:t> Л.С.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 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67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284" y="-1233465"/>
            <a:ext cx="7886700" cy="10461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-4470791"/>
            <a:ext cx="4572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Географія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Ніклонський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А. 8-А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 ІІІ місце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Покорна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Г.В.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Пшонь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А. 9-Б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ІІІ місце Гончаренко О.В.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64276" y="374073"/>
            <a:ext cx="7062892" cy="537002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i="1" dirty="0" smtClean="0"/>
              <a:t>Математика</a:t>
            </a:r>
            <a:endParaRPr lang="ru-RU" i="1" dirty="0"/>
          </a:p>
          <a:p>
            <a:r>
              <a:rPr lang="uk-UA" dirty="0" smtClean="0"/>
              <a:t> Шевченко </a:t>
            </a:r>
            <a:r>
              <a:rPr lang="uk-UA" dirty="0"/>
              <a:t>О. 6-А </a:t>
            </a:r>
            <a:r>
              <a:rPr lang="uk-UA" dirty="0" err="1"/>
              <a:t>кл</a:t>
            </a:r>
            <a:r>
              <a:rPr lang="uk-UA" dirty="0"/>
              <a:t> ІІ місце Шульга Г.М.</a:t>
            </a:r>
            <a:endParaRPr lang="ru-RU" dirty="0"/>
          </a:p>
          <a:p>
            <a:pPr marL="0" indent="0">
              <a:buNone/>
            </a:pPr>
            <a:r>
              <a:rPr lang="uk-UA" i="1" dirty="0"/>
              <a:t> </a:t>
            </a:r>
            <a:r>
              <a:rPr lang="uk-UA" i="1" dirty="0" smtClean="0"/>
              <a:t>Хімія</a:t>
            </a:r>
            <a:endParaRPr lang="ru-RU" i="1" dirty="0"/>
          </a:p>
          <a:p>
            <a:r>
              <a:rPr lang="uk-UA" dirty="0" err="1" smtClean="0"/>
              <a:t>Гашицький</a:t>
            </a:r>
            <a:r>
              <a:rPr lang="uk-UA" dirty="0" smtClean="0"/>
              <a:t> </a:t>
            </a:r>
            <a:r>
              <a:rPr lang="uk-UA" dirty="0"/>
              <a:t>М. 9-А </a:t>
            </a:r>
            <a:r>
              <a:rPr lang="uk-UA" dirty="0" err="1"/>
              <a:t>кл</a:t>
            </a:r>
            <a:r>
              <a:rPr lang="uk-UA" dirty="0"/>
              <a:t> ІІ місце Нагірна Л.В.</a:t>
            </a:r>
            <a:endParaRPr lang="ru-RU" dirty="0"/>
          </a:p>
          <a:p>
            <a:r>
              <a:rPr lang="uk-UA" dirty="0" err="1"/>
              <a:t>Ніклонський</a:t>
            </a:r>
            <a:r>
              <a:rPr lang="uk-UA" dirty="0"/>
              <a:t> А. 8-А </a:t>
            </a:r>
            <a:r>
              <a:rPr lang="uk-UA" dirty="0" err="1"/>
              <a:t>кл</a:t>
            </a:r>
            <a:r>
              <a:rPr lang="uk-UA" dirty="0"/>
              <a:t>  ІІІ місце Нагірна Л.В.</a:t>
            </a:r>
            <a:endParaRPr lang="ru-RU" dirty="0"/>
          </a:p>
          <a:p>
            <a:r>
              <a:rPr lang="uk-UA" dirty="0"/>
              <a:t>Бондаренко Д. 11 </a:t>
            </a:r>
            <a:r>
              <a:rPr lang="uk-UA" dirty="0" err="1"/>
              <a:t>кл</a:t>
            </a:r>
            <a:r>
              <a:rPr lang="uk-UA" dirty="0"/>
              <a:t> ІІІ місце Нагірна Л.В.</a:t>
            </a:r>
            <a:endParaRPr lang="ru-RU" dirty="0"/>
          </a:p>
          <a:p>
            <a:r>
              <a:rPr lang="uk-UA" dirty="0"/>
              <a:t>Мисник М. 11 </a:t>
            </a:r>
            <a:r>
              <a:rPr lang="uk-UA" dirty="0" err="1"/>
              <a:t>кл</a:t>
            </a:r>
            <a:r>
              <a:rPr lang="uk-UA" dirty="0"/>
              <a:t> ІІІ місце Нагірна Л.В.</a:t>
            </a:r>
            <a:endParaRPr lang="ru-RU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5897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30630"/>
            <a:ext cx="8312150" cy="1276030"/>
          </a:xfrm>
        </p:spPr>
        <p:txBody>
          <a:bodyPr/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       </a:t>
            </a:r>
            <a:r>
              <a:rPr lang="uk-UA" sz="2800" i="1" dirty="0" smtClean="0"/>
              <a:t>Переможці </a:t>
            </a:r>
            <a:r>
              <a:rPr lang="uk-UA" sz="2800" i="1" dirty="0"/>
              <a:t>ІІІ етапу Всеукраїнських </a:t>
            </a:r>
            <a:r>
              <a:rPr lang="uk-UA" sz="2800" i="1" dirty="0" smtClean="0"/>
              <a:t>олімпіад</a:t>
            </a:r>
            <a:r>
              <a:rPr lang="ru-RU" sz="2800" i="1" dirty="0"/>
              <a:t/>
            </a:r>
            <a:br>
              <a:rPr lang="ru-RU" sz="2800" i="1" dirty="0"/>
            </a:br>
            <a:endParaRPr lang="ru-RU" sz="28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9542" y="3562252"/>
            <a:ext cx="6985808" cy="2614711"/>
          </a:xfrm>
        </p:spPr>
        <p:txBody>
          <a:bodyPr/>
          <a:lstStyle/>
          <a:p>
            <a:pPr marL="0" indent="0">
              <a:buNone/>
            </a:pPr>
            <a:r>
              <a:rPr lang="uk-UA" i="1" dirty="0"/>
              <a:t>Трудове навчання</a:t>
            </a:r>
            <a:endParaRPr lang="ru-RU" i="1" dirty="0"/>
          </a:p>
          <a:p>
            <a:r>
              <a:rPr lang="uk-UA" dirty="0" err="1"/>
              <a:t>Жорова</a:t>
            </a:r>
            <a:r>
              <a:rPr lang="uk-UA" dirty="0"/>
              <a:t> Н. 8-Б </a:t>
            </a:r>
            <a:r>
              <a:rPr lang="uk-UA" dirty="0" err="1"/>
              <a:t>кл</a:t>
            </a:r>
            <a:r>
              <a:rPr lang="uk-UA" dirty="0"/>
              <a:t> І місце Пєтухова Л.А.</a:t>
            </a:r>
            <a:endParaRPr lang="ru-RU" dirty="0"/>
          </a:p>
          <a:p>
            <a:r>
              <a:rPr lang="uk-UA" dirty="0"/>
              <a:t>Галушка О. 8-А </a:t>
            </a:r>
            <a:r>
              <a:rPr lang="uk-UA" dirty="0" err="1"/>
              <a:t>кл</a:t>
            </a:r>
            <a:r>
              <a:rPr lang="uk-UA" dirty="0"/>
              <a:t> ІІ місце </a:t>
            </a:r>
            <a:r>
              <a:rPr lang="uk-UA" dirty="0" err="1"/>
              <a:t>Заблоцький</a:t>
            </a:r>
            <a:r>
              <a:rPr lang="uk-UA" dirty="0"/>
              <a:t> О.В.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4274" name="Рисунок 5" descr="http://44school.ucoz.com/2-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57" y="1270000"/>
            <a:ext cx="3059793" cy="229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Рисунок 6" descr="http://44school.ucoz.com/obwie2/2-2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7" y="1095433"/>
            <a:ext cx="3014208" cy="22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658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1064</TotalTime>
  <Words>769</Words>
  <Application>Microsoft Office PowerPoint</Application>
  <PresentationFormat>Экран (4:3)</PresentationFormat>
  <Paragraphs>294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Times New Roman</vt:lpstr>
      <vt:lpstr>Office Theme</vt:lpstr>
      <vt:lpstr>Диаграмма</vt:lpstr>
      <vt:lpstr>Презентация PowerPoint</vt:lpstr>
      <vt:lpstr>    Збагачення змісту освіти відповідно до створеного соціалізуючого освітнього простору школи</vt:lpstr>
      <vt:lpstr>          Якісний склад  педагогічних працівників школи</vt:lpstr>
      <vt:lpstr>       Участь учнів школи   в інтелектуальних конкурсах</vt:lpstr>
      <vt:lpstr>Аналіз результатів навченості учнів</vt:lpstr>
      <vt:lpstr>  Переможці ІІ  етапу Всеукраїнських олімпіад</vt:lpstr>
      <vt:lpstr>Презентация PowerPoint</vt:lpstr>
      <vt:lpstr>Презентация PowerPoint</vt:lpstr>
      <vt:lpstr>       Переможці ІІІ етапу Всеукраїнських олімпіад </vt:lpstr>
      <vt:lpstr>           Переможці ІІІ етапу Всеукраїнських олімпіад</vt:lpstr>
      <vt:lpstr>               Конкурс ім. Т.Г. Шевченка </vt:lpstr>
      <vt:lpstr>Національне та військово-патріотичне виховання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Формування здорового способу життя</vt:lpstr>
      <vt:lpstr>         Аналіз використання бюджетних, позабюджетних та спонсорських коштів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Владелец</cp:lastModifiedBy>
  <cp:revision>139</cp:revision>
  <dcterms:created xsi:type="dcterms:W3CDTF">2016-11-18T14:12:19Z</dcterms:created>
  <dcterms:modified xsi:type="dcterms:W3CDTF">2019-02-26T12:55:51Z</dcterms:modified>
</cp:coreProperties>
</file>