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0" r:id="rId4"/>
    <p:sldId id="260" r:id="rId5"/>
    <p:sldId id="261" r:id="rId6"/>
    <p:sldId id="262" r:id="rId7"/>
    <p:sldId id="285" r:id="rId8"/>
    <p:sldId id="263" r:id="rId9"/>
    <p:sldId id="265" r:id="rId10"/>
    <p:sldId id="273" r:id="rId11"/>
    <p:sldId id="281" r:id="rId12"/>
    <p:sldId id="271" r:id="rId13"/>
    <p:sldId id="272" r:id="rId14"/>
    <p:sldId id="258" r:id="rId15"/>
    <p:sldId id="276" r:id="rId16"/>
    <p:sldId id="277" r:id="rId17"/>
    <p:sldId id="269" r:id="rId18"/>
    <p:sldId id="274" r:id="rId19"/>
    <p:sldId id="279" r:id="rId20"/>
    <p:sldId id="284" r:id="rId21"/>
    <p:sldId id="28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C5D03-0F95-4BD2-BCFB-4971AC83FBCF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2E835F-E583-4D34-A738-992A6E624463}">
      <dgm:prSet phldrT="[Текст]"/>
      <dgm:spPr/>
      <dgm:t>
        <a:bodyPr/>
        <a:lstStyle/>
        <a:p>
          <a:r>
            <a:rPr lang="ru-RU" err="1" smtClean="0"/>
            <a:t>Всього</a:t>
          </a:r>
          <a:r>
            <a:rPr lang="ru-RU" smtClean="0"/>
            <a:t> 95  здобувачів </a:t>
          </a:r>
          <a:r>
            <a:rPr lang="ru-RU" dirty="0" err="1" smtClean="0"/>
            <a:t>освіти</a:t>
          </a:r>
          <a:endParaRPr lang="ru-RU" dirty="0"/>
        </a:p>
      </dgm:t>
    </dgm:pt>
    <dgm:pt modelId="{C65B4DF8-5460-4193-8EC4-7163C561B882}" type="parTrans" cxnId="{31C573F8-8FEC-434C-A9E8-914C1AC0BD9A}">
      <dgm:prSet/>
      <dgm:spPr/>
      <dgm:t>
        <a:bodyPr/>
        <a:lstStyle/>
        <a:p>
          <a:endParaRPr lang="ru-RU"/>
        </a:p>
      </dgm:t>
    </dgm:pt>
    <dgm:pt modelId="{7B26F7BE-9B50-49C3-BA1D-A08C6EF97BC6}" type="sibTrans" cxnId="{31C573F8-8FEC-434C-A9E8-914C1AC0BD9A}">
      <dgm:prSet/>
      <dgm:spPr/>
      <dgm:t>
        <a:bodyPr/>
        <a:lstStyle/>
        <a:p>
          <a:endParaRPr lang="ru-RU"/>
        </a:p>
      </dgm:t>
    </dgm:pt>
    <dgm:pt modelId="{C876C99C-4E84-4B49-814D-34E716B9009B}">
      <dgm:prSet phldrT="[Текст]"/>
      <dgm:spPr/>
      <dgm:t>
        <a:bodyPr/>
        <a:lstStyle/>
        <a:p>
          <a:r>
            <a:rPr lang="ru-RU" dirty="0" smtClean="0"/>
            <a:t>ЗДО</a:t>
          </a:r>
        </a:p>
        <a:p>
          <a:r>
            <a:rPr lang="ru-RU" dirty="0" smtClean="0"/>
            <a:t>26 </a:t>
          </a:r>
          <a:r>
            <a:rPr lang="ru-RU" dirty="0" err="1" smtClean="0"/>
            <a:t>здобувачів</a:t>
          </a:r>
          <a:endParaRPr lang="ru-RU" dirty="0"/>
        </a:p>
      </dgm:t>
    </dgm:pt>
    <dgm:pt modelId="{A5AB8DC8-AE47-45F1-9B8B-0613FBD1B55A}" type="parTrans" cxnId="{0227A6A3-8131-4AD9-BE90-51627CA90AF5}">
      <dgm:prSet/>
      <dgm:spPr/>
      <dgm:t>
        <a:bodyPr/>
        <a:lstStyle/>
        <a:p>
          <a:endParaRPr lang="ru-RU"/>
        </a:p>
      </dgm:t>
    </dgm:pt>
    <dgm:pt modelId="{B53D7FAB-FA4F-4FDA-8485-9B5041B59D99}" type="sibTrans" cxnId="{0227A6A3-8131-4AD9-BE90-51627CA90AF5}">
      <dgm:prSet/>
      <dgm:spPr/>
      <dgm:t>
        <a:bodyPr/>
        <a:lstStyle/>
        <a:p>
          <a:endParaRPr lang="ru-RU"/>
        </a:p>
      </dgm:t>
    </dgm:pt>
    <dgm:pt modelId="{2DF33292-2092-4492-A2FC-61840D287224}">
      <dgm:prSet phldrT="[Текст]"/>
      <dgm:spPr/>
      <dgm:t>
        <a:bodyPr/>
        <a:lstStyle/>
        <a:p>
          <a:r>
            <a:rPr lang="ru-RU" dirty="0" err="1" smtClean="0"/>
            <a:t>Початкова</a:t>
          </a:r>
          <a:r>
            <a:rPr lang="ru-RU" dirty="0" smtClean="0"/>
            <a:t> школа</a:t>
          </a:r>
        </a:p>
        <a:p>
          <a:r>
            <a:rPr lang="ru-RU" dirty="0" smtClean="0"/>
            <a:t>21 </a:t>
          </a:r>
          <a:r>
            <a:rPr lang="ru-RU" dirty="0" err="1" smtClean="0"/>
            <a:t>здобувач</a:t>
          </a:r>
          <a:endParaRPr lang="ru-RU" dirty="0"/>
        </a:p>
      </dgm:t>
    </dgm:pt>
    <dgm:pt modelId="{57CF9B82-B71D-4DA5-92FB-CD5F782311BC}" type="parTrans" cxnId="{399C2613-96A4-4ADF-883E-E9AE3E41C1CA}">
      <dgm:prSet/>
      <dgm:spPr/>
      <dgm:t>
        <a:bodyPr/>
        <a:lstStyle/>
        <a:p>
          <a:endParaRPr lang="ru-RU"/>
        </a:p>
      </dgm:t>
    </dgm:pt>
    <dgm:pt modelId="{BAE9281F-6288-4CDF-9781-41BFCB7056D9}" type="sibTrans" cxnId="{399C2613-96A4-4ADF-883E-E9AE3E41C1CA}">
      <dgm:prSet/>
      <dgm:spPr/>
      <dgm:t>
        <a:bodyPr/>
        <a:lstStyle/>
        <a:p>
          <a:endParaRPr lang="ru-RU"/>
        </a:p>
      </dgm:t>
    </dgm:pt>
    <dgm:pt modelId="{3415806B-C1B6-4A2C-8ED6-8D3CA8DAE395}">
      <dgm:prSet phldrT="[Текст]"/>
      <dgm:spPr/>
      <dgm:t>
        <a:bodyPr/>
        <a:lstStyle/>
        <a:p>
          <a:r>
            <a:rPr lang="uk-UA" dirty="0" smtClean="0"/>
            <a:t>ЗЗСО</a:t>
          </a:r>
          <a:endParaRPr lang="ru-RU" dirty="0" smtClean="0"/>
        </a:p>
        <a:p>
          <a:r>
            <a:rPr lang="ru-RU" dirty="0" smtClean="0"/>
            <a:t>ІІ </a:t>
          </a:r>
          <a:r>
            <a:rPr lang="ru-RU" dirty="0" err="1" smtClean="0"/>
            <a:t>ступеня</a:t>
          </a:r>
          <a:endParaRPr lang="ru-RU" dirty="0" smtClean="0"/>
        </a:p>
        <a:p>
          <a:r>
            <a:rPr lang="ru-RU" dirty="0" smtClean="0"/>
            <a:t>48 </a:t>
          </a:r>
          <a:r>
            <a:rPr lang="ru-RU" dirty="0" err="1" smtClean="0"/>
            <a:t>здобувачів</a:t>
          </a:r>
          <a:r>
            <a:rPr lang="ru-RU" dirty="0" smtClean="0"/>
            <a:t> </a:t>
          </a:r>
          <a:endParaRPr lang="ru-RU" dirty="0"/>
        </a:p>
      </dgm:t>
    </dgm:pt>
    <dgm:pt modelId="{6F88D4CA-C4D1-4940-AA9B-5D5F037A06EE}" type="parTrans" cxnId="{0636AFD7-3B49-4BD2-AF9C-E1EEB0553B6C}">
      <dgm:prSet/>
      <dgm:spPr/>
      <dgm:t>
        <a:bodyPr/>
        <a:lstStyle/>
        <a:p>
          <a:endParaRPr lang="ru-RU"/>
        </a:p>
      </dgm:t>
    </dgm:pt>
    <dgm:pt modelId="{C2C72866-C685-4B9E-93EA-3105AC37CD49}" type="sibTrans" cxnId="{0636AFD7-3B49-4BD2-AF9C-E1EEB0553B6C}">
      <dgm:prSet/>
      <dgm:spPr/>
      <dgm:t>
        <a:bodyPr/>
        <a:lstStyle/>
        <a:p>
          <a:endParaRPr lang="ru-RU"/>
        </a:p>
      </dgm:t>
    </dgm:pt>
    <dgm:pt modelId="{362C92A5-F29C-49BB-8DE3-D7B3B2616629}">
      <dgm:prSet/>
      <dgm:spPr/>
      <dgm:t>
        <a:bodyPr/>
        <a:lstStyle/>
        <a:p>
          <a:r>
            <a:rPr lang="ru-RU" dirty="0" smtClean="0"/>
            <a:t>ЗЗСО</a:t>
          </a:r>
        </a:p>
        <a:p>
          <a:r>
            <a:rPr lang="ru-RU" dirty="0" smtClean="0"/>
            <a:t>ІІІ </a:t>
          </a:r>
          <a:r>
            <a:rPr lang="ru-RU" dirty="0" err="1" smtClean="0"/>
            <a:t>ступеня</a:t>
          </a:r>
          <a:endParaRPr lang="ru-RU" dirty="0" smtClean="0"/>
        </a:p>
        <a:p>
          <a:r>
            <a:rPr lang="ru-RU" dirty="0" smtClean="0"/>
            <a:t>0 </a:t>
          </a:r>
          <a:r>
            <a:rPr lang="ru-RU" dirty="0" err="1" smtClean="0"/>
            <a:t>здобувачів</a:t>
          </a:r>
          <a:endParaRPr lang="ru-RU" dirty="0"/>
        </a:p>
      </dgm:t>
    </dgm:pt>
    <dgm:pt modelId="{BA2679F2-FEC7-475F-A412-32B57E946452}" type="parTrans" cxnId="{B3C0BAA2-791F-4A38-BF68-38D9EBA49BD3}">
      <dgm:prSet/>
      <dgm:spPr/>
      <dgm:t>
        <a:bodyPr/>
        <a:lstStyle/>
        <a:p>
          <a:endParaRPr lang="ru-RU"/>
        </a:p>
      </dgm:t>
    </dgm:pt>
    <dgm:pt modelId="{B8866D9E-6DED-4ABD-ACAB-E56AD767D1CD}" type="sibTrans" cxnId="{B3C0BAA2-791F-4A38-BF68-38D9EBA49BD3}">
      <dgm:prSet/>
      <dgm:spPr/>
      <dgm:t>
        <a:bodyPr/>
        <a:lstStyle/>
        <a:p>
          <a:endParaRPr lang="ru-RU"/>
        </a:p>
      </dgm:t>
    </dgm:pt>
    <dgm:pt modelId="{2C7DA5F2-C43A-4720-A948-D6F906F2A268}" type="pres">
      <dgm:prSet presAssocID="{02BC5D03-0F95-4BD2-BCFB-4971AC83FB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0638D-2024-4142-A643-930706D656FF}" type="pres">
      <dgm:prSet presAssocID="{642E835F-E583-4D34-A738-992A6E624463}" presName="centerShape" presStyleLbl="node0" presStyleIdx="0" presStyleCnt="1"/>
      <dgm:spPr/>
      <dgm:t>
        <a:bodyPr/>
        <a:lstStyle/>
        <a:p>
          <a:endParaRPr lang="ru-RU"/>
        </a:p>
      </dgm:t>
    </dgm:pt>
    <dgm:pt modelId="{47A2553A-77D9-465C-AA38-649B8D5D2825}" type="pres">
      <dgm:prSet presAssocID="{A5AB8DC8-AE47-45F1-9B8B-0613FBD1B55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365CBE80-86B0-413F-8E83-41B9B4A1F072}" type="pres">
      <dgm:prSet presAssocID="{C876C99C-4E84-4B49-814D-34E716B900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1A06E-D99C-4457-971B-8AA01B92AD90}" type="pres">
      <dgm:prSet presAssocID="{57CF9B82-B71D-4DA5-92FB-CD5F782311B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FAC8EDA-F4A6-42B2-9908-C13218AA9C95}" type="pres">
      <dgm:prSet presAssocID="{2DF33292-2092-4492-A2FC-61840D287224}" presName="node" presStyleLbl="node1" presStyleIdx="1" presStyleCnt="4" custRadScaleRad="100405" custRadScaleInc="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22984-79FF-4F9E-B60E-8237215754B4}" type="pres">
      <dgm:prSet presAssocID="{6F88D4CA-C4D1-4940-AA9B-5D5F037A06EE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AAFBFB7-9214-4E79-9D44-946E12A59378}" type="pres">
      <dgm:prSet presAssocID="{3415806B-C1B6-4A2C-8ED6-8D3CA8DAE3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AE987-F448-468E-8D53-AA7E272DDBC8}" type="pres">
      <dgm:prSet presAssocID="{BA2679F2-FEC7-475F-A412-32B57E94645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BB86F24-14B6-42B9-9BCB-01E8721B359E}" type="pres">
      <dgm:prSet presAssocID="{362C92A5-F29C-49BB-8DE3-D7B3B26166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F0D61-4322-4EDA-B701-50B5E96202D4}" type="presOf" srcId="{3415806B-C1B6-4A2C-8ED6-8D3CA8DAE395}" destId="{CAAFBFB7-9214-4E79-9D44-946E12A59378}" srcOrd="0" destOrd="0" presId="urn:microsoft.com/office/officeart/2005/8/layout/radial4"/>
    <dgm:cxn modelId="{95580C8C-CC2D-41FB-A3E3-A94B7B1B3C83}" type="presOf" srcId="{57CF9B82-B71D-4DA5-92FB-CD5F782311BC}" destId="{A2F1A06E-D99C-4457-971B-8AA01B92AD90}" srcOrd="0" destOrd="0" presId="urn:microsoft.com/office/officeart/2005/8/layout/radial4"/>
    <dgm:cxn modelId="{C8D83777-C3D5-4AD7-87FF-66F9EAD38F74}" type="presOf" srcId="{BA2679F2-FEC7-475F-A412-32B57E946452}" destId="{A8EAE987-F448-468E-8D53-AA7E272DDBC8}" srcOrd="0" destOrd="0" presId="urn:microsoft.com/office/officeart/2005/8/layout/radial4"/>
    <dgm:cxn modelId="{BC6B5277-2CA7-4239-A533-C6E45D9A8641}" type="presOf" srcId="{A5AB8DC8-AE47-45F1-9B8B-0613FBD1B55A}" destId="{47A2553A-77D9-465C-AA38-649B8D5D2825}" srcOrd="0" destOrd="0" presId="urn:microsoft.com/office/officeart/2005/8/layout/radial4"/>
    <dgm:cxn modelId="{65F99D0B-BFA3-4849-9FA7-FAD572120C17}" type="presOf" srcId="{2DF33292-2092-4492-A2FC-61840D287224}" destId="{FFAC8EDA-F4A6-42B2-9908-C13218AA9C95}" srcOrd="0" destOrd="0" presId="urn:microsoft.com/office/officeart/2005/8/layout/radial4"/>
    <dgm:cxn modelId="{0227A6A3-8131-4AD9-BE90-51627CA90AF5}" srcId="{642E835F-E583-4D34-A738-992A6E624463}" destId="{C876C99C-4E84-4B49-814D-34E716B9009B}" srcOrd="0" destOrd="0" parTransId="{A5AB8DC8-AE47-45F1-9B8B-0613FBD1B55A}" sibTransId="{B53D7FAB-FA4F-4FDA-8485-9B5041B59D99}"/>
    <dgm:cxn modelId="{553FAC6A-8A9F-4F74-8614-7CFC06E03175}" type="presOf" srcId="{362C92A5-F29C-49BB-8DE3-D7B3B2616629}" destId="{EBB86F24-14B6-42B9-9BCB-01E8721B359E}" srcOrd="0" destOrd="0" presId="urn:microsoft.com/office/officeart/2005/8/layout/radial4"/>
    <dgm:cxn modelId="{B3C0BAA2-791F-4A38-BF68-38D9EBA49BD3}" srcId="{642E835F-E583-4D34-A738-992A6E624463}" destId="{362C92A5-F29C-49BB-8DE3-D7B3B2616629}" srcOrd="3" destOrd="0" parTransId="{BA2679F2-FEC7-475F-A412-32B57E946452}" sibTransId="{B8866D9E-6DED-4ABD-ACAB-E56AD767D1CD}"/>
    <dgm:cxn modelId="{399C2613-96A4-4ADF-883E-E9AE3E41C1CA}" srcId="{642E835F-E583-4D34-A738-992A6E624463}" destId="{2DF33292-2092-4492-A2FC-61840D287224}" srcOrd="1" destOrd="0" parTransId="{57CF9B82-B71D-4DA5-92FB-CD5F782311BC}" sibTransId="{BAE9281F-6288-4CDF-9781-41BFCB7056D9}"/>
    <dgm:cxn modelId="{A3B6B338-97A7-4C8C-9BEF-315CB47932B5}" type="presOf" srcId="{642E835F-E583-4D34-A738-992A6E624463}" destId="{7340638D-2024-4142-A643-930706D656FF}" srcOrd="0" destOrd="0" presId="urn:microsoft.com/office/officeart/2005/8/layout/radial4"/>
    <dgm:cxn modelId="{31C573F8-8FEC-434C-A9E8-914C1AC0BD9A}" srcId="{02BC5D03-0F95-4BD2-BCFB-4971AC83FBCF}" destId="{642E835F-E583-4D34-A738-992A6E624463}" srcOrd="0" destOrd="0" parTransId="{C65B4DF8-5460-4193-8EC4-7163C561B882}" sibTransId="{7B26F7BE-9B50-49C3-BA1D-A08C6EF97BC6}"/>
    <dgm:cxn modelId="{92F7551C-838D-4136-A26F-135BCB3EABAD}" type="presOf" srcId="{02BC5D03-0F95-4BD2-BCFB-4971AC83FBCF}" destId="{2C7DA5F2-C43A-4720-A948-D6F906F2A268}" srcOrd="0" destOrd="0" presId="urn:microsoft.com/office/officeart/2005/8/layout/radial4"/>
    <dgm:cxn modelId="{9F2F2AA0-FFE2-49ED-BC24-993658A60D66}" type="presOf" srcId="{C876C99C-4E84-4B49-814D-34E716B9009B}" destId="{365CBE80-86B0-413F-8E83-41B9B4A1F072}" srcOrd="0" destOrd="0" presId="urn:microsoft.com/office/officeart/2005/8/layout/radial4"/>
    <dgm:cxn modelId="{047295F5-73FF-4716-89BB-D7EB76ED2158}" type="presOf" srcId="{6F88D4CA-C4D1-4940-AA9B-5D5F037A06EE}" destId="{5B722984-79FF-4F9E-B60E-8237215754B4}" srcOrd="0" destOrd="0" presId="urn:microsoft.com/office/officeart/2005/8/layout/radial4"/>
    <dgm:cxn modelId="{0636AFD7-3B49-4BD2-AF9C-E1EEB0553B6C}" srcId="{642E835F-E583-4D34-A738-992A6E624463}" destId="{3415806B-C1B6-4A2C-8ED6-8D3CA8DAE395}" srcOrd="2" destOrd="0" parTransId="{6F88D4CA-C4D1-4940-AA9B-5D5F037A06EE}" sibTransId="{C2C72866-C685-4B9E-93EA-3105AC37CD49}"/>
    <dgm:cxn modelId="{5F9A3A24-0448-4F72-A000-5717FB7DEE53}" type="presParOf" srcId="{2C7DA5F2-C43A-4720-A948-D6F906F2A268}" destId="{7340638D-2024-4142-A643-930706D656FF}" srcOrd="0" destOrd="0" presId="urn:microsoft.com/office/officeart/2005/8/layout/radial4"/>
    <dgm:cxn modelId="{D9B049A0-BBA0-4D46-9C3D-099E93031A66}" type="presParOf" srcId="{2C7DA5F2-C43A-4720-A948-D6F906F2A268}" destId="{47A2553A-77D9-465C-AA38-649B8D5D2825}" srcOrd="1" destOrd="0" presId="urn:microsoft.com/office/officeart/2005/8/layout/radial4"/>
    <dgm:cxn modelId="{A9D69A22-3870-4AB2-99CB-565049A7EC96}" type="presParOf" srcId="{2C7DA5F2-C43A-4720-A948-D6F906F2A268}" destId="{365CBE80-86B0-413F-8E83-41B9B4A1F072}" srcOrd="2" destOrd="0" presId="urn:microsoft.com/office/officeart/2005/8/layout/radial4"/>
    <dgm:cxn modelId="{479FE09E-9DC0-4CFD-8D33-27251A0657B5}" type="presParOf" srcId="{2C7DA5F2-C43A-4720-A948-D6F906F2A268}" destId="{A2F1A06E-D99C-4457-971B-8AA01B92AD90}" srcOrd="3" destOrd="0" presId="urn:microsoft.com/office/officeart/2005/8/layout/radial4"/>
    <dgm:cxn modelId="{F26CFE2B-BE3E-47AB-B185-F7D4C6DE2184}" type="presParOf" srcId="{2C7DA5F2-C43A-4720-A948-D6F906F2A268}" destId="{FFAC8EDA-F4A6-42B2-9908-C13218AA9C95}" srcOrd="4" destOrd="0" presId="urn:microsoft.com/office/officeart/2005/8/layout/radial4"/>
    <dgm:cxn modelId="{438F11E0-B989-4D62-A883-FEF1B2C6DC79}" type="presParOf" srcId="{2C7DA5F2-C43A-4720-A948-D6F906F2A268}" destId="{5B722984-79FF-4F9E-B60E-8237215754B4}" srcOrd="5" destOrd="0" presId="urn:microsoft.com/office/officeart/2005/8/layout/radial4"/>
    <dgm:cxn modelId="{900AE942-2D64-44ED-BAEC-92513363F000}" type="presParOf" srcId="{2C7DA5F2-C43A-4720-A948-D6F906F2A268}" destId="{CAAFBFB7-9214-4E79-9D44-946E12A59378}" srcOrd="6" destOrd="0" presId="urn:microsoft.com/office/officeart/2005/8/layout/radial4"/>
    <dgm:cxn modelId="{1AC6C9A5-AB45-4B56-86D3-DE09009F170F}" type="presParOf" srcId="{2C7DA5F2-C43A-4720-A948-D6F906F2A268}" destId="{A8EAE987-F448-468E-8D53-AA7E272DDBC8}" srcOrd="7" destOrd="0" presId="urn:microsoft.com/office/officeart/2005/8/layout/radial4"/>
    <dgm:cxn modelId="{0D883875-FC49-4ECD-A72F-0E7D30EE9CA3}" type="presParOf" srcId="{2C7DA5F2-C43A-4720-A948-D6F906F2A268}" destId="{EBB86F24-14B6-42B9-9BCB-01E8721B359E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7684C-B730-4FC1-A456-8C50D00337C9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8AEF2B-8AAB-4CAC-AFF7-05C955E1C0B4}">
      <dgm:prSet phldrT="[Текст]"/>
      <dgm:spPr/>
      <dgm:t>
        <a:bodyPr/>
        <a:lstStyle/>
        <a:p>
          <a:r>
            <a:rPr lang="uk-UA" dirty="0" smtClean="0"/>
            <a:t>26</a:t>
          </a:r>
        </a:p>
        <a:p>
          <a:r>
            <a:rPr lang="uk-UA" dirty="0" smtClean="0"/>
            <a:t> вихованців</a:t>
          </a:r>
          <a:endParaRPr lang="ru-RU" dirty="0"/>
        </a:p>
      </dgm:t>
    </dgm:pt>
    <dgm:pt modelId="{B2935890-25DF-4BD9-93DA-862ED1EB5D39}" type="parTrans" cxnId="{C6E0BCB6-5B06-434E-B9D1-B94CF294498A}">
      <dgm:prSet/>
      <dgm:spPr/>
      <dgm:t>
        <a:bodyPr/>
        <a:lstStyle/>
        <a:p>
          <a:endParaRPr lang="ru-RU"/>
        </a:p>
      </dgm:t>
    </dgm:pt>
    <dgm:pt modelId="{82D6CA5A-AC64-45CE-B187-BD1524DCF5E1}" type="sibTrans" cxnId="{C6E0BCB6-5B06-434E-B9D1-B94CF294498A}">
      <dgm:prSet/>
      <dgm:spPr/>
      <dgm:t>
        <a:bodyPr/>
        <a:lstStyle/>
        <a:p>
          <a:endParaRPr lang="ru-RU"/>
        </a:p>
      </dgm:t>
    </dgm:pt>
    <dgm:pt modelId="{F279EAB9-AA9F-4180-A127-2119D427DD76}">
      <dgm:prSet phldrT="[Текст]"/>
      <dgm:spPr/>
      <dgm:t>
        <a:bodyPr/>
        <a:lstStyle/>
        <a:p>
          <a:r>
            <a:rPr lang="uk-UA" dirty="0" smtClean="0"/>
            <a:t>Молодша різновікова група</a:t>
          </a:r>
        </a:p>
        <a:p>
          <a:r>
            <a:rPr lang="uk-UA" dirty="0" smtClean="0"/>
            <a:t>(13 вихованців)</a:t>
          </a:r>
        </a:p>
      </dgm:t>
    </dgm:pt>
    <dgm:pt modelId="{060A97E9-95BE-427B-96C9-3A46ACA61777}" type="parTrans" cxnId="{1A58B759-90DB-4FC3-83A5-9B4ECD754ABD}">
      <dgm:prSet/>
      <dgm:spPr/>
      <dgm:t>
        <a:bodyPr/>
        <a:lstStyle/>
        <a:p>
          <a:endParaRPr lang="ru-RU"/>
        </a:p>
      </dgm:t>
    </dgm:pt>
    <dgm:pt modelId="{BED1D14A-72AE-4012-9700-DA437B0F201C}" type="sibTrans" cxnId="{1A58B759-90DB-4FC3-83A5-9B4ECD754ABD}">
      <dgm:prSet/>
      <dgm:spPr/>
      <dgm:t>
        <a:bodyPr/>
        <a:lstStyle/>
        <a:p>
          <a:endParaRPr lang="ru-RU"/>
        </a:p>
      </dgm:t>
    </dgm:pt>
    <dgm:pt modelId="{D023FE1D-3A93-4F65-B711-7AD138996BF0}">
      <dgm:prSet/>
      <dgm:spPr/>
      <dgm:t>
        <a:bodyPr/>
        <a:lstStyle/>
        <a:p>
          <a:r>
            <a:rPr lang="uk-UA" dirty="0" smtClean="0"/>
            <a:t>Старша різновікова група</a:t>
          </a:r>
        </a:p>
        <a:p>
          <a:r>
            <a:rPr lang="uk-UA" dirty="0" smtClean="0"/>
            <a:t>(13 вихованців)</a:t>
          </a:r>
          <a:endParaRPr lang="ru-RU" dirty="0"/>
        </a:p>
      </dgm:t>
    </dgm:pt>
    <dgm:pt modelId="{28205832-2D4E-4E25-8986-01CA98D0B705}" type="parTrans" cxnId="{C6379F07-71B2-466D-AEB1-23ABDDA4A2D9}">
      <dgm:prSet/>
      <dgm:spPr/>
      <dgm:t>
        <a:bodyPr/>
        <a:lstStyle/>
        <a:p>
          <a:endParaRPr lang="ru-RU"/>
        </a:p>
      </dgm:t>
    </dgm:pt>
    <dgm:pt modelId="{5DC5720B-11D2-4163-80A0-081C09C676E2}" type="sibTrans" cxnId="{C6379F07-71B2-466D-AEB1-23ABDDA4A2D9}">
      <dgm:prSet/>
      <dgm:spPr/>
      <dgm:t>
        <a:bodyPr/>
        <a:lstStyle/>
        <a:p>
          <a:endParaRPr lang="ru-RU"/>
        </a:p>
      </dgm:t>
    </dgm:pt>
    <dgm:pt modelId="{18010278-9A5A-4AA2-8357-65D6592F1CC3}" type="pres">
      <dgm:prSet presAssocID="{D7A7684C-B730-4FC1-A456-8C50D00337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B61045-C73A-42A1-8276-79D89A30B5F4}" type="pres">
      <dgm:prSet presAssocID="{428AEF2B-8AAB-4CAC-AFF7-05C955E1C0B4}" presName="hierRoot1" presStyleCnt="0">
        <dgm:presLayoutVars>
          <dgm:hierBranch val="init"/>
        </dgm:presLayoutVars>
      </dgm:prSet>
      <dgm:spPr/>
    </dgm:pt>
    <dgm:pt modelId="{84EA5C49-3472-4E09-AE9E-1DD392F59D7E}" type="pres">
      <dgm:prSet presAssocID="{428AEF2B-8AAB-4CAC-AFF7-05C955E1C0B4}" presName="rootComposite1" presStyleCnt="0"/>
      <dgm:spPr/>
    </dgm:pt>
    <dgm:pt modelId="{1C8AC936-F23B-4394-872F-D4865EB06236}" type="pres">
      <dgm:prSet presAssocID="{428AEF2B-8AAB-4CAC-AFF7-05C955E1C0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35197-C4E9-4AE9-8A76-08055CC01657}" type="pres">
      <dgm:prSet presAssocID="{428AEF2B-8AAB-4CAC-AFF7-05C955E1C0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7AFD1B-0756-458B-A6FD-1550D7125F1E}" type="pres">
      <dgm:prSet presAssocID="{428AEF2B-8AAB-4CAC-AFF7-05C955E1C0B4}" presName="hierChild2" presStyleCnt="0"/>
      <dgm:spPr/>
    </dgm:pt>
    <dgm:pt modelId="{3AB6BCE9-179C-4170-9F08-D145FEFD2EAB}" type="pres">
      <dgm:prSet presAssocID="{060A97E9-95BE-427B-96C9-3A46ACA6177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B4A7CF-EAF3-42E7-9DD1-74B9F6006521}" type="pres">
      <dgm:prSet presAssocID="{F279EAB9-AA9F-4180-A127-2119D427DD76}" presName="hierRoot2" presStyleCnt="0">
        <dgm:presLayoutVars>
          <dgm:hierBranch val="init"/>
        </dgm:presLayoutVars>
      </dgm:prSet>
      <dgm:spPr/>
    </dgm:pt>
    <dgm:pt modelId="{A440C29A-D329-40C3-90E9-382CDF52BB1F}" type="pres">
      <dgm:prSet presAssocID="{F279EAB9-AA9F-4180-A127-2119D427DD76}" presName="rootComposite" presStyleCnt="0"/>
      <dgm:spPr/>
    </dgm:pt>
    <dgm:pt modelId="{00616E99-69FA-48DC-80DC-1746CCF00A53}" type="pres">
      <dgm:prSet presAssocID="{F279EAB9-AA9F-4180-A127-2119D427DD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C7887-734C-48C1-B827-70AFFD9C325A}" type="pres">
      <dgm:prSet presAssocID="{F279EAB9-AA9F-4180-A127-2119D427DD76}" presName="rootConnector" presStyleLbl="node2" presStyleIdx="0" presStyleCnt="2"/>
      <dgm:spPr/>
      <dgm:t>
        <a:bodyPr/>
        <a:lstStyle/>
        <a:p>
          <a:endParaRPr lang="ru-RU"/>
        </a:p>
      </dgm:t>
    </dgm:pt>
    <dgm:pt modelId="{2B40CE05-5DCB-41C7-AAE7-4B5A8D45865E}" type="pres">
      <dgm:prSet presAssocID="{F279EAB9-AA9F-4180-A127-2119D427DD76}" presName="hierChild4" presStyleCnt="0"/>
      <dgm:spPr/>
    </dgm:pt>
    <dgm:pt modelId="{87A327AA-6328-4B7A-A985-71E8C5CCA115}" type="pres">
      <dgm:prSet presAssocID="{F279EAB9-AA9F-4180-A127-2119D427DD76}" presName="hierChild5" presStyleCnt="0"/>
      <dgm:spPr/>
    </dgm:pt>
    <dgm:pt modelId="{AF73A8A9-70F4-44B0-A208-0B053721F2EE}" type="pres">
      <dgm:prSet presAssocID="{28205832-2D4E-4E25-8986-01CA98D0B70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CE5B496-5485-43BC-BA32-D28DC0C692F4}" type="pres">
      <dgm:prSet presAssocID="{D023FE1D-3A93-4F65-B711-7AD138996BF0}" presName="hierRoot2" presStyleCnt="0">
        <dgm:presLayoutVars>
          <dgm:hierBranch val="init"/>
        </dgm:presLayoutVars>
      </dgm:prSet>
      <dgm:spPr/>
    </dgm:pt>
    <dgm:pt modelId="{C7B9EECA-4B1E-4744-B04A-37EEEC63597E}" type="pres">
      <dgm:prSet presAssocID="{D023FE1D-3A93-4F65-B711-7AD138996BF0}" presName="rootComposite" presStyleCnt="0"/>
      <dgm:spPr/>
    </dgm:pt>
    <dgm:pt modelId="{FBB34314-3130-4AF1-8490-A8CBAC915955}" type="pres">
      <dgm:prSet presAssocID="{D023FE1D-3A93-4F65-B711-7AD138996BF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B4959-5C68-4C77-B50F-3E8B3F9A86CA}" type="pres">
      <dgm:prSet presAssocID="{D023FE1D-3A93-4F65-B711-7AD138996BF0}" presName="rootConnector" presStyleLbl="node2" presStyleIdx="1" presStyleCnt="2"/>
      <dgm:spPr/>
      <dgm:t>
        <a:bodyPr/>
        <a:lstStyle/>
        <a:p>
          <a:endParaRPr lang="ru-RU"/>
        </a:p>
      </dgm:t>
    </dgm:pt>
    <dgm:pt modelId="{98869515-4FAE-4185-9204-321BE4B20615}" type="pres">
      <dgm:prSet presAssocID="{D023FE1D-3A93-4F65-B711-7AD138996BF0}" presName="hierChild4" presStyleCnt="0"/>
      <dgm:spPr/>
    </dgm:pt>
    <dgm:pt modelId="{9CA3DAE1-06A0-472B-8B4D-9F90C70058DD}" type="pres">
      <dgm:prSet presAssocID="{D023FE1D-3A93-4F65-B711-7AD138996BF0}" presName="hierChild5" presStyleCnt="0"/>
      <dgm:spPr/>
    </dgm:pt>
    <dgm:pt modelId="{5FFE6C35-9FCE-4F72-87F3-46880C09A8D2}" type="pres">
      <dgm:prSet presAssocID="{428AEF2B-8AAB-4CAC-AFF7-05C955E1C0B4}" presName="hierChild3" presStyleCnt="0"/>
      <dgm:spPr/>
    </dgm:pt>
  </dgm:ptLst>
  <dgm:cxnLst>
    <dgm:cxn modelId="{C6379F07-71B2-466D-AEB1-23ABDDA4A2D9}" srcId="{428AEF2B-8AAB-4CAC-AFF7-05C955E1C0B4}" destId="{D023FE1D-3A93-4F65-B711-7AD138996BF0}" srcOrd="1" destOrd="0" parTransId="{28205832-2D4E-4E25-8986-01CA98D0B705}" sibTransId="{5DC5720B-11D2-4163-80A0-081C09C676E2}"/>
    <dgm:cxn modelId="{65D820E0-F833-4567-865D-65133FD3E1DC}" type="presOf" srcId="{428AEF2B-8AAB-4CAC-AFF7-05C955E1C0B4}" destId="{1C8AC936-F23B-4394-872F-D4865EB06236}" srcOrd="0" destOrd="0" presId="urn:microsoft.com/office/officeart/2005/8/layout/orgChart1"/>
    <dgm:cxn modelId="{55625140-CA4D-4ADF-83B3-4C7A240E1C7D}" type="presOf" srcId="{F279EAB9-AA9F-4180-A127-2119D427DD76}" destId="{527C7887-734C-48C1-B827-70AFFD9C325A}" srcOrd="1" destOrd="0" presId="urn:microsoft.com/office/officeart/2005/8/layout/orgChart1"/>
    <dgm:cxn modelId="{1A58B759-90DB-4FC3-83A5-9B4ECD754ABD}" srcId="{428AEF2B-8AAB-4CAC-AFF7-05C955E1C0B4}" destId="{F279EAB9-AA9F-4180-A127-2119D427DD76}" srcOrd="0" destOrd="0" parTransId="{060A97E9-95BE-427B-96C9-3A46ACA61777}" sibTransId="{BED1D14A-72AE-4012-9700-DA437B0F201C}"/>
    <dgm:cxn modelId="{872DADF6-9E4E-48C6-AB49-13E33DED622E}" type="presOf" srcId="{F279EAB9-AA9F-4180-A127-2119D427DD76}" destId="{00616E99-69FA-48DC-80DC-1746CCF00A53}" srcOrd="0" destOrd="0" presId="urn:microsoft.com/office/officeart/2005/8/layout/orgChart1"/>
    <dgm:cxn modelId="{4BC45F58-4077-48FF-9935-BA7205452FAD}" type="presOf" srcId="{D023FE1D-3A93-4F65-B711-7AD138996BF0}" destId="{1A5B4959-5C68-4C77-B50F-3E8B3F9A86CA}" srcOrd="1" destOrd="0" presId="urn:microsoft.com/office/officeart/2005/8/layout/orgChart1"/>
    <dgm:cxn modelId="{94D66B4B-F51C-4058-8C46-14D43650AFA2}" type="presOf" srcId="{428AEF2B-8AAB-4CAC-AFF7-05C955E1C0B4}" destId="{C4135197-C4E9-4AE9-8A76-08055CC01657}" srcOrd="1" destOrd="0" presId="urn:microsoft.com/office/officeart/2005/8/layout/orgChart1"/>
    <dgm:cxn modelId="{43C2EF55-0737-42F1-93B5-A8B99C2E883F}" type="presOf" srcId="{28205832-2D4E-4E25-8986-01CA98D0B705}" destId="{AF73A8A9-70F4-44B0-A208-0B053721F2EE}" srcOrd="0" destOrd="0" presId="urn:microsoft.com/office/officeart/2005/8/layout/orgChart1"/>
    <dgm:cxn modelId="{CED592D6-F7B7-4347-A2CC-DA8E10B30A94}" type="presOf" srcId="{D023FE1D-3A93-4F65-B711-7AD138996BF0}" destId="{FBB34314-3130-4AF1-8490-A8CBAC915955}" srcOrd="0" destOrd="0" presId="urn:microsoft.com/office/officeart/2005/8/layout/orgChart1"/>
    <dgm:cxn modelId="{BD526843-8FF9-4283-AFAD-67B8CD0C54EC}" type="presOf" srcId="{060A97E9-95BE-427B-96C9-3A46ACA61777}" destId="{3AB6BCE9-179C-4170-9F08-D145FEFD2EAB}" srcOrd="0" destOrd="0" presId="urn:microsoft.com/office/officeart/2005/8/layout/orgChart1"/>
    <dgm:cxn modelId="{26F2F52B-9261-4A7F-B04F-8EED49EF09EA}" type="presOf" srcId="{D7A7684C-B730-4FC1-A456-8C50D00337C9}" destId="{18010278-9A5A-4AA2-8357-65D6592F1CC3}" srcOrd="0" destOrd="0" presId="urn:microsoft.com/office/officeart/2005/8/layout/orgChart1"/>
    <dgm:cxn modelId="{C6E0BCB6-5B06-434E-B9D1-B94CF294498A}" srcId="{D7A7684C-B730-4FC1-A456-8C50D00337C9}" destId="{428AEF2B-8AAB-4CAC-AFF7-05C955E1C0B4}" srcOrd="0" destOrd="0" parTransId="{B2935890-25DF-4BD9-93DA-862ED1EB5D39}" sibTransId="{82D6CA5A-AC64-45CE-B187-BD1524DCF5E1}"/>
    <dgm:cxn modelId="{3F3C0F4A-0D29-4CCD-A8D4-99BF970F4772}" type="presParOf" srcId="{18010278-9A5A-4AA2-8357-65D6592F1CC3}" destId="{44B61045-C73A-42A1-8276-79D89A30B5F4}" srcOrd="0" destOrd="0" presId="urn:microsoft.com/office/officeart/2005/8/layout/orgChart1"/>
    <dgm:cxn modelId="{FA3A0B1D-1068-467C-B3B8-1B5DACA2BA5C}" type="presParOf" srcId="{44B61045-C73A-42A1-8276-79D89A30B5F4}" destId="{84EA5C49-3472-4E09-AE9E-1DD392F59D7E}" srcOrd="0" destOrd="0" presId="urn:microsoft.com/office/officeart/2005/8/layout/orgChart1"/>
    <dgm:cxn modelId="{C090EB16-9891-4F8E-990E-5CF308B0F625}" type="presParOf" srcId="{84EA5C49-3472-4E09-AE9E-1DD392F59D7E}" destId="{1C8AC936-F23B-4394-872F-D4865EB06236}" srcOrd="0" destOrd="0" presId="urn:microsoft.com/office/officeart/2005/8/layout/orgChart1"/>
    <dgm:cxn modelId="{9873F74C-B389-4528-91DE-FA2ABB605509}" type="presParOf" srcId="{84EA5C49-3472-4E09-AE9E-1DD392F59D7E}" destId="{C4135197-C4E9-4AE9-8A76-08055CC01657}" srcOrd="1" destOrd="0" presId="urn:microsoft.com/office/officeart/2005/8/layout/orgChart1"/>
    <dgm:cxn modelId="{B80EFD37-F059-4204-9088-8BC45C4DD005}" type="presParOf" srcId="{44B61045-C73A-42A1-8276-79D89A30B5F4}" destId="{0B7AFD1B-0756-458B-A6FD-1550D7125F1E}" srcOrd="1" destOrd="0" presId="urn:microsoft.com/office/officeart/2005/8/layout/orgChart1"/>
    <dgm:cxn modelId="{277DB40B-EBBB-41F4-ABC5-7939775A9842}" type="presParOf" srcId="{0B7AFD1B-0756-458B-A6FD-1550D7125F1E}" destId="{3AB6BCE9-179C-4170-9F08-D145FEFD2EAB}" srcOrd="0" destOrd="0" presId="urn:microsoft.com/office/officeart/2005/8/layout/orgChart1"/>
    <dgm:cxn modelId="{D0EA907F-040A-4E8D-98F5-A3465F9F3265}" type="presParOf" srcId="{0B7AFD1B-0756-458B-A6FD-1550D7125F1E}" destId="{70B4A7CF-EAF3-42E7-9DD1-74B9F6006521}" srcOrd="1" destOrd="0" presId="urn:microsoft.com/office/officeart/2005/8/layout/orgChart1"/>
    <dgm:cxn modelId="{261C084F-5FBF-4E8D-B150-DCA12D135A17}" type="presParOf" srcId="{70B4A7CF-EAF3-42E7-9DD1-74B9F6006521}" destId="{A440C29A-D329-40C3-90E9-382CDF52BB1F}" srcOrd="0" destOrd="0" presId="urn:microsoft.com/office/officeart/2005/8/layout/orgChart1"/>
    <dgm:cxn modelId="{0BA9B79A-C2D9-4AF0-9FFA-F1ABBC28E6E6}" type="presParOf" srcId="{A440C29A-D329-40C3-90E9-382CDF52BB1F}" destId="{00616E99-69FA-48DC-80DC-1746CCF00A53}" srcOrd="0" destOrd="0" presId="urn:microsoft.com/office/officeart/2005/8/layout/orgChart1"/>
    <dgm:cxn modelId="{04203288-4A55-423C-8261-78FB91A578F6}" type="presParOf" srcId="{A440C29A-D329-40C3-90E9-382CDF52BB1F}" destId="{527C7887-734C-48C1-B827-70AFFD9C325A}" srcOrd="1" destOrd="0" presId="urn:microsoft.com/office/officeart/2005/8/layout/orgChart1"/>
    <dgm:cxn modelId="{5510007E-57CE-4C2C-BC5C-D0C52473AA06}" type="presParOf" srcId="{70B4A7CF-EAF3-42E7-9DD1-74B9F6006521}" destId="{2B40CE05-5DCB-41C7-AAE7-4B5A8D45865E}" srcOrd="1" destOrd="0" presId="urn:microsoft.com/office/officeart/2005/8/layout/orgChart1"/>
    <dgm:cxn modelId="{5CE27CFE-60CF-4403-B2AE-B8728D6356E5}" type="presParOf" srcId="{70B4A7CF-EAF3-42E7-9DD1-74B9F6006521}" destId="{87A327AA-6328-4B7A-A985-71E8C5CCA115}" srcOrd="2" destOrd="0" presId="urn:microsoft.com/office/officeart/2005/8/layout/orgChart1"/>
    <dgm:cxn modelId="{581E06FD-5DBA-44F3-9D0B-FDB170B92459}" type="presParOf" srcId="{0B7AFD1B-0756-458B-A6FD-1550D7125F1E}" destId="{AF73A8A9-70F4-44B0-A208-0B053721F2EE}" srcOrd="2" destOrd="0" presId="urn:microsoft.com/office/officeart/2005/8/layout/orgChart1"/>
    <dgm:cxn modelId="{07B00857-CE50-4C3C-8CCB-6E108BC46FE8}" type="presParOf" srcId="{0B7AFD1B-0756-458B-A6FD-1550D7125F1E}" destId="{3CE5B496-5485-43BC-BA32-D28DC0C692F4}" srcOrd="3" destOrd="0" presId="urn:microsoft.com/office/officeart/2005/8/layout/orgChart1"/>
    <dgm:cxn modelId="{73B4AF5E-F608-41E5-8D10-CBF1CB09AA04}" type="presParOf" srcId="{3CE5B496-5485-43BC-BA32-D28DC0C692F4}" destId="{C7B9EECA-4B1E-4744-B04A-37EEEC63597E}" srcOrd="0" destOrd="0" presId="urn:microsoft.com/office/officeart/2005/8/layout/orgChart1"/>
    <dgm:cxn modelId="{A5EA0AAC-9EAC-4085-BAC9-B1228701D843}" type="presParOf" srcId="{C7B9EECA-4B1E-4744-B04A-37EEEC63597E}" destId="{FBB34314-3130-4AF1-8490-A8CBAC915955}" srcOrd="0" destOrd="0" presId="urn:microsoft.com/office/officeart/2005/8/layout/orgChart1"/>
    <dgm:cxn modelId="{507FC2AA-8599-4752-A8DD-53A92BE3C611}" type="presParOf" srcId="{C7B9EECA-4B1E-4744-B04A-37EEEC63597E}" destId="{1A5B4959-5C68-4C77-B50F-3E8B3F9A86CA}" srcOrd="1" destOrd="0" presId="urn:microsoft.com/office/officeart/2005/8/layout/orgChart1"/>
    <dgm:cxn modelId="{F97202EE-74A1-4DA2-B013-833C3295A5A3}" type="presParOf" srcId="{3CE5B496-5485-43BC-BA32-D28DC0C692F4}" destId="{98869515-4FAE-4185-9204-321BE4B20615}" srcOrd="1" destOrd="0" presId="urn:microsoft.com/office/officeart/2005/8/layout/orgChart1"/>
    <dgm:cxn modelId="{5BA64812-301F-4D68-999C-C2B9744F7124}" type="presParOf" srcId="{3CE5B496-5485-43BC-BA32-D28DC0C692F4}" destId="{9CA3DAE1-06A0-472B-8B4D-9F90C70058DD}" srcOrd="2" destOrd="0" presId="urn:microsoft.com/office/officeart/2005/8/layout/orgChart1"/>
    <dgm:cxn modelId="{AECC5556-C625-4A55-9FC0-7388F637DF03}" type="presParOf" srcId="{44B61045-C73A-42A1-8276-79D89A30B5F4}" destId="{5FFE6C35-9FCE-4F72-87F3-46880C09A8D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F8A88C7-D416-490F-8616-00246420A0A1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5E6FDE-0BBE-4599-B195-B8024EB84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65C317-7454-414A-A0FC-C43E77DEAB47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54006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504056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70A4-2030-4C05-8621-044B6D8A8C3A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B34A-416C-493F-BFAE-0C28C272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0FE2-C156-451D-8833-CB5D2FEA5B34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7BF3-936E-47E7-A2DC-61C749E2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22F6-DE19-4F79-8C92-6623DC4D654D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D3B6-AA4F-41C6-8E55-9E6F697E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3F2C-43D2-482B-ABA9-9EEF07D31D77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8215-278B-4E0D-9958-0AC9E05D5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3615-5554-4739-AA31-A7D1B608DF56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C8B7-7042-4140-9801-E80550F1F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7A6F-E69E-4A47-93BE-D61A44B485E9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61AD-AC87-4317-B2DE-D27285138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BB1B-C129-42C4-AB61-2172D7902EF6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EDC1-E608-48B7-AF36-D40825C48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13F-D388-4E70-A064-2167F7DDEDCC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198F-BAD4-455B-84FE-EBE1EC2B1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3654-C7B4-446F-9EEF-DFBE2C9303A8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A4EF-1453-4EE4-8374-ACA86BF6C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AC75-14A4-4841-AB88-87AC373FF507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C525-D62A-4388-8CA9-95EDD0CD7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CA1E-54E6-4B86-83A4-86322B3204B4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011B-35B6-4AC8-8525-55F6968C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861BD2-D942-47FB-8A16-C521C3D68EF1}" type="datetimeFigureOut">
              <a:rPr lang="ru-RU"/>
              <a:pPr>
                <a:defRPr/>
              </a:pPr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4EB872-EEF2-4CC6-9D1D-70A5EF5FD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оугольник 6"/>
          <p:cNvSpPr>
            <a:spLocks noChangeArrowheads="1"/>
          </p:cNvSpPr>
          <p:nvPr userDrawn="1"/>
        </p:nvSpPr>
        <p:spPr bwMode="auto">
          <a:xfrm>
            <a:off x="5937250" y="6507163"/>
            <a:ext cx="320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hlinkClick r:id="rId14"/>
              </a:rPr>
              <a:t>http://presentation-creation.ru/</a:t>
            </a:r>
            <a:endParaRPr 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uravlyhaschool@i.u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70859586860150" TargetMode="External"/><Relationship Id="rId2" Type="http://schemas.openxmlformats.org/officeDocument/2006/relationships/hyperlink" Target="https://juravlyhaschool.e-schools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950" y="2492375"/>
            <a:ext cx="5400675" cy="534988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Звіт директора 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Журавлиського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закладу загальної середньої освіти  І-ІІІ ступенів – 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закладу дошкільної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освіти 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Славінської</a:t>
            </a: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 Тетяни Леонідівни </a:t>
            </a:r>
            <a:b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за 2023/2024 навчальний рік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Харчування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Гарячим харчуванням охоплено 26 (100%) – вихованців ЗДО та 65</a:t>
            </a:r>
            <a:r>
              <a:rPr lang="en-US" dirty="0" smtClean="0"/>
              <a:t> </a:t>
            </a:r>
            <a:r>
              <a:rPr lang="uk-UA" dirty="0" smtClean="0"/>
              <a:t>(78%) </a:t>
            </a:r>
            <a:r>
              <a:rPr lang="uk-UA" dirty="0"/>
              <a:t>здобувачів</a:t>
            </a:r>
            <a:r>
              <a:rPr lang="uk-UA" dirty="0" smtClean="0"/>
              <a:t> освіти ЗЗСО.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</a:t>
            </a:r>
            <a:r>
              <a:rPr lang="uk-UA" dirty="0" smtClean="0"/>
              <a:t>Їдальня  </a:t>
            </a:r>
            <a:r>
              <a:rPr lang="uk-UA" dirty="0" err="1" smtClean="0"/>
              <a:t>Журавлиського</a:t>
            </a:r>
            <a:r>
              <a:rPr lang="uk-UA" dirty="0" smtClean="0"/>
              <a:t> ЗЗСО  _ ЗДО забезпечена </a:t>
            </a:r>
            <a:r>
              <a:rPr lang="uk-UA" dirty="0"/>
              <a:t>необхідним технологічним та холодильним обладнанням. Обідній зал має достатню кількість посадкових місць для організації харчування дітей.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Харчування учнів у цьому навчальному році відбувалося за рахунок батьківських коштів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Продукти харчування поставляються ПП «Коломієць ОП», </a:t>
            </a:r>
            <a:r>
              <a:rPr lang="uk-UA" dirty="0"/>
              <a:t>щотижня, спеціально обладнаним транспортом. Всі продукти супроводжуються сертифікатом якості. Проводиться постійний контроль за приготуванням їжі. Ведеться необхідна документація.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Пільгові категорії (діти з малозабезпечених </a:t>
            </a:r>
            <a:r>
              <a:rPr lang="uk-UA" dirty="0" smtClean="0"/>
              <a:t>сімей, ВПО, та </a:t>
            </a:r>
            <a:r>
              <a:rPr lang="uk-UA" dirty="0"/>
              <a:t>дітей </a:t>
            </a:r>
            <a:r>
              <a:rPr lang="uk-UA" dirty="0" err="1"/>
              <a:t>–батьків</a:t>
            </a:r>
            <a:r>
              <a:rPr lang="uk-UA" dirty="0"/>
              <a:t>  </a:t>
            </a:r>
            <a:r>
              <a:rPr lang="uk-UA" dirty="0" smtClean="0"/>
              <a:t>УБД) </a:t>
            </a:r>
            <a:r>
              <a:rPr lang="uk-UA" dirty="0"/>
              <a:t>харчувалися безкоштовно.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У дитячому садку батьківська плата за харчування становила 40%.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Для учнів 1 – </a:t>
            </a:r>
            <a:r>
              <a:rPr lang="uk-UA" dirty="0" smtClean="0"/>
              <a:t>9  </a:t>
            </a:r>
            <a:r>
              <a:rPr lang="uk-UA" dirty="0"/>
              <a:t>класів харчування одноразове, для дитячого садка – 3-х разове.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Форми  навчання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84213" y="1773238"/>
            <a:ext cx="77041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2400"/>
              <a:t>На період дії воєнного стану для учнів організовано змішане навчання (поєднання очної та дистанційної форм). </a:t>
            </a:r>
          </a:p>
          <a:p>
            <a:pPr eaLnBrk="1" hangingPunct="1"/>
            <a:endParaRPr lang="uk-UA" sz="2400"/>
          </a:p>
          <a:p>
            <a:pPr eaLnBrk="1" hangingPunct="1"/>
            <a:r>
              <a:rPr lang="uk-UA" sz="2400"/>
              <a:t>Вперше у цьому році на запити батьків організовано сімейне навчання двох учнів.</a:t>
            </a:r>
          </a:p>
          <a:p>
            <a:pPr eaLnBrk="1" hangingPunct="1"/>
            <a:endParaRPr lang="uk-UA" sz="2400"/>
          </a:p>
          <a:p>
            <a:pPr eaLnBrk="1" hangingPunct="1"/>
            <a:r>
              <a:rPr lang="uk-UA" sz="2400"/>
              <a:t>Очним навчанням повністю охоплено вихованців ЗДО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Заклад дошкільної освіти </a:t>
            </a: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rgbClr val="C00000"/>
                </a:solidFill>
              </a:rPr>
              <a:t>Освітня програма ЗДО реалізується через окремі розділи: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781550"/>
          </a:xfrm>
        </p:spPr>
        <p:txBody>
          <a:bodyPr/>
          <a:lstStyle/>
          <a:p>
            <a:pPr eaLnBrk="1" hangingPunct="1"/>
            <a:endParaRPr lang="uk-UA" sz="2000" smtClean="0"/>
          </a:p>
          <a:p>
            <a:pPr eaLnBrk="1" hangingPunct="1"/>
            <a:r>
              <a:rPr lang="uk-UA" sz="2000" smtClean="0"/>
              <a:t>     1. Особистість дитини</a:t>
            </a:r>
          </a:p>
          <a:p>
            <a:pPr eaLnBrk="1" hangingPunct="1"/>
            <a:r>
              <a:rPr lang="uk-UA" sz="2000" smtClean="0"/>
              <a:t>     2. Мовлення дитини</a:t>
            </a:r>
          </a:p>
          <a:p>
            <a:pPr eaLnBrk="1" hangingPunct="1"/>
            <a:r>
              <a:rPr lang="uk-UA" sz="2000" smtClean="0"/>
              <a:t>     3. Дитина в соціумі</a:t>
            </a:r>
          </a:p>
          <a:p>
            <a:pPr eaLnBrk="1" hangingPunct="1"/>
            <a:r>
              <a:rPr lang="uk-UA" sz="2000" smtClean="0"/>
              <a:t>     4. Гра дитини</a:t>
            </a:r>
          </a:p>
          <a:p>
            <a:pPr eaLnBrk="1" hangingPunct="1"/>
            <a:r>
              <a:rPr lang="uk-UA" sz="2000" smtClean="0"/>
              <a:t>     5. Дитина в природному довкіллі</a:t>
            </a:r>
          </a:p>
          <a:p>
            <a:pPr eaLnBrk="1" hangingPunct="1"/>
            <a:r>
              <a:rPr lang="uk-UA" sz="2000" smtClean="0"/>
              <a:t>     6. Дитина в сенсорно-пізнавальному просторі</a:t>
            </a:r>
          </a:p>
          <a:p>
            <a:pPr eaLnBrk="1" hangingPunct="1"/>
            <a:r>
              <a:rPr lang="uk-UA" sz="2000" smtClean="0"/>
              <a:t>     7. Дитина у світі культури</a:t>
            </a:r>
          </a:p>
          <a:p>
            <a:pPr eaLnBrk="1" hangingPunct="1"/>
            <a:endParaRPr lang="uk-UA" sz="2000" smtClean="0"/>
          </a:p>
        </p:txBody>
      </p:sp>
      <p:pic>
        <p:nvPicPr>
          <p:cNvPr id="15364" name="Picture 8" descr="На зображенні може бути: 10 людей, дитина, іграшка, стіл та тек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75" y="-14716125"/>
            <a:ext cx="4714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8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38"/>
            <a:ext cx="407193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571875"/>
            <a:ext cx="3643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Освітня програма Журавлиського ЗЗСО - ЗДО– це єдиний комплекс освітніх компонентів, спланованих і організованих для досягнення учнями результатів навчання</a:t>
            </a:r>
            <a:endParaRPr lang="ru-RU" sz="2000" smtClean="0"/>
          </a:p>
        </p:txBody>
      </p:sp>
      <p:pic>
        <p:nvPicPr>
          <p:cNvPr id="16387" name="Picture 10" descr="shadow_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7543" y="2561039"/>
            <a:ext cx="1667991" cy="3712556"/>
            <a:chOff x="642" y="1572"/>
            <a:chExt cx="1359" cy="2158"/>
          </a:xfrm>
          <a:solidFill>
            <a:srgbClr val="FFFFCC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pFill/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grp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grp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60137" y="1870305"/>
            <a:ext cx="1183718" cy="881004"/>
            <a:chOff x="192" y="1917"/>
            <a:chExt cx="1042" cy="1102"/>
          </a:xfrm>
          <a:solidFill>
            <a:srgbClr val="FFFFCC"/>
          </a:solidFill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  <a:grpFill/>
          </p:grpSpPr>
          <p:pic>
            <p:nvPicPr>
              <p:cNvPr id="2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grpFill/>
            </p:spPr>
          </p:pic>
          <p:pic>
            <p:nvPicPr>
              <p:cNvPr id="24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grpFill/>
            </p:spPr>
          </p:pic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2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grpFill/>
          </p:spPr>
        </p:pic>
      </p:grpSp>
      <p:sp>
        <p:nvSpPr>
          <p:cNvPr id="16390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noFill/>
                <a:round/>
                <a:headEnd/>
                <a:tailEnd/>
              </a:ln>
              <a:solidFill>
                <a:srgbClr val="FCFCFC">
                  <a:alpha val="59999"/>
                </a:srgbClr>
              </a:solidFill>
              <a:latin typeface="Arial Black"/>
            </a:endParaRPr>
          </a:p>
        </p:txBody>
      </p:sp>
      <p:sp>
        <p:nvSpPr>
          <p:cNvPr id="11271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2" name="WordArt 34"/>
          <p:cNvSpPr>
            <a:spLocks noChangeArrowheads="1" noChangeShapeType="1" noTextEdit="1"/>
          </p:cNvSpPr>
          <p:nvPr/>
        </p:nvSpPr>
        <p:spPr bwMode="gray">
          <a:xfrm>
            <a:off x="3652838" y="2003425"/>
            <a:ext cx="530225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59999"/>
                  </a:srgbClr>
                </a:solidFill>
                <a:latin typeface="Arial Black"/>
              </a:rPr>
              <a:t>02</a:t>
            </a:r>
          </a:p>
        </p:txBody>
      </p:sp>
      <p:sp>
        <p:nvSpPr>
          <p:cNvPr id="1127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94" name="Picture 37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6299200" y="1852613"/>
            <a:ext cx="5699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Line 38"/>
          <p:cNvSpPr>
            <a:spLocks noChangeShapeType="1"/>
          </p:cNvSpPr>
          <p:nvPr/>
        </p:nvSpPr>
        <p:spPr bwMode="gray">
          <a:xfrm>
            <a:off x="6169025" y="3481388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gray">
          <a:xfrm>
            <a:off x="3468688" y="3619500"/>
            <a:ext cx="199866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D7181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 </a:t>
            </a:r>
            <a:r>
              <a:rPr lang="ru-RU" sz="1400" b="1">
                <a:solidFill>
                  <a:srgbClr val="FFFFFF"/>
                </a:solidFill>
              </a:rPr>
              <a:t>Вставить информацию для описания раздела </a:t>
            </a:r>
            <a:endParaRPr lang="en-US" sz="1400" b="1">
              <a:solidFill>
                <a:srgbClr val="FFFFFF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447907" y="2822474"/>
            <a:ext cx="1667991" cy="3425825"/>
            <a:chOff x="642" y="1572"/>
            <a:chExt cx="1359" cy="2158"/>
          </a:xfrm>
          <a:solidFill>
            <a:srgbClr val="92D050"/>
          </a:solidFill>
        </p:grpSpPr>
        <p:sp>
          <p:nvSpPr>
            <p:cNvPr id="53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pFill/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grp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grp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124438" y="2541891"/>
            <a:ext cx="1667991" cy="3425825"/>
            <a:chOff x="642" y="1572"/>
            <a:chExt cx="1359" cy="215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7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pFill/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grp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grp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251142" y="2812950"/>
            <a:ext cx="1667991" cy="3425825"/>
            <a:chOff x="642" y="1572"/>
            <a:chExt cx="1359" cy="2158"/>
          </a:xfrm>
          <a:solidFill>
            <a:srgbClr val="FFCCFF"/>
          </a:solidFill>
        </p:grpSpPr>
        <p:sp>
          <p:nvSpPr>
            <p:cNvPr id="61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pFill/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grp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grp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495829" y="1916743"/>
            <a:ext cx="1183718" cy="881004"/>
            <a:chOff x="192" y="1917"/>
            <a:chExt cx="1042" cy="1102"/>
          </a:xfrm>
          <a:solidFill>
            <a:srgbClr val="92D050"/>
          </a:solidFill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  <a:grpFill/>
          </p:grpSpPr>
          <p:pic>
            <p:nvPicPr>
              <p:cNvPr id="67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grpFill/>
            </p:spPr>
          </p:pic>
          <p:pic>
            <p:nvPicPr>
              <p:cNvPr id="68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grpFill/>
            </p:spPr>
          </p:pic>
          <p:sp>
            <p:nvSpPr>
              <p:cNvPr id="69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66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grpFill/>
          </p:spPr>
        </p:pic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5072243" y="1919389"/>
            <a:ext cx="1183718" cy="881004"/>
            <a:chOff x="192" y="1917"/>
            <a:chExt cx="1042" cy="110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  <a:grpFill/>
          </p:grpSpPr>
          <p:pic>
            <p:nvPicPr>
              <p:cNvPr id="7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grpFill/>
            </p:spPr>
          </p:pic>
          <p:pic>
            <p:nvPicPr>
              <p:cNvPr id="74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grpFill/>
            </p:spPr>
          </p:pic>
          <p:sp>
            <p:nvSpPr>
              <p:cNvPr id="75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72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grp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7380312" y="1908308"/>
            <a:ext cx="1183718" cy="881004"/>
            <a:chOff x="192" y="1917"/>
            <a:chExt cx="1042" cy="1102"/>
          </a:xfrm>
          <a:solidFill>
            <a:srgbClr val="FFCCFF"/>
          </a:solidFill>
        </p:grpSpPr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  <a:grpFill/>
          </p:grpSpPr>
          <p:pic>
            <p:nvPicPr>
              <p:cNvPr id="79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grpFill/>
            </p:spPr>
          </p:pic>
          <p:pic>
            <p:nvPicPr>
              <p:cNvPr id="80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grpFill/>
            </p:spPr>
          </p:pic>
          <p:sp>
            <p:nvSpPr>
              <p:cNvPr id="8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78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grpFill/>
          </p:spPr>
        </p:pic>
      </p:grpSp>
      <p:sp>
        <p:nvSpPr>
          <p:cNvPr id="16403" name="Прямоугольник 81"/>
          <p:cNvSpPr>
            <a:spLocks noChangeArrowheads="1"/>
          </p:cNvSpPr>
          <p:nvPr/>
        </p:nvSpPr>
        <p:spPr bwMode="auto">
          <a:xfrm>
            <a:off x="587375" y="1924050"/>
            <a:ext cx="59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ЗДО</a:t>
            </a:r>
          </a:p>
        </p:txBody>
      </p:sp>
      <p:sp>
        <p:nvSpPr>
          <p:cNvPr id="16404" name="Прямоугольник 82"/>
          <p:cNvSpPr>
            <a:spLocks noChangeArrowheads="1"/>
          </p:cNvSpPr>
          <p:nvPr/>
        </p:nvSpPr>
        <p:spPr bwMode="auto">
          <a:xfrm>
            <a:off x="7521575" y="2060575"/>
            <a:ext cx="1160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ІІІ ступінь </a:t>
            </a:r>
          </a:p>
        </p:txBody>
      </p:sp>
      <p:sp>
        <p:nvSpPr>
          <p:cNvPr id="16405" name="Прямоугольник 83"/>
          <p:cNvSpPr>
            <a:spLocks noChangeArrowheads="1"/>
          </p:cNvSpPr>
          <p:nvPr/>
        </p:nvSpPr>
        <p:spPr bwMode="auto">
          <a:xfrm>
            <a:off x="5256213" y="2092325"/>
            <a:ext cx="110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ІІ ступінь </a:t>
            </a:r>
          </a:p>
        </p:txBody>
      </p:sp>
      <p:sp>
        <p:nvSpPr>
          <p:cNvPr id="16406" name="Прямоугольник 84"/>
          <p:cNvSpPr>
            <a:spLocks noChangeArrowheads="1"/>
          </p:cNvSpPr>
          <p:nvPr/>
        </p:nvSpPr>
        <p:spPr bwMode="auto">
          <a:xfrm>
            <a:off x="2727325" y="2060575"/>
            <a:ext cx="99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І ступінь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154613" y="3216275"/>
            <a:ext cx="1789112" cy="3046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latin typeface="+mn-lt"/>
              </a:rPr>
              <a:t>Освітня програма ІІ ступеня (базова середня освіта) розроблена на основі Типової освітньої програми закладів загальної середньої освіти ІІ ступеня, затвердженої наказом МОН України від 20.04.2018 №405 (таблиця 13) – </a:t>
            </a:r>
            <a:r>
              <a:rPr lang="uk-UA" sz="1200" dirty="0">
                <a:latin typeface="+mn-lt"/>
              </a:rPr>
              <a:t>7-9 </a:t>
            </a:r>
            <a:r>
              <a:rPr lang="uk-UA" sz="1200" dirty="0">
                <a:latin typeface="+mn-lt"/>
              </a:rPr>
              <a:t>класи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latin typeface="+mn-lt"/>
              </a:rPr>
              <a:t> освітня програма НУШ на основі типових модельних програм  - </a:t>
            </a:r>
            <a:r>
              <a:rPr lang="uk-UA" sz="1200" dirty="0">
                <a:latin typeface="+mn-lt"/>
              </a:rPr>
              <a:t>5-6 </a:t>
            </a:r>
            <a:r>
              <a:rPr lang="uk-UA" sz="1200" dirty="0" err="1">
                <a:latin typeface="+mn-lt"/>
              </a:rPr>
              <a:t>класИ</a:t>
            </a:r>
            <a:endParaRPr lang="uk-UA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200" dirty="0">
              <a:latin typeface="+mn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463800" y="3216275"/>
            <a:ext cx="1635125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dirty="0">
                <a:latin typeface="+mn-lt"/>
              </a:rPr>
              <a:t>Освітня програма І ступеня (початкова освіта) розроблена на основі: 1-4 класи – Типової освітньої програми, розробленої під керівництвом Шияна Р.Б., затвердженої наказом МОН України від 21.03.2018 №268</a:t>
            </a:r>
          </a:p>
        </p:txBody>
      </p:sp>
      <p:sp>
        <p:nvSpPr>
          <p:cNvPr id="16409" name="Прямоугольник 88"/>
          <p:cNvSpPr>
            <a:spLocks noChangeArrowheads="1"/>
          </p:cNvSpPr>
          <p:nvPr/>
        </p:nvSpPr>
        <p:spPr bwMode="auto">
          <a:xfrm>
            <a:off x="7348538" y="3173413"/>
            <a:ext cx="14906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1100"/>
              <a:t>Освітня програма ІІІ ступеня (профільна середня освіта) 11  клас розроблена на основі Типової освітньої програми закладів загальної середньої освіти ІІІ ступеня, затвердженої наказом МОН України від 20.04.2018 №408 (таблиці 2,3)</a:t>
            </a:r>
          </a:p>
        </p:txBody>
      </p:sp>
      <p:sp>
        <p:nvSpPr>
          <p:cNvPr id="16410" name="Прямоугольник 89"/>
          <p:cNvSpPr>
            <a:spLocks noChangeArrowheads="1"/>
          </p:cNvSpPr>
          <p:nvPr/>
        </p:nvSpPr>
        <p:spPr bwMode="auto">
          <a:xfrm>
            <a:off x="258763" y="3009900"/>
            <a:ext cx="1617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sz="1200">
                <a:latin typeface="Times New Roman" pitchFamily="18" charset="0"/>
                <a:cs typeface="Times New Roman" pitchFamily="18" charset="0"/>
              </a:rPr>
              <a:t> Освітня програма «Дитина» побудована за лініями Базового компонента дошкільної освіти – Державного стандарту дошкільної освіти України. У Програмі зміст освітньої роботи з дітьми структурований за принципом інваріативності та варіативності.</a:t>
            </a:r>
            <a:endParaRPr lang="uk-UA" sz="11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Методична </a:t>
            </a:r>
            <a:r>
              <a:rPr lang="uk-UA" b="1" dirty="0" smtClean="0">
                <a:solidFill>
                  <a:srgbClr val="C00000"/>
                </a:solidFill>
              </a:rPr>
              <a:t>робота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Протягом останнього  </a:t>
            </a:r>
            <a:r>
              <a:rPr lang="uk-UA" dirty="0"/>
              <a:t>року педагогічний </a:t>
            </a:r>
            <a:r>
              <a:rPr lang="uk-UA" dirty="0" smtClean="0"/>
              <a:t>колектив працював над  </a:t>
            </a:r>
            <a:r>
              <a:rPr lang="uk-UA" dirty="0"/>
              <a:t>проблемою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«</a:t>
            </a:r>
            <a:r>
              <a:rPr lang="ru-RU" b="1" dirty="0" err="1" smtClean="0"/>
              <a:t>Запровадження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Державних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стандартів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та </a:t>
            </a:r>
            <a:r>
              <a:rPr lang="ru-RU" b="1" dirty="0" err="1" smtClean="0"/>
              <a:t>адаптація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до </a:t>
            </a:r>
            <a:r>
              <a:rPr lang="ru-RU" b="1" dirty="0" err="1" smtClean="0"/>
              <a:t>освітнього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 smtClean="0"/>
              <a:t>запровадження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стандартів</a:t>
            </a:r>
            <a:r>
              <a:rPr lang="uk-UA" b="1" dirty="0" smtClean="0"/>
              <a:t>»</a:t>
            </a:r>
            <a:endParaRPr lang="uk-UA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</a:rPr>
              <a:t>Нова українська школа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Завершили </a:t>
            </a:r>
            <a:r>
              <a:rPr lang="uk-UA" dirty="0"/>
              <a:t>навчання в рамках Нової української школи </a:t>
            </a:r>
            <a:r>
              <a:rPr lang="uk-UA" dirty="0" smtClean="0"/>
              <a:t>1 - 6 класи. </a:t>
            </a:r>
            <a:r>
              <a:rPr lang="uk-UA" dirty="0"/>
              <a:t>Маємо вже певний досвід. Була суттєва підтримка з державного та районного бюджетів.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Це: дидактичні матеріали, нові парти, стіл для вчителя, </a:t>
            </a:r>
            <a:r>
              <a:rPr lang="uk-UA" dirty="0" err="1" smtClean="0"/>
              <a:t>широкопанельний</a:t>
            </a:r>
            <a:r>
              <a:rPr lang="uk-UA" dirty="0" smtClean="0"/>
              <a:t> дисплей, принтер. 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Суттєвою була допомога батьків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Будемо </a:t>
            </a:r>
            <a:r>
              <a:rPr lang="uk-UA" dirty="0"/>
              <a:t>сподіватися, що підтримка держави і в цьому році також буде суттєвою.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МАТЕРІАЛЬНА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До </a:t>
            </a:r>
            <a:r>
              <a:rPr lang="uk-UA" dirty="0"/>
              <a:t>послуг учнів та вчителів</a:t>
            </a:r>
            <a:r>
              <a:rPr lang="uk-UA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smtClean="0"/>
              <a:t>11 </a:t>
            </a:r>
            <a:r>
              <a:rPr lang="uk-UA" dirty="0"/>
              <a:t>навчальних кабінетів;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комп’ютерний клас з мережею Інтернет;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кабінет </a:t>
            </a:r>
            <a:r>
              <a:rPr lang="uk-UA" dirty="0" smtClean="0"/>
              <a:t>психолога та </a:t>
            </a:r>
            <a:r>
              <a:rPr lang="uk-UA" dirty="0"/>
              <a:t>соціального педагога</a:t>
            </a:r>
            <a:r>
              <a:rPr lang="uk-UA" dirty="0" smtClean="0"/>
              <a:t>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кабінет </a:t>
            </a:r>
            <a:r>
              <a:rPr lang="uk-UA" dirty="0" smtClean="0"/>
              <a:t>педагога-організатора;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навчальна майстерня;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 спортивна зала;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бібліотека </a:t>
            </a:r>
            <a:r>
              <a:rPr lang="uk-UA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методичний кабінет;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шкільний музей;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група ЗДО;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-спальня для дошкільнят;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їдальня;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- спортивний </a:t>
            </a:r>
            <a:r>
              <a:rPr lang="uk-UA" dirty="0" smtClean="0"/>
              <a:t>майданчик;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 шкільний автобус;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- кількість інформаційно-комунікаційних засобів навчання - </a:t>
            </a:r>
            <a:r>
              <a:rPr lang="uk-UA" dirty="0" smtClean="0"/>
              <a:t>11,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</a:t>
            </a:r>
            <a:r>
              <a:rPr lang="uk-UA" dirty="0" smtClean="0"/>
              <a:t>з </a:t>
            </a:r>
            <a:r>
              <a:rPr lang="uk-UA" dirty="0"/>
              <a:t>них : - </a:t>
            </a:r>
            <a:r>
              <a:rPr lang="uk-UA" dirty="0" smtClean="0"/>
              <a:t>інтерактивних комплексів – 4,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 </a:t>
            </a:r>
            <a:r>
              <a:rPr lang="uk-UA" dirty="0"/>
              <a:t>-інтерактивних комплексів </a:t>
            </a:r>
            <a:r>
              <a:rPr lang="uk-UA" dirty="0" smtClean="0"/>
              <a:t>(ноутбук </a:t>
            </a:r>
            <a:r>
              <a:rPr lang="uk-UA" dirty="0"/>
              <a:t>та </a:t>
            </a:r>
            <a:r>
              <a:rPr lang="uk-UA" dirty="0" err="1" smtClean="0"/>
              <a:t>плоскопанельний</a:t>
            </a:r>
            <a:r>
              <a:rPr lang="uk-UA" dirty="0" smtClean="0"/>
              <a:t> дисплей) – 3,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-ноутбук +  телевізор – 4,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комп'ютерів </a:t>
            </a:r>
            <a:r>
              <a:rPr lang="uk-UA" dirty="0" smtClean="0"/>
              <a:t>10;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dirty="0"/>
              <a:t>ноутбуків, </a:t>
            </a:r>
            <a:r>
              <a:rPr lang="uk-UA" dirty="0" err="1"/>
              <a:t>нетбуків</a:t>
            </a:r>
            <a:r>
              <a:rPr lang="uk-UA" dirty="0"/>
              <a:t> </a:t>
            </a:r>
            <a:r>
              <a:rPr lang="uk-UA" dirty="0" smtClean="0"/>
              <a:t>-12.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>Медичне обслуговування</a:t>
            </a:r>
            <a:endParaRPr lang="uk-UA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 Медичний нагляд за учнями та вихованцями дитячого садка, організацією харчування здійснювався медичною сестрою.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Медикаменти </a:t>
            </a:r>
            <a:r>
              <a:rPr lang="uk-UA" dirty="0"/>
              <a:t>закуплялися за рахунок бюджетних </a:t>
            </a:r>
            <a:r>
              <a:rPr lang="uk-UA" dirty="0" smtClean="0"/>
              <a:t>коштів</a:t>
            </a:r>
            <a:r>
              <a:rPr lang="uk-UA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Медична </a:t>
            </a:r>
            <a:r>
              <a:rPr lang="uk-UA" dirty="0"/>
              <a:t>сестра постійно проводила огляди учнів на </a:t>
            </a:r>
            <a:r>
              <a:rPr lang="uk-UA" dirty="0" err="1"/>
              <a:t>педикульоз</a:t>
            </a:r>
            <a:r>
              <a:rPr lang="uk-UA" dirty="0"/>
              <a:t>, звертала увагу батьків на стан особистої гігієни дітей, слідкувала за приготуванням </a:t>
            </a:r>
            <a:r>
              <a:rPr lang="uk-UA" dirty="0" err="1"/>
              <a:t>дезрозчинів</a:t>
            </a:r>
            <a:r>
              <a:rPr lang="uk-UA" dirty="0"/>
              <a:t> для миття посуду та прибирання приміщення.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Зміцнення матеріально-технічної бази закладу та фінансування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188" y="2151063"/>
          <a:ext cx="8175655" cy="237694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777197">
                  <a:extLst>
                    <a:ext uri="{9D8B030D-6E8A-4147-A177-3AD203B41FA5}"/>
                  </a:extLst>
                </a:gridCol>
                <a:gridCol w="2199229">
                  <a:extLst>
                    <a:ext uri="{9D8B030D-6E8A-4147-A177-3AD203B41FA5}"/>
                  </a:extLst>
                </a:gridCol>
                <a:gridCol w="2199229">
                  <a:extLst>
                    <a:ext uri="{9D8B030D-6E8A-4147-A177-3AD203B41FA5}"/>
                  </a:extLst>
                </a:gridCol>
              </a:tblGrid>
              <a:tr h="659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Матеріали для проведення поточного ремонту приміщень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(червень </a:t>
                      </a:r>
                      <a:r>
                        <a:rPr lang="uk-UA" sz="1400" dirty="0" err="1">
                          <a:effectLst/>
                        </a:rPr>
                        <a:t>–серпень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2023)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4500,00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Спонсорська допомога </a:t>
                      </a:r>
                      <a:r>
                        <a:rPr lang="uk-UA" sz="1400" dirty="0" smtClean="0">
                          <a:effectLst/>
                        </a:rPr>
                        <a:t>(батьки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10579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effectLst/>
                        </a:rPr>
                        <a:t>6500,00</a:t>
                      </a:r>
                      <a:endParaRPr lang="uk-UA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Спонсорська допомога (ТОВ «</a:t>
                      </a:r>
                      <a:r>
                        <a:rPr lang="uk-UA" sz="1400" dirty="0" err="1">
                          <a:effectLst/>
                        </a:rPr>
                        <a:t>Журавлиське</a:t>
                      </a:r>
                      <a:r>
                        <a:rPr lang="uk-UA" sz="1400" dirty="0">
                          <a:effectLst/>
                        </a:rPr>
                        <a:t>»)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2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Канцтовари, в т.ч. послуги за Інтернет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3450,00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Спонсорська допомога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2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Підручники  та посібники 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7586,00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бюджет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1925" y="260350"/>
            <a:ext cx="8362950" cy="1377950"/>
          </a:xfrm>
        </p:spPr>
        <p:txBody>
          <a:bodyPr/>
          <a:lstStyle/>
          <a:p>
            <a:pPr eaLnBrk="1" hangingPunct="1"/>
            <a:r>
              <a:rPr lang="ru-RU" sz="2000" smtClean="0"/>
              <a:t>Наша адреса: 09445 Київська обл., Білоцерківський р-н., с.Журавлиха, вул. 40-річчя Перемоги,41, тел 2-73-46, e-mail:</a:t>
            </a:r>
            <a:r>
              <a:rPr lang="en-US" sz="2000" smtClean="0"/>
              <a:t> </a:t>
            </a:r>
            <a:r>
              <a:rPr lang="en-US" sz="2000" smtClean="0">
                <a:hlinkClick r:id="rId2"/>
              </a:rPr>
              <a:t>juravlyhaschool</a:t>
            </a:r>
            <a:r>
              <a:rPr lang="ru-RU" sz="2000" smtClean="0">
                <a:hlinkClick r:id="rId2"/>
              </a:rPr>
              <a:t>@i.ua</a:t>
            </a:r>
            <a:r>
              <a:rPr lang="en-US" sz="2000" smtClean="0"/>
              <a:t>     </a:t>
            </a:r>
            <a:r>
              <a:rPr lang="ru-RU" sz="2000" smtClean="0"/>
              <a:t>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ru-RU" sz="2000" smtClean="0"/>
              <a:t>Сайт:</a:t>
            </a:r>
            <a:r>
              <a:rPr lang="en-US" sz="2000" smtClean="0"/>
              <a:t> </a:t>
            </a:r>
            <a:r>
              <a:rPr lang="ru-RU" sz="2000" smtClean="0"/>
              <a:t>http:</a:t>
            </a:r>
            <a:r>
              <a:rPr lang="en-US" sz="2000" smtClean="0"/>
              <a:t> //zhuravlyha-school.edukit.kiev.ua     </a:t>
            </a:r>
            <a:endParaRPr lang="uk-UA" sz="200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1637929"/>
            <a:ext cx="3143250" cy="3159223"/>
          </a:xfrm>
          <a:prstGeom prst="ellipse">
            <a:avLst/>
          </a:prstGeom>
          <a:ln w="635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211638" y="236537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Журавлиський ЗЗСО - ЗДО знаходиться у комунальній власності Ставищенської </a:t>
            </a:r>
            <a:r>
              <a:rPr lang="ru-RU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селищної ради</a:t>
            </a:r>
            <a:r>
              <a:rPr lang="uk-UA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Білоцеркцівського району Київської </a:t>
            </a:r>
            <a:r>
              <a:rPr lang="ru-RU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області. Управління та фінансування здійснюється відділом освіти </a:t>
            </a:r>
            <a:r>
              <a:rPr lang="uk-UA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Ставищенської </a:t>
            </a:r>
            <a:r>
              <a:rPr lang="ru-RU" altLang="uk-UA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селищної ради, якому делеговані відповідні повноваження</a:t>
            </a:r>
            <a:endParaRPr lang="uk-UA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857364"/>
          <a:ext cx="7743854" cy="134131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86136">
                  <a:extLst>
                    <a:ext uri="{9D8B030D-6E8A-4147-A177-3AD203B41FA5}"/>
                  </a:extLst>
                </a:gridCol>
                <a:gridCol w="2274642">
                  <a:extLst>
                    <a:ext uri="{9D8B030D-6E8A-4147-A177-3AD203B41FA5}"/>
                  </a:extLst>
                </a:gridCol>
                <a:gridCol w="2083076">
                  <a:extLst>
                    <a:ext uri="{9D8B030D-6E8A-4147-A177-3AD203B41FA5}"/>
                  </a:extLst>
                </a:gridCol>
              </a:tblGrid>
              <a:tr h="1460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Миючі засоби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2386,00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Спонсорська допомога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Товари господарського вжитку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850,00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Спонсорська допомога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15221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Харчування учнів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104440,19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Бюджетні кошти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150679,34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Батьківські </a:t>
                      </a:r>
                      <a:r>
                        <a:rPr lang="uk-UA" sz="1100" dirty="0" smtClean="0">
                          <a:effectLst/>
                        </a:rPr>
                        <a:t>кошти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Одяг для окремих груп дітей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4320,00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effectLst/>
                        </a:rPr>
                        <a:t>Кошти місцевого бюджету</a:t>
                      </a:r>
                      <a:endParaRPr lang="uk-UA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3143248"/>
          <a:ext cx="7572403" cy="29528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71476">
                  <a:extLst>
                    <a:ext uri="{9D8B030D-6E8A-4147-A177-3AD203B41FA5}"/>
                  </a:extLst>
                </a:gridCol>
                <a:gridCol w="1940883">
                  <a:extLst>
                    <a:ext uri="{9D8B030D-6E8A-4147-A177-3AD203B41FA5}"/>
                  </a:extLst>
                </a:gridCol>
                <a:gridCol w="2060044">
                  <a:extLst>
                    <a:ext uri="{9D8B030D-6E8A-4147-A177-3AD203B41FA5}"/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Перезярядка</a:t>
                      </a:r>
                      <a:r>
                        <a:rPr lang="uk-UA" sz="1400" dirty="0">
                          <a:effectLst/>
                        </a:rPr>
                        <a:t> вогнегасників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2350,00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Кошти місцевого бюджету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</a:rPr>
                        <a:t>Шиномонтаж</a:t>
                      </a:r>
                      <a:r>
                        <a:rPr lang="uk-UA" sz="1400" dirty="0">
                          <a:effectLst/>
                        </a:rPr>
                        <a:t> шкільного автобуса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800,00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Спонсорська допомога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75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Дизельне паливо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4900 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Кошти місцевого бюджету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Капітальний</a:t>
                      </a:r>
                      <a:r>
                        <a:rPr lang="uk-UA" sz="1400" baseline="0" dirty="0" smtClean="0">
                          <a:effectLst/>
                        </a:rPr>
                        <a:t> ремонт автобусу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450000.  00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</a:rPr>
                        <a:t>Кошти місцевого бюджету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Матеріали для ремонту </a:t>
                      </a:r>
                      <a:r>
                        <a:rPr lang="uk-UA" sz="1400" dirty="0" smtClean="0">
                          <a:effectLst/>
                        </a:rPr>
                        <a:t>автобуса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32138,47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smtClean="0">
                          <a:effectLst/>
                        </a:rPr>
                        <a:t>Кошти місцевого бюджету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Інтерактивний  комплекс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70566,00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</a:rPr>
                        <a:t>Кошти місцевого бюджету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rgbClr val="C00000"/>
                </a:solidFill>
              </a:rPr>
              <a:t>Зміцнення матеріально-технічної бази закладу та фінансування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ДЯКУЮ!!!</a:t>
            </a: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1" dirty="0" smtClean="0"/>
              <a:t>Не втомлююсь дякувати ЗСУ за можливість працювати.</a:t>
            </a:r>
            <a:endParaRPr lang="ru-RU" dirty="0" smtClean="0"/>
          </a:p>
          <a:p>
            <a:pPr algn="just"/>
            <a:r>
              <a:rPr lang="uk-UA" b="1" i="1" dirty="0" smtClean="0"/>
              <a:t>     Дякую вчителям, технічним працівникам закладу, учням, батькам,спонсорам, органам місцевої влади за належне виконання своїх </a:t>
            </a:r>
            <a:r>
              <a:rPr lang="uk-UA" b="1" i="1" dirty="0" err="1" smtClean="0"/>
              <a:t>обов</a:t>
            </a:r>
            <a:r>
              <a:rPr lang="ru-RU" b="1" i="1" dirty="0" smtClean="0"/>
              <a:t>’</a:t>
            </a:r>
            <a:r>
              <a:rPr lang="uk-UA" b="1" i="1" dirty="0" err="1" smtClean="0"/>
              <a:t>язків</a:t>
            </a:r>
            <a:r>
              <a:rPr lang="uk-UA" b="1" i="1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uk-UA" sz="4400" b="1" i="1" dirty="0" smtClean="0"/>
              <a:t>        Працюємо далі…</a:t>
            </a:r>
            <a:endParaRPr lang="ru-RU" sz="4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Інформаційний простір закладу</a:t>
            </a: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333375" y="5045075"/>
            <a:ext cx="3776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Функціонує сайт закладу </a:t>
            </a:r>
            <a:endParaRPr lang="en-US"/>
          </a:p>
          <a:p>
            <a:pPr eaLnBrk="1" hangingPunct="1"/>
            <a:r>
              <a:rPr lang="en-US">
                <a:hlinkClick r:id="rId2"/>
              </a:rPr>
              <a:t>https://juravlyhaschool.e-schools.info</a:t>
            </a:r>
            <a:r>
              <a:rPr lang="en-US"/>
              <a:t> </a:t>
            </a:r>
            <a:endParaRPr lang="uk-UA"/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3708400" y="5691188"/>
            <a:ext cx="5332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/>
              <a:t>Створено групу закладу у мережу </a:t>
            </a:r>
            <a:r>
              <a:rPr lang="en-US"/>
              <a:t>Facebook</a:t>
            </a:r>
          </a:p>
          <a:p>
            <a:pPr eaLnBrk="1" hangingPunct="1"/>
            <a:r>
              <a:rPr lang="en-US">
                <a:hlinkClick r:id="rId3"/>
              </a:rPr>
              <a:t>https://www.facebook.com/groups/470859586860150</a:t>
            </a:r>
            <a:endParaRPr lang="uk-UA"/>
          </a:p>
        </p:txBody>
      </p:sp>
      <p:pic>
        <p:nvPicPr>
          <p:cNvPr id="512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5452" b="17387"/>
          <a:stretch>
            <a:fillRect/>
          </a:stretch>
        </p:blipFill>
        <p:spPr>
          <a:xfrm>
            <a:off x="214313" y="2143125"/>
            <a:ext cx="4043362" cy="2597150"/>
          </a:xfrm>
          <a:noFill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5"/>
          <a:srcRect l="1953" t="17708" r="6055" b="20833"/>
          <a:stretch>
            <a:fillRect/>
          </a:stretch>
        </p:blipFill>
        <p:spPr bwMode="auto">
          <a:xfrm>
            <a:off x="4011613" y="3500438"/>
            <a:ext cx="51323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Нормативна</a:t>
            </a:r>
            <a:r>
              <a:rPr lang="uk-UA" smtClean="0"/>
              <a:t> </a:t>
            </a:r>
            <a:r>
              <a:rPr lang="uk-UA" smtClean="0">
                <a:solidFill>
                  <a:srgbClr val="C00000"/>
                </a:solidFill>
              </a:rPr>
              <a:t>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керується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законами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Статутом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документами в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>
                <a:solidFill>
                  <a:srgbClr val="C00000"/>
                </a:solidFill>
              </a:rPr>
              <a:t>Структура </a:t>
            </a:r>
            <a:br>
              <a:rPr lang="uk-UA" sz="3600" smtClean="0">
                <a:solidFill>
                  <a:srgbClr val="C00000"/>
                </a:solidFill>
              </a:rPr>
            </a:br>
            <a:r>
              <a:rPr lang="uk-UA" sz="3600" smtClean="0">
                <a:solidFill>
                  <a:srgbClr val="C00000"/>
                </a:solidFill>
              </a:rPr>
              <a:t>Журавлиського ЗЗСО - ЗДО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Мережа класів</a:t>
            </a:r>
          </a:p>
        </p:txBody>
      </p:sp>
      <p:graphicFrame>
        <p:nvGraphicFramePr>
          <p:cNvPr id="8195" name="Диаграмма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5" r:id="rId3" imgW="6096528" imgH="406638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Результати навчання </a:t>
            </a:r>
            <a:endParaRPr lang="ru-RU" smtClean="0"/>
          </a:p>
        </p:txBody>
      </p:sp>
      <p:graphicFrame>
        <p:nvGraphicFramePr>
          <p:cNvPr id="921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550"/>
        </p:xfrm>
        <a:graphic>
          <a:graphicData uri="http://schemas.openxmlformats.org/presentationml/2006/ole">
            <p:oleObj spid="_x0000_s9219" r:id="rId3" imgW="8230313" imgH="47796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</a:rPr>
              <a:t>Педагогічний</a:t>
            </a:r>
            <a:r>
              <a:rPr lang="uk-UA" smtClean="0"/>
              <a:t> </a:t>
            </a:r>
            <a:r>
              <a:rPr lang="uk-UA" smtClean="0">
                <a:solidFill>
                  <a:srgbClr val="C00000"/>
                </a:solidFill>
              </a:rPr>
              <a:t>колектив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779962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Освітній процес у закладі освіти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здійснюють 21 педагог: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з них: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15 вчителів,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3 вихователі ЗДО,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3 асистенти вчителів.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b="1" u="sng" dirty="0" smtClean="0">
                <a:solidFill>
                  <a:srgbClr val="FF0000"/>
                </a:solidFill>
              </a:rPr>
              <a:t>НАЯВНА ВАКАНСІЯ ПРАКТИЧНОГО ПСИХОЛОГА (0,25 СТ)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педагогічні працівники, пройшли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курсову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перепідготовку згідно плану.</a:t>
            </a:r>
          </a:p>
          <a:p>
            <a:pPr marL="1771650" lvl="3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вчителі  пройшли чергову атестацію</a:t>
            </a:r>
            <a:r>
              <a:rPr lang="uk-UA" dirty="0" smtClean="0"/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á ÐÑÐ´ÑÐ°Ñ ÑÐ¾Ð²Ð° ÑÐ¾ÑÐ¾, ÑÐ¸ÑÑÐ½ÐºÐ¸ ÑÐ¾Ð²Ð° ÑÑÐµÐ½Ð°Ñ | ÑÐºÐ°ÑÐ°ÑÑ Ð½Ð° DepositphotosÂ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209073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55650" y="0"/>
            <a:ext cx="8064500" cy="170021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Система роботи закладу освіти спрямована на:</a:t>
            </a:r>
          </a:p>
        </p:txBody>
      </p:sp>
      <p:sp>
        <p:nvSpPr>
          <p:cNvPr id="4" name="Капля 3"/>
          <p:cNvSpPr/>
          <p:nvPr/>
        </p:nvSpPr>
        <p:spPr>
          <a:xfrm>
            <a:off x="0" y="1989138"/>
            <a:ext cx="2411413" cy="2879725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  <a:cs typeface="Aharoni" panose="02010803020104030203" pitchFamily="2" charset="-79"/>
              </a:rPr>
              <a:t>Створення сприятливих умов для формування </a:t>
            </a:r>
            <a:r>
              <a:rPr lang="uk-UA" sz="1400" b="1" dirty="0" err="1">
                <a:solidFill>
                  <a:srgbClr val="C00000"/>
                </a:solidFill>
                <a:cs typeface="Aharoni" panose="02010803020104030203" pitchFamily="2" charset="-79"/>
              </a:rPr>
              <a:t>компетентностей</a:t>
            </a:r>
            <a:r>
              <a:rPr lang="uk-UA" sz="1400" b="1" dirty="0">
                <a:solidFill>
                  <a:srgbClr val="C00000"/>
                </a:solidFill>
                <a:cs typeface="Aharoni" panose="02010803020104030203" pitchFamily="2" charset="-79"/>
              </a:rPr>
              <a:t>,  </a:t>
            </a:r>
            <a:r>
              <a:rPr lang="uk-UA" sz="1400" b="1" dirty="0">
                <a:solidFill>
                  <a:srgbClr val="C00000"/>
                </a:solidFill>
                <a:cs typeface="Aharoni" panose="02010803020104030203" pitchFamily="2" charset="-79"/>
              </a:rPr>
              <a:t>необхідних для успішної самореалізації в суспільстві, засобами педагогіки партнерства між учнем, учителем і батьками </a:t>
            </a:r>
          </a:p>
        </p:txBody>
      </p:sp>
      <p:sp>
        <p:nvSpPr>
          <p:cNvPr id="5" name="Капля 4"/>
          <p:cNvSpPr/>
          <p:nvPr/>
        </p:nvSpPr>
        <p:spPr>
          <a:xfrm>
            <a:off x="2700338" y="2768600"/>
            <a:ext cx="2411412" cy="2879725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</a:rPr>
              <a:t>Виховання національно свідомого патріота з активною позицією, який діє згідно з морально-етичними принципами і здатний приймати відповідальні рішення</a:t>
            </a:r>
            <a:endParaRPr lang="uk-UA" sz="14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5867400" y="1989138"/>
            <a:ext cx="2413000" cy="2879725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</a:rPr>
              <a:t>Забезпечення індивідуальних освітніх потреб, інтересів учня, випускника –</a:t>
            </a:r>
            <a:r>
              <a:rPr lang="uk-UA" sz="1400" b="1" dirty="0" err="1">
                <a:solidFill>
                  <a:srgbClr val="C00000"/>
                </a:solidFill>
              </a:rPr>
              <a:t>інноватора</a:t>
            </a:r>
            <a:r>
              <a:rPr lang="uk-UA" sz="1400" b="1" dirty="0">
                <a:solidFill>
                  <a:srgbClr val="C00000"/>
                </a:solidFill>
              </a:rPr>
              <a:t> закладу освіти, </a:t>
            </a:r>
            <a:r>
              <a:rPr lang="uk-UA" sz="1400" b="1" dirty="0" err="1">
                <a:solidFill>
                  <a:srgbClr val="C00000"/>
                </a:solidFill>
              </a:rPr>
              <a:t>дитиноцентризм</a:t>
            </a:r>
            <a:endParaRPr lang="uk-UA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2662a6c7b12a6b1eeb66ae28771d264037d2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1042</Words>
  <Application>Microsoft Office PowerPoint</Application>
  <PresentationFormat>Экран (4:3)</PresentationFormat>
  <Paragraphs>167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</vt:lpstr>
      <vt:lpstr>Arial</vt:lpstr>
      <vt:lpstr>Monotype Corsiva</vt:lpstr>
      <vt:lpstr>Times New Roman</vt:lpstr>
      <vt:lpstr>Aharoni</vt:lpstr>
      <vt:lpstr>Wingdings</vt:lpstr>
      <vt:lpstr>Тема Office</vt:lpstr>
      <vt:lpstr>Диаграмма Microsoft Office Excel</vt:lpstr>
      <vt:lpstr>Звіт директора  Журавлиського закладу загальної середньої освіти  І-ІІІ ступенів –  закладу дошкільної  освіти  Славінської Тетяни Леонідівни  за 2023/2024 навчальний рік</vt:lpstr>
      <vt:lpstr>Наша адреса: 09445 Київська обл., Білоцерківський р-н., с.Журавлиха, вул. 40-річчя Перемоги,41, тел 2-73-46, e-mail: juravlyhaschool@i.ua       Сайт: http: //zhuravlyha-school.edukit.kiev.ua     </vt:lpstr>
      <vt:lpstr>Інформаційний простір закладу</vt:lpstr>
      <vt:lpstr>Нормативна база</vt:lpstr>
      <vt:lpstr>Структура  Журавлиського ЗЗСО - ЗДО</vt:lpstr>
      <vt:lpstr>Мережа класів</vt:lpstr>
      <vt:lpstr>Результати навчання </vt:lpstr>
      <vt:lpstr>Педагогічний колектив</vt:lpstr>
      <vt:lpstr>Слайд 9</vt:lpstr>
      <vt:lpstr>Харчування</vt:lpstr>
      <vt:lpstr>Форми  навчання</vt:lpstr>
      <vt:lpstr>Заклад дошкільної освіти </vt:lpstr>
      <vt:lpstr>Освітня програма ЗДО реалізується через окремі розділи:</vt:lpstr>
      <vt:lpstr>Освітня програма Журавлиського ЗЗСО - ЗДО– це єдиний комплекс освітніх компонентів, спланованих і організованих для досягнення учнями результатів навчання</vt:lpstr>
      <vt:lpstr>Методична робота </vt:lpstr>
      <vt:lpstr>Нова українська школа </vt:lpstr>
      <vt:lpstr>МАТЕРІАЛЬНА БАЗА</vt:lpstr>
      <vt:lpstr>Медичне обслуговування</vt:lpstr>
      <vt:lpstr>Зміцнення матеріально-технічної бази закладу та фінансування</vt:lpstr>
      <vt:lpstr>Слайд 20</vt:lpstr>
      <vt:lpstr>ДЯКУЮ!!!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и тетради</dc:title>
  <dc:creator>obstinate</dc:creator>
  <cp:lastModifiedBy>пк</cp:lastModifiedBy>
  <cp:revision>93</cp:revision>
  <dcterms:created xsi:type="dcterms:W3CDTF">2017-03-21T16:15:12Z</dcterms:created>
  <dcterms:modified xsi:type="dcterms:W3CDTF">2024-06-13T11:50:18Z</dcterms:modified>
</cp:coreProperties>
</file>