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4"/>
  </p:notesMasterIdLst>
  <p:sldIdLst>
    <p:sldId id="1155" r:id="rId2"/>
    <p:sldId id="1156" r:id="rId3"/>
    <p:sldId id="1157" r:id="rId4"/>
    <p:sldId id="1158" r:id="rId5"/>
    <p:sldId id="1159" r:id="rId6"/>
    <p:sldId id="1160" r:id="rId7"/>
    <p:sldId id="1161" r:id="rId8"/>
    <p:sldId id="1162" r:id="rId9"/>
    <p:sldId id="1163" r:id="rId10"/>
    <p:sldId id="1164" r:id="rId11"/>
    <p:sldId id="1174" r:id="rId12"/>
    <p:sldId id="1175" r:id="rId13"/>
    <p:sldId id="1176" r:id="rId14"/>
    <p:sldId id="1177" r:id="rId15"/>
    <p:sldId id="1178" r:id="rId16"/>
    <p:sldId id="1179" r:id="rId17"/>
    <p:sldId id="1171" r:id="rId18"/>
    <p:sldId id="1172" r:id="rId19"/>
    <p:sldId id="1173" r:id="rId20"/>
    <p:sldId id="872" r:id="rId21"/>
    <p:sldId id="755" r:id="rId22"/>
    <p:sldId id="9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2" autoAdjust="0"/>
    <p:restoredTop sz="96512" autoAdjust="0"/>
  </p:normalViewPr>
  <p:slideViewPr>
    <p:cSldViewPr>
      <p:cViewPr>
        <p:scale>
          <a:sx n="80" d="100"/>
          <a:sy n="80" d="100"/>
        </p:scale>
        <p:origin x="-2514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FCE13B40-F9F2-4E71-AC18-F41072C4B3F1}">
      <dgm:prSet phldrT="[Текст]"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 smtClean="0"/>
            <a:t>натиснути ліву кнопку миші на об'єкті (подія </a:t>
          </a:r>
          <a:r>
            <a:rPr lang="en-US" sz="2800" b="1" i="1" noProof="0" dirty="0" err="1" smtClean="0"/>
            <a:t>MouseDown</a:t>
          </a:r>
          <a:r>
            <a:rPr lang="en-US" sz="2800" i="1" noProof="0" dirty="0" smtClean="0"/>
            <a:t>);</a:t>
          </a:r>
          <a:endParaRPr lang="uk-UA" sz="2800" i="1" noProof="0" dirty="0"/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505724CF-73FE-4F1F-810B-DEF145202D2D}">
      <dgm:prSet phldrT="[Текст]" custT="1"/>
      <dgm:spPr/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3AD5F8B5-933B-4C46-B0E6-1895959D0445}">
      <dgm:prSet phldrT="[Текст]"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smtClean="0"/>
            <a:t>перемістити   вказівник   при   натиснутій   кнопці   миші   (подія </a:t>
          </a:r>
          <a:r>
            <a:rPr lang="en-US" sz="2800" b="1" i="1" noProof="0" smtClean="0"/>
            <a:t>MouseMove</a:t>
          </a:r>
          <a:r>
            <a:rPr lang="en-US" sz="2800" i="1" noProof="0" smtClean="0"/>
            <a:t>);</a:t>
          </a:r>
          <a:endParaRPr lang="uk-UA" sz="2800" i="1" noProof="0" dirty="0"/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smtClean="0"/>
            <a:t>3</a:t>
          </a:r>
          <a:endParaRPr lang="uk-UA" sz="2400" i="1" noProof="0" dirty="0"/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088CBD8F-3349-48EC-A2BC-0B2D00A6B3D3}">
      <dgm:prSet phldrT="[Текст]" custT="1"/>
      <dgm:spPr/>
      <dgm:t>
        <a:bodyPr/>
        <a:lstStyle/>
        <a:p>
          <a:pPr marL="0" indent="0">
            <a:buNone/>
          </a:pPr>
          <a:r>
            <a:rPr lang="uk-UA" sz="2800" i="1" noProof="0" smtClean="0"/>
            <a:t>відпустити кнопку миші (подія </a:t>
          </a:r>
          <a:r>
            <a:rPr lang="en-US" sz="2800" b="1" i="1" noProof="0" smtClean="0"/>
            <a:t>MouseUp</a:t>
          </a:r>
          <a:r>
            <a:rPr lang="en-US" sz="2800" i="1" noProof="0" smtClean="0"/>
            <a:t>).</a:t>
          </a:r>
          <a:endParaRPr lang="uk-UA" sz="2800" i="1" noProof="0" dirty="0"/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  <dgm:t>
        <a:bodyPr/>
        <a:lstStyle/>
        <a:p>
          <a:endParaRPr lang="ru-RU"/>
        </a:p>
      </dgm:t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3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  <dgm:t>
        <a:bodyPr/>
        <a:lstStyle/>
        <a:p>
          <a:endParaRPr lang="ru-RU"/>
        </a:p>
      </dgm:t>
    </dgm:pt>
    <dgm:pt modelId="{44771BAD-6342-43E0-B71E-8191DECB3B5F}" type="pres">
      <dgm:prSet presAssocID="{505724CF-73FE-4F1F-810B-DEF145202D2D}" presName="composite" presStyleCnt="0"/>
      <dgm:spPr/>
      <dgm:t>
        <a:bodyPr/>
        <a:lstStyle/>
        <a:p>
          <a:endParaRPr lang="ru-RU"/>
        </a:p>
      </dgm:t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3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  <dgm:t>
        <a:bodyPr/>
        <a:lstStyle/>
        <a:p>
          <a:endParaRPr lang="ru-RU"/>
        </a:p>
      </dgm:t>
    </dgm:pt>
    <dgm:pt modelId="{D84507B5-2466-4D5D-A15D-7A3F0143E4D0}" type="pres">
      <dgm:prSet presAssocID="{D304DA83-E892-49A6-BA60-69FB1CA5F3EB}" presName="composite" presStyleCnt="0"/>
      <dgm:spPr/>
      <dgm:t>
        <a:bodyPr/>
        <a:lstStyle/>
        <a:p>
          <a:endParaRPr lang="ru-RU"/>
        </a:p>
      </dgm:t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3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3BFB0B-6A7E-4973-BB6B-2D30E20B5B0D}" type="presOf" srcId="{505724CF-73FE-4F1F-810B-DEF145202D2D}" destId="{CA699784-EE11-48B7-BD5B-E6C7811778B0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E071485D-EA64-4C8F-B0D9-B8274321FDEF}" type="presOf" srcId="{D304DA83-E892-49A6-BA60-69FB1CA5F3EB}" destId="{D547829D-0660-4ECE-8B9B-4DD150AEB617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CCD7AEF7-B5B0-4F68-AC9F-F46E4C3F7DEB}" type="presOf" srcId="{FCE13B40-F9F2-4E71-AC18-F41072C4B3F1}" destId="{3F244AEF-BD16-4508-9A5A-9640B519654B}" srcOrd="0" destOrd="0" presId="urn:microsoft.com/office/officeart/2005/8/layout/chevron2"/>
    <dgm:cxn modelId="{442A8114-F738-4EA6-A9B9-985EFD44EA60}" type="presOf" srcId="{3AD5F8B5-933B-4C46-B0E6-1895959D0445}" destId="{E5CB376A-E1F5-4E26-86CA-E248F361C893}" srcOrd="0" destOrd="0" presId="urn:microsoft.com/office/officeart/2005/8/layout/chevron2"/>
    <dgm:cxn modelId="{0D5F140F-295D-478F-9A11-BF35B46FCB3A}" type="presOf" srcId="{D78CCA78-9DA2-42F1-AEC8-9213A79BDB16}" destId="{90F7D88D-44C1-4494-B17A-D58C5BD2886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0F5ED67E-FDFB-427F-AB16-9A2A51FBFE6D}" type="presOf" srcId="{088CBD8F-3349-48EC-A2BC-0B2D00A6B3D3}" destId="{9E04A936-A0BD-4697-B593-D6F4E69814DB}" srcOrd="0" destOrd="0" presId="urn:microsoft.com/office/officeart/2005/8/layout/chevron2"/>
    <dgm:cxn modelId="{A8AF124C-E2AA-4D5F-898C-51D33E99EB0D}" type="presOf" srcId="{D7D30CB0-42E3-4872-8223-5BD4079EBA38}" destId="{D863490E-97AF-44D5-A814-FDC534B3E3CC}" srcOrd="0" destOrd="0" presId="urn:microsoft.com/office/officeart/2005/8/layout/chevron2"/>
    <dgm:cxn modelId="{30738B52-04B3-4AAF-AE49-4086A97B2204}" type="presParOf" srcId="{90F7D88D-44C1-4494-B17A-D58C5BD2886B}" destId="{E988E4D9-C227-4F21-B50C-5D996E1B66A0}" srcOrd="0" destOrd="0" presId="urn:microsoft.com/office/officeart/2005/8/layout/chevron2"/>
    <dgm:cxn modelId="{7788B52D-DCDB-481F-A676-E7AEB31C387F}" type="presParOf" srcId="{E988E4D9-C227-4F21-B50C-5D996E1B66A0}" destId="{D863490E-97AF-44D5-A814-FDC534B3E3CC}" srcOrd="0" destOrd="0" presId="urn:microsoft.com/office/officeart/2005/8/layout/chevron2"/>
    <dgm:cxn modelId="{988938BB-7C89-4360-BC9C-A80CD1E1FEAE}" type="presParOf" srcId="{E988E4D9-C227-4F21-B50C-5D996E1B66A0}" destId="{3F244AEF-BD16-4508-9A5A-9640B519654B}" srcOrd="1" destOrd="0" presId="urn:microsoft.com/office/officeart/2005/8/layout/chevron2"/>
    <dgm:cxn modelId="{9AD2E618-B89F-42A9-8D02-44C918E0743C}" type="presParOf" srcId="{90F7D88D-44C1-4494-B17A-D58C5BD2886B}" destId="{680E6B48-B059-4734-9976-E402B396D814}" srcOrd="1" destOrd="0" presId="urn:microsoft.com/office/officeart/2005/8/layout/chevron2"/>
    <dgm:cxn modelId="{B5B3BB0C-548A-478F-BBC3-7B6EE678CE1E}" type="presParOf" srcId="{90F7D88D-44C1-4494-B17A-D58C5BD2886B}" destId="{44771BAD-6342-43E0-B71E-8191DECB3B5F}" srcOrd="2" destOrd="0" presId="urn:microsoft.com/office/officeart/2005/8/layout/chevron2"/>
    <dgm:cxn modelId="{7E927E40-2A25-43E0-A59D-2BFA2E24EDB7}" type="presParOf" srcId="{44771BAD-6342-43E0-B71E-8191DECB3B5F}" destId="{CA699784-EE11-48B7-BD5B-E6C7811778B0}" srcOrd="0" destOrd="0" presId="urn:microsoft.com/office/officeart/2005/8/layout/chevron2"/>
    <dgm:cxn modelId="{879481CC-5EC4-4F90-AD47-6E7BFF22035B}" type="presParOf" srcId="{44771BAD-6342-43E0-B71E-8191DECB3B5F}" destId="{E5CB376A-E1F5-4E26-86CA-E248F361C893}" srcOrd="1" destOrd="0" presId="urn:microsoft.com/office/officeart/2005/8/layout/chevron2"/>
    <dgm:cxn modelId="{3F00E9AB-250B-422E-84D5-83CFF4F6D4E2}" type="presParOf" srcId="{90F7D88D-44C1-4494-B17A-D58C5BD2886B}" destId="{9DE6C483-C8E1-4CC2-B679-96CCB49A70C2}" srcOrd="3" destOrd="0" presId="urn:microsoft.com/office/officeart/2005/8/layout/chevron2"/>
    <dgm:cxn modelId="{989FEF66-8495-4DD6-8F88-04DCC88692D6}" type="presParOf" srcId="{90F7D88D-44C1-4494-B17A-D58C5BD2886B}" destId="{D84507B5-2466-4D5D-A15D-7A3F0143E4D0}" srcOrd="4" destOrd="0" presId="urn:microsoft.com/office/officeart/2005/8/layout/chevron2"/>
    <dgm:cxn modelId="{CFA0CF6F-347E-45E2-8A72-65F1C6450F53}" type="presParOf" srcId="{D84507B5-2466-4D5D-A15D-7A3F0143E4D0}" destId="{D547829D-0660-4ECE-8B9B-4DD150AEB617}" srcOrd="0" destOrd="0" presId="urn:microsoft.com/office/officeart/2005/8/layout/chevron2"/>
    <dgm:cxn modelId="{89319A07-6717-4F2E-9403-BF3704D72129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233200" y="336605"/>
          <a:ext cx="1554668" cy="108826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1</a:t>
          </a:r>
        </a:p>
      </dsp:txBody>
      <dsp:txXfrm rot="-5400000">
        <a:off x="0" y="647539"/>
        <a:ext cx="1088268" cy="466400"/>
      </dsp:txXfrm>
    </dsp:sp>
    <dsp:sp modelId="{3F244AEF-BD16-4508-9A5A-9640B519654B}">
      <dsp:nvSpPr>
        <dsp:cNvPr id="0" name=""/>
        <dsp:cNvSpPr/>
      </dsp:nvSpPr>
      <dsp:spPr>
        <a:xfrm rot="5400000">
          <a:off x="4458036" y="-3365996"/>
          <a:ext cx="1209801" cy="794933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dk1">
              <a:alpha val="90000"/>
              <a:tint val="4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 smtClean="0"/>
            <a:t>натиснути ліву кнопку миші на об'єкті (подія </a:t>
          </a:r>
          <a:r>
            <a:rPr lang="en-US" sz="2800" b="1" i="1" kern="1200" noProof="0" dirty="0" err="1" smtClean="0"/>
            <a:t>MouseDown</a:t>
          </a:r>
          <a:r>
            <a:rPr lang="en-US" sz="2800" i="1" kern="1200" noProof="0" dirty="0" smtClean="0"/>
            <a:t>);</a:t>
          </a:r>
          <a:endParaRPr lang="uk-UA" sz="2800" i="1" kern="1200" noProof="0" dirty="0"/>
        </a:p>
      </dsp:txBody>
      <dsp:txXfrm rot="-5400000">
        <a:off x="1088268" y="62830"/>
        <a:ext cx="7890279" cy="1091685"/>
      </dsp:txXfrm>
    </dsp:sp>
    <dsp:sp modelId="{CA699784-EE11-48B7-BD5B-E6C7811778B0}">
      <dsp:nvSpPr>
        <dsp:cNvPr id="0" name=""/>
        <dsp:cNvSpPr/>
      </dsp:nvSpPr>
      <dsp:spPr>
        <a:xfrm rot="5400000">
          <a:off x="-233200" y="1828622"/>
          <a:ext cx="1554668" cy="108826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2</a:t>
          </a:r>
        </a:p>
      </dsp:txBody>
      <dsp:txXfrm rot="-5400000">
        <a:off x="0" y="2139556"/>
        <a:ext cx="1088268" cy="466400"/>
      </dsp:txXfrm>
    </dsp:sp>
    <dsp:sp modelId="{E5CB376A-E1F5-4E26-86CA-E248F361C893}">
      <dsp:nvSpPr>
        <dsp:cNvPr id="0" name=""/>
        <dsp:cNvSpPr/>
      </dsp:nvSpPr>
      <dsp:spPr>
        <a:xfrm rot="5400000">
          <a:off x="4441064" y="-1873979"/>
          <a:ext cx="1243745" cy="794933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dk1">
              <a:alpha val="90000"/>
              <a:tint val="4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smtClean="0"/>
            <a:t>перемістити   вказівник   при   натиснутій   кнопці   миші   (подія </a:t>
          </a:r>
          <a:r>
            <a:rPr lang="en-US" sz="2800" b="1" i="1" kern="1200" noProof="0" smtClean="0"/>
            <a:t>MouseMove</a:t>
          </a:r>
          <a:r>
            <a:rPr lang="en-US" sz="2800" i="1" kern="1200" noProof="0" smtClean="0"/>
            <a:t>);</a:t>
          </a:r>
          <a:endParaRPr lang="uk-UA" sz="2800" i="1" kern="1200" noProof="0" dirty="0"/>
        </a:p>
      </dsp:txBody>
      <dsp:txXfrm rot="-5400000">
        <a:off x="1088269" y="1539531"/>
        <a:ext cx="7888622" cy="1122315"/>
      </dsp:txXfrm>
    </dsp:sp>
    <dsp:sp modelId="{D547829D-0660-4ECE-8B9B-4DD150AEB617}">
      <dsp:nvSpPr>
        <dsp:cNvPr id="0" name=""/>
        <dsp:cNvSpPr/>
      </dsp:nvSpPr>
      <dsp:spPr>
        <a:xfrm rot="5400000">
          <a:off x="-233200" y="3320640"/>
          <a:ext cx="1554668" cy="108826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smtClean="0"/>
            <a:t>3</a:t>
          </a:r>
          <a:endParaRPr lang="uk-UA" sz="2400" i="1" kern="1200" noProof="0" dirty="0"/>
        </a:p>
      </dsp:txBody>
      <dsp:txXfrm rot="-5400000">
        <a:off x="0" y="3631574"/>
        <a:ext cx="1088268" cy="466400"/>
      </dsp:txXfrm>
    </dsp:sp>
    <dsp:sp modelId="{9E04A936-A0BD-4697-B593-D6F4E69814DB}">
      <dsp:nvSpPr>
        <dsp:cNvPr id="0" name=""/>
        <dsp:cNvSpPr/>
      </dsp:nvSpPr>
      <dsp:spPr>
        <a:xfrm rot="5400000">
          <a:off x="4441064" y="-381961"/>
          <a:ext cx="1243745" cy="794933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dk1">
              <a:alpha val="90000"/>
              <a:tint val="4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i="1" kern="1200" noProof="0" smtClean="0"/>
            <a:t>відпустити кнопку миші (подія </a:t>
          </a:r>
          <a:r>
            <a:rPr lang="en-US" sz="2800" b="1" i="1" kern="1200" noProof="0" smtClean="0"/>
            <a:t>MouseUp</a:t>
          </a:r>
          <a:r>
            <a:rPr lang="en-US" sz="2800" i="1" kern="1200" noProof="0" smtClean="0"/>
            <a:t>).</a:t>
          </a:r>
          <a:endParaRPr lang="uk-UA" sz="2800" i="1" kern="1200" noProof="0" dirty="0"/>
        </a:p>
      </dsp:txBody>
      <dsp:txXfrm rot="-5400000">
        <a:off x="1088269" y="3031549"/>
        <a:ext cx="7888622" cy="1122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1256E-8122-492F-8434-A5E06140AAD7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7C828-ADB2-4F57-BBE5-06BEDEE2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2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837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939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837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336766" cy="565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gradFill>
            <a:gsLst>
              <a:gs pos="0">
                <a:srgbClr val="004D86"/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6767" y="-1726"/>
            <a:ext cx="4807233" cy="3646749"/>
          </a:xfrm>
        </p:spPr>
        <p:txBody>
          <a:bodyPr/>
          <a:lstStyle>
            <a:lvl1pPr algn="ctr">
              <a:defRPr sz="4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B50B-3705-4B77-895D-1505E85136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893739"/>
            <a:ext cx="5699686" cy="99124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" y="2078846"/>
            <a:ext cx="4597401" cy="4912272"/>
            <a:chOff x="433724" y="1797526"/>
            <a:chExt cx="4597401" cy="4912272"/>
          </a:xfrm>
        </p:grpSpPr>
        <p:pic>
          <p:nvPicPr>
            <p:cNvPr id="16" name="Picture 2" descr="C:\Users\adam\Desktop\klas.pn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24" y="1844824"/>
              <a:ext cx="4597401" cy="486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23"/>
            <p:cNvSpPr>
              <a:spLocks noChangeArrowheads="1"/>
            </p:cNvSpPr>
            <p:nvPr userDrawn="1"/>
          </p:nvSpPr>
          <p:spPr bwMode="gray">
            <a:xfrm rot="20995103">
              <a:off x="1896638" y="1797526"/>
              <a:ext cx="1440160" cy="1445472"/>
            </a:xfrm>
            <a:prstGeom prst="ellipse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uk-UA" sz="4800" b="1" i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uk-UA" sz="8000" b="1" i="1" cap="all" spc="0" dirty="0">
                <a:ln w="38100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96944" cy="563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B4C71EC6-210F-42DE-9C53-41977AD35B3D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 lang="ru-RU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6237312"/>
            <a:ext cx="78072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07504" y="162512"/>
            <a:ext cx="8784976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>
              <a:defRPr kumimoji="0" lang="uk-UA" sz="2800" b="1" i="0" u="none" strike="noStrike" cap="none" spc="0" normalizeH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16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>
            <a:lvl1pPr>
              <a:defRPr sz="2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4928" y="6525344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6543822"/>
            <a:ext cx="336229" cy="314178"/>
            <a:chOff x="433724" y="1797526"/>
            <a:chExt cx="4597401" cy="4912272"/>
          </a:xfrm>
        </p:grpSpPr>
        <p:pic>
          <p:nvPicPr>
            <p:cNvPr id="8" name="Picture 2" descr="C:\Users\adam\Desktop\klas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24" y="1844824"/>
              <a:ext cx="4597401" cy="486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23"/>
            <p:cNvSpPr>
              <a:spLocks noChangeArrowheads="1"/>
            </p:cNvSpPr>
            <p:nvPr userDrawn="1"/>
          </p:nvSpPr>
          <p:spPr bwMode="gray">
            <a:xfrm rot="20995103">
              <a:off x="1896638" y="1797526"/>
              <a:ext cx="1440160" cy="1445472"/>
            </a:xfrm>
            <a:prstGeom prst="ellipse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uk-UA" sz="8000" b="1" i="1" cap="all" spc="0" dirty="0">
                <a:ln w="38100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69FFAD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BEF4B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1488" y="8091"/>
            <a:ext cx="9144000" cy="836613"/>
          </a:xfrm>
          <a:prstGeom prst="rect">
            <a:avLst/>
          </a:prstGeom>
          <a:solidFill>
            <a:srgbClr val="00B451">
              <a:alpha val="92549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81908" y="70212"/>
            <a:ext cx="7391400" cy="6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dirty="0" smtClean="0"/>
              <a:t>Зразок заголовка</a:t>
            </a:r>
            <a:endParaRPr lang="en-US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7956376" y="70211"/>
            <a:ext cx="1165072" cy="1198549"/>
            <a:chOff x="6804248" y="1609133"/>
            <a:chExt cx="1584176" cy="1456604"/>
          </a:xfrm>
        </p:grpSpPr>
        <p:sp>
          <p:nvSpPr>
            <p:cNvPr id="17" name="Freeform 22" descr="55282"/>
            <p:cNvSpPr>
              <a:spLocks/>
            </p:cNvSpPr>
            <p:nvPr/>
          </p:nvSpPr>
          <p:spPr bwMode="gray">
            <a:xfrm>
              <a:off x="7099216" y="2337435"/>
              <a:ext cx="950891" cy="635453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/>
            <a:lstStyle/>
            <a:p>
              <a:endParaRPr lang="uk-UA"/>
            </a:p>
          </p:txBody>
        </p:sp>
        <p:pic>
          <p:nvPicPr>
            <p:cNvPr id="18" name="Picture 2" descr="http://inspitech.ru/wp-content/uploads/2013/11/111111-634x325.jpg"/>
            <p:cNvPicPr>
              <a:picLocks noChangeAspect="1" noChangeArrowheads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71" t="4259" r="2871" b="-4259"/>
            <a:stretch/>
          </p:blipFill>
          <p:spPr bwMode="auto">
            <a:xfrm>
              <a:off x="6923854" y="1609133"/>
              <a:ext cx="1226837" cy="1456604"/>
            </a:xfrm>
            <a:prstGeom prst="pie">
              <a:avLst>
                <a:gd name="adj1" fmla="val 8137350"/>
                <a:gd name="adj2" fmla="val 1362067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 userDrawn="1"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1" r="4541"/>
            <a:stretch/>
          </p:blipFill>
          <p:spPr bwMode="auto">
            <a:xfrm>
              <a:off x="6874967" y="1724849"/>
              <a:ext cx="1396164" cy="1192900"/>
            </a:xfrm>
            <a:prstGeom prst="pie">
              <a:avLst>
                <a:gd name="adj1" fmla="val 8137671"/>
                <a:gd name="adj2" fmla="val 13545664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7" descr="http://sostav.ua/app/public/images/news/2013/09/26/ftech_04.jpg?rand=0.23995255399495363"/>
            <p:cNvPicPr>
              <a:picLocks noChangeAspect="1" noChangeArrowheads="1"/>
            </p:cNvPicPr>
            <p:nvPr userDrawn="1"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5" r="4165"/>
            <a:stretch/>
          </p:blipFill>
          <p:spPr bwMode="auto">
            <a:xfrm>
              <a:off x="6959601" y="1745501"/>
              <a:ext cx="1337850" cy="1160945"/>
            </a:xfrm>
            <a:prstGeom prst="pie">
              <a:avLst>
                <a:gd name="adj1" fmla="val 18689472"/>
                <a:gd name="adj2" fmla="val 2838853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729" y="1687068"/>
              <a:ext cx="1355119" cy="1298678"/>
            </a:xfrm>
            <a:prstGeom prst="pie">
              <a:avLst>
                <a:gd name="adj1" fmla="val 2773342"/>
                <a:gd name="adj2" fmla="val 802804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2" descr="http://static1.repo.aif.ru/1/2c/271241/7e6dd6328aed1f24eda9283e4253632c.jpg"/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590" y="1703610"/>
              <a:ext cx="1397023" cy="1230501"/>
            </a:xfrm>
            <a:prstGeom prst="pie">
              <a:avLst>
                <a:gd name="adj1" fmla="val 13533095"/>
                <a:gd name="adj2" fmla="val 18752966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7303982" y="2127365"/>
              <a:ext cx="531500" cy="474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7261042" y="1959370"/>
              <a:ext cx="452808" cy="7854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BottomRigh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uk-UA" sz="3600" b="1" i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uk-UA" sz="4400" b="1" i="1" cap="none" spc="0" dirty="0">
                <a:ln w="11430"/>
                <a:solidFill>
                  <a:schemeClr val="accent3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" name="Овал 1"/>
            <p:cNvSpPr/>
            <p:nvPr userDrawn="1"/>
          </p:nvSpPr>
          <p:spPr bwMode="auto">
            <a:xfrm>
              <a:off x="6804248" y="1609133"/>
              <a:ext cx="1584176" cy="1456604"/>
            </a:xfrm>
            <a:prstGeom prst="ellipse">
              <a:avLst/>
            </a:prstGeom>
            <a:noFill/>
            <a:ln w="50800">
              <a:solidFill>
                <a:srgbClr val="00B050"/>
              </a:solidFill>
              <a:miter lim="800000"/>
              <a:headEnd/>
              <a:tailEnd/>
            </a:ln>
            <a:effectLst>
              <a:glow rad="25400">
                <a:srgbClr val="75EBA5">
                  <a:alpha val="40000"/>
                </a:srgbClr>
              </a:glow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01600" prst="riblet"/>
              <a:bevelB prst="angle"/>
            </a:sp3d>
            <a:extLst/>
          </p:spPr>
          <p:txBody>
            <a:bodyPr wrap="none"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/>
          <a:stretch/>
        </p:blipFill>
        <p:spPr bwMode="auto">
          <a:xfrm>
            <a:off x="0" y="98285"/>
            <a:ext cx="972121" cy="7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284928" y="6525344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0" y="6543822"/>
            <a:ext cx="336229" cy="314178"/>
            <a:chOff x="433724" y="1797526"/>
            <a:chExt cx="4597401" cy="4912272"/>
          </a:xfrm>
        </p:grpSpPr>
        <p:pic>
          <p:nvPicPr>
            <p:cNvPr id="28" name="Picture 2" descr="C:\Users\adam\Desktop\klas.png"/>
            <p:cNvPicPr>
              <a:picLocks noChangeAspect="1" noChangeArrowheads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24" y="1844824"/>
              <a:ext cx="4597401" cy="486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3"/>
            <p:cNvSpPr>
              <a:spLocks noChangeArrowheads="1"/>
            </p:cNvSpPr>
            <p:nvPr userDrawn="1"/>
          </p:nvSpPr>
          <p:spPr bwMode="gray">
            <a:xfrm rot="20995103">
              <a:off x="1896638" y="1797526"/>
              <a:ext cx="1440160" cy="1445472"/>
            </a:xfrm>
            <a:prstGeom prst="ellipse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uk-UA" sz="8000" b="1" i="1" cap="all" spc="0" dirty="0">
                <a:ln w="38100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none" spc="0">
          <a:ln/>
          <a:solidFill>
            <a:schemeClr val="accent3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а прямокутна виноска 1"/>
          <p:cNvSpPr/>
          <p:nvPr/>
        </p:nvSpPr>
        <p:spPr>
          <a:xfrm>
            <a:off x="-18256" y="6156666"/>
            <a:ext cx="2862064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48</a:t>
            </a:r>
            <a:endParaRPr lang="uk-UA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6012160" y="6319664"/>
            <a:ext cx="2880320" cy="53833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</a:rPr>
              <a:t>Розділ 6</a:t>
            </a:r>
            <a:r>
              <a:rPr lang="uk-UA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kumimoji="0" lang="en-US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</a:rPr>
              <a:t>§ </a:t>
            </a:r>
            <a:r>
              <a:rPr kumimoji="0" lang="uk-UA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</a:rPr>
              <a:t>27</a:t>
            </a:r>
            <a:endParaRPr kumimoji="0" lang="en-US" sz="2400" b="1" i="0" u="none" strike="noStrike" kern="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Verdan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4355976" y="0"/>
            <a:ext cx="4788024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457200" lvl="0">
              <a:spcAft>
                <a:spcPts val="0"/>
              </a:spcAft>
            </a:pPr>
            <a:r>
              <a:rPr lang="ru-RU" sz="2800" dirty="0" err="1">
                <a:effectLst/>
              </a:rPr>
              <a:t>Реалізація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алгоритмів</a:t>
            </a:r>
            <a:r>
              <a:rPr lang="ru-RU" sz="2800" dirty="0">
                <a:effectLst/>
              </a:rPr>
              <a:t> з </a:t>
            </a:r>
            <a:r>
              <a:rPr lang="ru-RU" sz="2800" dirty="0" err="1">
                <a:effectLst/>
              </a:rPr>
              <a:t>графічним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відображенням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даних</a:t>
            </a:r>
            <a:r>
              <a:rPr lang="ru-RU" sz="2800" dirty="0">
                <a:effectLst/>
              </a:rPr>
              <a:t>  </a:t>
            </a:r>
            <a:r>
              <a:rPr lang="ru-RU" sz="2800" dirty="0" err="1">
                <a:effectLst/>
              </a:rPr>
              <a:t>засобами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мови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програмування</a:t>
            </a:r>
            <a:r>
              <a:rPr lang="ru-RU" sz="2800" dirty="0">
                <a:effectLst/>
              </a:rPr>
              <a:t>.</a:t>
            </a:r>
            <a:endParaRPr lang="ru-RU" sz="2400" dirty="0">
              <a:effectLst/>
              <a:latin typeface="Times New Roman"/>
              <a:ea typeface="Batang"/>
            </a:endParaRPr>
          </a:p>
        </p:txBody>
      </p:sp>
      <p:pic>
        <p:nvPicPr>
          <p:cNvPr id="7174" name="Picture 6" descr="http://ghostblog-lexqrk.rhcloud.com/content/images/2015/10/Pyth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05064"/>
            <a:ext cx="1850471" cy="185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F:\Документи\Sait\сайт кабінет\icons\pasc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17" y="4824772"/>
            <a:ext cx="2663082" cy="10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Документи\Sait\сайт кабінет\icons\c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87" y="3623878"/>
            <a:ext cx="1733833" cy="11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http://www.activetech.fr/data/images_references/delphi0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13195" r="21312" b="39009"/>
          <a:stretch/>
        </p:blipFill>
        <p:spPr bwMode="auto">
          <a:xfrm>
            <a:off x="5924374" y="5094975"/>
            <a:ext cx="1671962" cy="109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7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Масштабування зображення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3"/>
            <a:ext cx="9037607" cy="5232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1865439"/>
            <a:ext cx="9037607" cy="34163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 err="1">
                <a:solidFill>
                  <a:schemeClr val="bg1"/>
                </a:solidFill>
              </a:rPr>
              <a:t>Canvas.LineTo</a:t>
            </a:r>
            <a:r>
              <a:rPr lang="en-US" sz="2400" b="1" i="1" kern="0" dirty="0">
                <a:solidFill>
                  <a:schemeClr val="bg1"/>
                </a:solidFill>
              </a:rPr>
              <a:t> (Random (</a:t>
            </a:r>
            <a:r>
              <a:rPr lang="en-US" sz="2400" b="1" i="1" kern="0" dirty="0" err="1">
                <a:solidFill>
                  <a:schemeClr val="bg1"/>
                </a:solidFill>
              </a:rPr>
              <a:t>ClientWidth</a:t>
            </a:r>
            <a:r>
              <a:rPr lang="en-US" sz="2400" b="1" i="1" kern="0" dirty="0">
                <a:solidFill>
                  <a:schemeClr val="bg1"/>
                </a:solidFill>
              </a:rPr>
              <a:t>), Random</a:t>
            </a:r>
            <a:endParaRPr lang="uk-UA" sz="24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chemeClr val="bg1"/>
                </a:solidFill>
              </a:rPr>
              <a:t>(</a:t>
            </a:r>
            <a:r>
              <a:rPr lang="en-US" sz="2400" b="1" i="1" kern="0" dirty="0" err="1">
                <a:solidFill>
                  <a:schemeClr val="bg1"/>
                </a:solidFill>
              </a:rPr>
              <a:t>ClientHeight</a:t>
            </a:r>
            <a:r>
              <a:rPr lang="en-US" sz="2400" b="1" i="1" kern="0" dirty="0">
                <a:solidFill>
                  <a:schemeClr val="bg1"/>
                </a:solidFill>
              </a:rPr>
              <a:t>));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procedure</a:t>
            </a:r>
            <a:r>
              <a:rPr lang="en-US" sz="2400" b="1" i="1" kern="0" dirty="0">
                <a:solidFill>
                  <a:schemeClr val="bg1"/>
                </a:solidFill>
              </a:rPr>
              <a:t> TForm1.FormResize (Sender: </a:t>
            </a:r>
            <a:r>
              <a:rPr lang="en-US" sz="24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400" b="1" i="1" kern="0" dirty="0">
                <a:solidFill>
                  <a:schemeClr val="bg1"/>
                </a:solidFill>
              </a:rPr>
              <a:t>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Refresh ();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5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Переміщення об'єктів мишею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7" y="1196763"/>
            <a:ext cx="9037606" cy="5232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перемістити об'єкт</a:t>
            </a:r>
            <a:r>
              <a:rPr lang="uk-UA" sz="2800" b="1" i="1" kern="0" dirty="0">
                <a:solidFill>
                  <a:schemeClr val="bg1"/>
                </a:solidFill>
              </a:rPr>
              <a:t>, треба: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68678010"/>
              </p:ext>
            </p:extLst>
          </p:nvPr>
        </p:nvGraphicFramePr>
        <p:xfrm>
          <a:off x="54007" y="1955267"/>
          <a:ext cx="9037606" cy="464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17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Переміщення об'єктів мишею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7" y="1196763"/>
            <a:ext cx="9037606" cy="30469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Щоб запрограмувати переміщення по формі елемента </a:t>
            </a:r>
            <a:r>
              <a:rPr lang="en-US" sz="2400" b="1" i="1" kern="0" dirty="0">
                <a:solidFill>
                  <a:srgbClr val="FFFF00"/>
                </a:solidFill>
              </a:rPr>
              <a:t>Shape</a:t>
            </a:r>
            <a:r>
              <a:rPr lang="uk-UA" sz="2400" b="1" i="1" kern="0" dirty="0">
                <a:solidFill>
                  <a:srgbClr val="FFFF00"/>
                </a:solidFill>
              </a:rPr>
              <a:t>1</a:t>
            </a:r>
            <a:r>
              <a:rPr lang="en-US" sz="2400" b="1" i="1" kern="0" dirty="0">
                <a:solidFill>
                  <a:schemeClr val="bg1"/>
                </a:solidFill>
              </a:rPr>
              <a:t>, </a:t>
            </a:r>
            <a:r>
              <a:rPr lang="uk-UA" sz="2400" b="1" i="1" kern="0" dirty="0">
                <a:solidFill>
                  <a:schemeClr val="bg1"/>
                </a:solidFill>
              </a:rPr>
              <a:t>треба, використовуючи закладку </a:t>
            </a:r>
            <a:r>
              <a:rPr lang="uk-UA" sz="2400" b="1" i="1" kern="0" dirty="0">
                <a:solidFill>
                  <a:srgbClr val="FFFF00"/>
                </a:solidFill>
              </a:rPr>
              <a:t>Події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у вікні </a:t>
            </a:r>
            <a:r>
              <a:rPr lang="uk-UA" sz="2400" b="1" i="1" kern="0" dirty="0">
                <a:solidFill>
                  <a:srgbClr val="FFFF00"/>
                </a:solidFill>
              </a:rPr>
              <a:t>Інспектор об'єктів</a:t>
            </a:r>
            <a:r>
              <a:rPr lang="uk-UA" sz="2400" b="1" i="1" kern="0" dirty="0">
                <a:solidFill>
                  <a:schemeClr val="bg1"/>
                </a:solidFill>
              </a:rPr>
              <a:t>, створити для цього компонента процедури обробки подій: </a:t>
            </a:r>
            <a:r>
              <a:rPr lang="en-US" sz="2400" b="1" i="1" kern="0" dirty="0" err="1">
                <a:solidFill>
                  <a:srgbClr val="FFFF00"/>
                </a:solidFill>
              </a:rPr>
              <a:t>OnMouseDown</a:t>
            </a:r>
            <a:r>
              <a:rPr lang="en-US" sz="2400" b="1" i="1" kern="0" dirty="0">
                <a:solidFill>
                  <a:schemeClr val="bg1"/>
                </a:solidFill>
              </a:rPr>
              <a:t> (</a:t>
            </a:r>
            <a:r>
              <a:rPr lang="uk-UA" sz="2400" b="1" i="1" kern="0" dirty="0">
                <a:solidFill>
                  <a:schemeClr val="bg1"/>
                </a:solidFill>
              </a:rPr>
              <a:t>натискання кнопки миші), </a:t>
            </a:r>
            <a:r>
              <a:rPr lang="en-US" sz="2400" b="1" i="1" kern="0" dirty="0" err="1">
                <a:solidFill>
                  <a:srgbClr val="FFFF00"/>
                </a:solidFill>
              </a:rPr>
              <a:t>OnMouseMove</a:t>
            </a:r>
            <a:r>
              <a:rPr lang="en-US" sz="2400" b="1" i="1" kern="0" dirty="0">
                <a:solidFill>
                  <a:schemeClr val="bg1"/>
                </a:solidFill>
              </a:rPr>
              <a:t> (</a:t>
            </a:r>
            <a:r>
              <a:rPr lang="uk-UA" sz="2400" b="1" i="1" kern="0" dirty="0">
                <a:solidFill>
                  <a:schemeClr val="bg1"/>
                </a:solidFill>
              </a:rPr>
              <a:t>рух миші), </a:t>
            </a:r>
            <a:r>
              <a:rPr lang="en-US" sz="2400" b="1" i="1" kern="0" dirty="0" err="1">
                <a:solidFill>
                  <a:srgbClr val="FFFF00"/>
                </a:solidFill>
              </a:rPr>
              <a:t>OnMouseUp</a:t>
            </a:r>
            <a:r>
              <a:rPr lang="en-US" sz="2400" b="1" i="1" kern="0" dirty="0">
                <a:solidFill>
                  <a:schemeClr val="bg1"/>
                </a:solidFill>
              </a:rPr>
              <a:t> (</a:t>
            </a:r>
            <a:r>
              <a:rPr lang="uk-UA" sz="2400" b="1" i="1" kern="0" dirty="0">
                <a:solidFill>
                  <a:schemeClr val="bg1"/>
                </a:solidFill>
              </a:rPr>
              <a:t>відпускання кнопки миші в області об'єкта). Текст програми буде таким: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7" y="4149828"/>
            <a:ext cx="9037606" cy="230832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>
                <a:solidFill>
                  <a:srgbClr val="FFFF00"/>
                </a:solidFill>
              </a:rPr>
              <a:t>var</a:t>
            </a:r>
            <a:endParaRPr lang="en-US" sz="2400" b="1" i="1" kern="0" dirty="0">
              <a:solidFill>
                <a:srgbClr val="FFFF00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Form</a:t>
            </a:r>
            <a:r>
              <a:rPr lang="uk-UA" sz="2400" b="1" i="1" kern="0" dirty="0">
                <a:solidFill>
                  <a:schemeClr val="bg1"/>
                </a:solidFill>
              </a:rPr>
              <a:t>1</a:t>
            </a:r>
            <a:r>
              <a:rPr lang="en-US" sz="2400" b="1" i="1" kern="0" dirty="0">
                <a:solidFill>
                  <a:schemeClr val="bg1"/>
                </a:solidFill>
              </a:rPr>
              <a:t>: </a:t>
            </a:r>
            <a:r>
              <a:rPr lang="en-US" sz="2400" b="1" i="1" kern="0" dirty="0" err="1">
                <a:solidFill>
                  <a:schemeClr val="bg1"/>
                </a:solidFill>
              </a:rPr>
              <a:t>TForm</a:t>
            </a:r>
            <a:r>
              <a:rPr lang="uk-UA" sz="2400" b="1" i="1" kern="0" dirty="0">
                <a:solidFill>
                  <a:schemeClr val="bg1"/>
                </a:solidFill>
              </a:rPr>
              <a:t>1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х1, </a:t>
            </a:r>
            <a:r>
              <a:rPr lang="en-US" sz="2400" b="1" i="1" kern="0" dirty="0">
                <a:solidFill>
                  <a:schemeClr val="bg1"/>
                </a:solidFill>
              </a:rPr>
              <a:t>y</a:t>
            </a:r>
            <a:r>
              <a:rPr lang="uk-UA" sz="2400" b="1" i="1" kern="0" dirty="0">
                <a:solidFill>
                  <a:schemeClr val="bg1"/>
                </a:solidFill>
              </a:rPr>
              <a:t>1</a:t>
            </a:r>
            <a:r>
              <a:rPr lang="en-US" sz="2400" b="1" i="1" kern="0" dirty="0">
                <a:solidFill>
                  <a:schemeClr val="bg1"/>
                </a:solidFill>
              </a:rPr>
              <a:t>: Integer; // </a:t>
            </a:r>
            <a:r>
              <a:rPr lang="uk-UA" sz="2400" b="1" i="1" kern="0" dirty="0">
                <a:solidFill>
                  <a:schemeClr val="bg1"/>
                </a:solidFill>
              </a:rPr>
              <a:t>опис глобальних змінних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flag: Boolean = False;</a:t>
            </a:r>
            <a:endParaRPr lang="uk-UA" sz="24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implementation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{$R * .</a:t>
            </a:r>
            <a:r>
              <a:rPr lang="en-US" sz="2400" b="1" i="1" kern="0" dirty="0" err="1">
                <a:solidFill>
                  <a:schemeClr val="bg1"/>
                </a:solidFill>
              </a:rPr>
              <a:t>dfm</a:t>
            </a:r>
            <a:r>
              <a:rPr lang="en-US" sz="2400" b="1" i="1" kern="0" dirty="0">
                <a:solidFill>
                  <a:schemeClr val="bg1"/>
                </a:solidFill>
              </a:rPr>
              <a:t>}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Переміщення об'єктів мишею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07" y="1811362"/>
            <a:ext cx="9037606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procedure </a:t>
            </a:r>
            <a:r>
              <a:rPr lang="en-US" sz="2800" b="1" i="1" kern="0" dirty="0" err="1">
                <a:solidFill>
                  <a:srgbClr val="FFFF00"/>
                </a:solidFill>
              </a:rPr>
              <a:t>Tform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rgbClr val="FFFF00"/>
                </a:solidFill>
              </a:rPr>
              <a:t>.Shape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 err="1">
                <a:solidFill>
                  <a:srgbClr val="FFFF00"/>
                </a:solidFill>
              </a:rPr>
              <a:t>MouseUp</a:t>
            </a:r>
            <a:r>
              <a:rPr lang="en-US" sz="2800" b="1" i="1" kern="0" dirty="0">
                <a:solidFill>
                  <a:srgbClr val="FFFF00"/>
                </a:solidFill>
              </a:rPr>
              <a:t> </a:t>
            </a:r>
            <a:r>
              <a:rPr lang="en-US" sz="2800" b="1" i="1" kern="0" dirty="0">
                <a:solidFill>
                  <a:schemeClr val="bg1"/>
                </a:solidFill>
              </a:rPr>
              <a:t>(Sender: </a:t>
            </a:r>
            <a:r>
              <a:rPr lang="en-US" sz="28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800" b="1" i="1" kern="0" dirty="0">
                <a:solidFill>
                  <a:schemeClr val="bg1"/>
                </a:solidFill>
              </a:rPr>
              <a:t>; Button: </a:t>
            </a:r>
            <a:r>
              <a:rPr lang="en-US" sz="2800" b="1" i="1" kern="0" dirty="0" err="1">
                <a:solidFill>
                  <a:schemeClr val="bg1"/>
                </a:solidFill>
              </a:rPr>
              <a:t>TMouseButton</a:t>
            </a:r>
            <a:r>
              <a:rPr lang="en-US" sz="2800" b="1" i="1" kern="0" dirty="0">
                <a:solidFill>
                  <a:schemeClr val="bg1"/>
                </a:solidFill>
              </a:rPr>
              <a:t>; Shift: </a:t>
            </a:r>
            <a:r>
              <a:rPr lang="en-US" sz="2800" b="1" i="1" kern="0" dirty="0" err="1">
                <a:solidFill>
                  <a:schemeClr val="bg1"/>
                </a:solidFill>
              </a:rPr>
              <a:t>TShiftState</a:t>
            </a:r>
            <a:r>
              <a:rPr lang="en-US" sz="2800" b="1" i="1" kern="0" dirty="0">
                <a:solidFill>
                  <a:schemeClr val="bg1"/>
                </a:solidFill>
              </a:rPr>
              <a:t>; X, Y: Integer);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</a:t>
            </a:r>
            <a:r>
              <a:rPr lang="en-US" sz="2800" b="1" i="1" kern="0" dirty="0">
                <a:solidFill>
                  <a:schemeClr val="bg1"/>
                </a:solidFill>
              </a:rPr>
              <a:t>flag := False;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end;</a:t>
            </a:r>
            <a:endParaRPr lang="en-US" sz="2800" b="1" i="1" kern="0" dirty="0">
              <a:solidFill>
                <a:srgbClr val="FFFF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procedure </a:t>
            </a:r>
            <a:r>
              <a:rPr lang="en-US" sz="2800" b="1" i="1" kern="0" dirty="0" err="1">
                <a:solidFill>
                  <a:srgbClr val="FFFF00"/>
                </a:solidFill>
              </a:rPr>
              <a:t>Tform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rgbClr val="FFFF00"/>
                </a:solidFill>
              </a:rPr>
              <a:t>.Shape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 err="1">
                <a:solidFill>
                  <a:srgbClr val="FFFF00"/>
                </a:solidFill>
              </a:rPr>
              <a:t>MouseMove</a:t>
            </a:r>
            <a:r>
              <a:rPr lang="en-US" sz="2800" b="1" i="1" kern="0" dirty="0">
                <a:solidFill>
                  <a:srgbClr val="FFFF00"/>
                </a:solidFill>
              </a:rPr>
              <a:t> </a:t>
            </a:r>
            <a:r>
              <a:rPr lang="en-US" sz="2800" b="1" i="1" kern="0" dirty="0">
                <a:solidFill>
                  <a:schemeClr val="bg1"/>
                </a:solidFill>
              </a:rPr>
              <a:t>(Sender: </a:t>
            </a:r>
            <a:r>
              <a:rPr lang="en-US" sz="28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800" b="1" i="1" kern="0" dirty="0">
                <a:solidFill>
                  <a:schemeClr val="bg1"/>
                </a:solidFill>
              </a:rPr>
              <a:t>; Shift: </a:t>
            </a:r>
            <a:r>
              <a:rPr lang="en-US" sz="2800" b="1" i="1" kern="0" dirty="0" err="1">
                <a:solidFill>
                  <a:schemeClr val="bg1"/>
                </a:solidFill>
              </a:rPr>
              <a:t>TShiftState</a:t>
            </a:r>
            <a:r>
              <a:rPr lang="en-US" sz="2800" b="1" i="1" kern="0" dirty="0">
                <a:solidFill>
                  <a:schemeClr val="bg1"/>
                </a:solidFill>
              </a:rPr>
              <a:t>; X, Y: Integer);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</a:t>
            </a:r>
            <a:r>
              <a:rPr lang="en-US" sz="2800" b="1" i="1" kern="0" dirty="0">
                <a:solidFill>
                  <a:schemeClr val="bg1"/>
                </a:solidFill>
              </a:rPr>
              <a:t>If flag Then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</a:t>
            </a:r>
            <a:r>
              <a:rPr lang="en-US" sz="2800" b="1" i="1" kern="0" dirty="0">
                <a:solidFill>
                  <a:schemeClr val="bg1"/>
                </a:solidFill>
              </a:rPr>
              <a:t>with </a:t>
            </a:r>
            <a:r>
              <a:rPr lang="en-US" sz="2800" b="1" i="1" kern="0" dirty="0" err="1">
                <a:solidFill>
                  <a:schemeClr val="bg1"/>
                </a:solidFill>
              </a:rPr>
              <a:t>Tshape</a:t>
            </a:r>
            <a:r>
              <a:rPr lang="en-US" sz="2800" b="1" i="1" kern="0" dirty="0">
                <a:solidFill>
                  <a:schemeClr val="bg1"/>
                </a:solidFill>
              </a:rPr>
              <a:t> (Sender)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07" y="1196763"/>
            <a:ext cx="9037606" cy="5232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</a:t>
            </a:r>
          </a:p>
        </p:txBody>
      </p:sp>
    </p:spTree>
    <p:extLst>
      <p:ext uri="{BB962C8B-B14F-4D97-AF65-F5344CB8AC3E}">
        <p14:creationId xmlns:p14="http://schemas.microsoft.com/office/powerpoint/2010/main" val="8083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Переміщення об'єктів мишею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07" y="1811362"/>
            <a:ext cx="9037606" cy="529375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		</a:t>
            </a:r>
            <a:r>
              <a:rPr lang="en-US" sz="2600" b="1" i="1" kern="0" dirty="0">
                <a:solidFill>
                  <a:schemeClr val="bg1"/>
                </a:solidFill>
              </a:rPr>
              <a:t>Left := Left + x - x1;</a:t>
            </a:r>
            <a:endParaRPr lang="uk-UA" sz="26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		</a:t>
            </a:r>
            <a:r>
              <a:rPr lang="en-US" sz="2600" b="1" i="1" kern="0" dirty="0">
                <a:solidFill>
                  <a:schemeClr val="bg1"/>
                </a:solidFill>
              </a:rPr>
              <a:t>Top := Top + </a:t>
            </a:r>
            <a:r>
              <a:rPr lang="uk-UA" sz="2600" b="1" i="1" kern="0" dirty="0">
                <a:solidFill>
                  <a:schemeClr val="bg1"/>
                </a:solidFill>
              </a:rPr>
              <a:t>у – </a:t>
            </a:r>
            <a:r>
              <a:rPr lang="en-US" sz="2600" b="1" i="1" kern="0" dirty="0">
                <a:solidFill>
                  <a:schemeClr val="bg1"/>
                </a:solidFill>
              </a:rPr>
              <a:t>y</a:t>
            </a:r>
            <a:r>
              <a:rPr lang="uk-UA" sz="2600" b="1" i="1" kern="0" dirty="0">
                <a:solidFill>
                  <a:schemeClr val="bg1"/>
                </a:solidFill>
              </a:rPr>
              <a:t>1</a:t>
            </a:r>
            <a:r>
              <a:rPr lang="en-US" sz="26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	</a:t>
            </a:r>
            <a:r>
              <a:rPr lang="en-US" sz="2600" b="1" i="1" kern="0" dirty="0">
                <a:solidFill>
                  <a:srgbClr val="FFFF00"/>
                </a:solidFill>
              </a:rPr>
              <a:t>end</a:t>
            </a:r>
            <a:r>
              <a:rPr lang="en-US" sz="26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00"/>
                </a:solidFill>
              </a:rPr>
              <a:t>end</a:t>
            </a:r>
            <a:r>
              <a:rPr lang="en-US" sz="26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00"/>
                </a:solidFill>
              </a:rPr>
              <a:t>procedure </a:t>
            </a:r>
            <a:r>
              <a:rPr lang="en-US" sz="2600" b="1" i="1" kern="0" dirty="0" err="1">
                <a:solidFill>
                  <a:srgbClr val="FFFF00"/>
                </a:solidFill>
              </a:rPr>
              <a:t>Tform</a:t>
            </a:r>
            <a:r>
              <a:rPr lang="uk-UA" sz="2600" b="1" i="1" kern="0" dirty="0">
                <a:solidFill>
                  <a:srgbClr val="FFFF00"/>
                </a:solidFill>
              </a:rPr>
              <a:t>1</a:t>
            </a:r>
            <a:r>
              <a:rPr lang="en-US" sz="2600" b="1" i="1" kern="0" dirty="0">
                <a:solidFill>
                  <a:srgbClr val="FFFF00"/>
                </a:solidFill>
              </a:rPr>
              <a:t>.Shape</a:t>
            </a:r>
            <a:r>
              <a:rPr lang="uk-UA" sz="2600" b="1" i="1" kern="0" dirty="0">
                <a:solidFill>
                  <a:srgbClr val="FFFF00"/>
                </a:solidFill>
              </a:rPr>
              <a:t>1</a:t>
            </a:r>
            <a:r>
              <a:rPr lang="en-US" sz="2600" b="1" i="1" kern="0" dirty="0" err="1">
                <a:solidFill>
                  <a:srgbClr val="FFFF00"/>
                </a:solidFill>
              </a:rPr>
              <a:t>MouseDown</a:t>
            </a:r>
            <a:r>
              <a:rPr lang="en-US" sz="2600" b="1" i="1" kern="0" dirty="0">
                <a:solidFill>
                  <a:srgbClr val="FFFF00"/>
                </a:solidFill>
              </a:rPr>
              <a:t> </a:t>
            </a:r>
            <a:r>
              <a:rPr lang="en-US" sz="2600" b="1" i="1" kern="0" dirty="0">
                <a:solidFill>
                  <a:schemeClr val="bg1"/>
                </a:solidFill>
              </a:rPr>
              <a:t>(Sender: </a:t>
            </a:r>
            <a:r>
              <a:rPr lang="en-US" sz="26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600" b="1" i="1" kern="0" dirty="0">
                <a:solidFill>
                  <a:schemeClr val="bg1"/>
                </a:solidFill>
              </a:rPr>
              <a:t>; Button: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 err="1">
                <a:solidFill>
                  <a:schemeClr val="bg1"/>
                </a:solidFill>
              </a:rPr>
              <a:t>TMouseButton</a:t>
            </a:r>
            <a:r>
              <a:rPr lang="en-US" sz="2600" b="1" i="1" kern="0" dirty="0">
                <a:solidFill>
                  <a:schemeClr val="bg1"/>
                </a:solidFill>
              </a:rPr>
              <a:t>; Shift: </a:t>
            </a:r>
            <a:r>
              <a:rPr lang="en-US" sz="2600" b="1" i="1" kern="0" dirty="0" err="1">
                <a:solidFill>
                  <a:schemeClr val="bg1"/>
                </a:solidFill>
              </a:rPr>
              <a:t>TShiftState</a:t>
            </a:r>
            <a:r>
              <a:rPr lang="en-US" sz="2600" b="1" i="1" kern="0" dirty="0">
                <a:solidFill>
                  <a:schemeClr val="bg1"/>
                </a:solidFill>
              </a:rPr>
              <a:t>; X, Y: Integer);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00"/>
                </a:solidFill>
              </a:rPr>
              <a:t>begin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x1 := x;</a:t>
            </a:r>
            <a:r>
              <a:rPr lang="uk-UA" sz="2600" b="1" i="1" kern="0" dirty="0">
                <a:solidFill>
                  <a:schemeClr val="bg1"/>
                </a:solidFill>
              </a:rPr>
              <a:t> </a:t>
            </a:r>
            <a:r>
              <a:rPr lang="en-US" sz="2600" b="1" i="1" kern="0" dirty="0">
                <a:solidFill>
                  <a:schemeClr val="bg1"/>
                </a:solidFill>
              </a:rPr>
              <a:t>y</a:t>
            </a:r>
            <a:r>
              <a:rPr lang="uk-UA" sz="2600" b="1" i="1" kern="0" dirty="0">
                <a:solidFill>
                  <a:schemeClr val="bg1"/>
                </a:solidFill>
              </a:rPr>
              <a:t>1</a:t>
            </a:r>
            <a:r>
              <a:rPr lang="en-US" sz="2600" b="1" i="1" kern="0" dirty="0">
                <a:solidFill>
                  <a:schemeClr val="bg1"/>
                </a:solidFill>
              </a:rPr>
              <a:t> := y;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flag := True</a:t>
            </a:r>
            <a:endParaRPr lang="uk-UA" sz="26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00"/>
                </a:solidFill>
              </a:rPr>
              <a:t>end;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07" y="1196763"/>
            <a:ext cx="9037606" cy="5232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</a:t>
            </a:r>
          </a:p>
        </p:txBody>
      </p:sp>
    </p:spTree>
    <p:extLst>
      <p:ext uri="{BB962C8B-B14F-4D97-AF65-F5344CB8AC3E}">
        <p14:creationId xmlns:p14="http://schemas.microsoft.com/office/powerpoint/2010/main" val="269637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Переміщення об'єктів мишею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7" y="1196763"/>
            <a:ext cx="8703132" cy="470898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Розглянемо, як працюють процедури даного проекту. Якщо натиснути кнопку миші в момент, коли вказівник міститься в області компонента </a:t>
            </a:r>
            <a:r>
              <a:rPr lang="en-US" sz="2000" b="1" i="1" kern="0" dirty="0">
                <a:solidFill>
                  <a:srgbClr val="FFFF00"/>
                </a:solidFill>
              </a:rPr>
              <a:t>Shape</a:t>
            </a:r>
            <a:r>
              <a:rPr lang="en-US" sz="2000" b="1" i="1" kern="0" dirty="0">
                <a:solidFill>
                  <a:schemeClr val="bg1"/>
                </a:solidFill>
              </a:rPr>
              <a:t>, </a:t>
            </a:r>
            <a:r>
              <a:rPr lang="uk-UA" sz="2000" b="1" i="1" kern="0" dirty="0">
                <a:solidFill>
                  <a:schemeClr val="bg1"/>
                </a:solidFill>
              </a:rPr>
              <a:t>то в процедурі </a:t>
            </a:r>
            <a:r>
              <a:rPr lang="en-US" sz="2000" b="1" i="1" kern="0" dirty="0">
                <a:solidFill>
                  <a:srgbClr val="FFFF00"/>
                </a:solidFill>
              </a:rPr>
              <a:t>Shape</a:t>
            </a:r>
            <a:r>
              <a:rPr lang="uk-UA" sz="2000" b="1" i="1" kern="0" dirty="0">
                <a:solidFill>
                  <a:srgbClr val="FFFF00"/>
                </a:solidFill>
              </a:rPr>
              <a:t>1</a:t>
            </a:r>
            <a:r>
              <a:rPr lang="en-US" sz="2000" b="1" i="1" kern="0" dirty="0" err="1">
                <a:solidFill>
                  <a:srgbClr val="FFFF00"/>
                </a:solidFill>
              </a:rPr>
              <a:t>MouseDown</a:t>
            </a:r>
            <a:r>
              <a:rPr lang="en-US" sz="2000" b="1" i="1" kern="0" dirty="0">
                <a:solidFill>
                  <a:srgbClr val="FFFF00"/>
                </a:solidFill>
              </a:rPr>
              <a:t> </a:t>
            </a:r>
            <a:r>
              <a:rPr lang="uk-UA" sz="2000" b="1" i="1" kern="0" dirty="0">
                <a:solidFill>
                  <a:schemeClr val="bg1"/>
                </a:solidFill>
              </a:rPr>
              <a:t>змінним </a:t>
            </a:r>
            <a:r>
              <a:rPr lang="uk-UA" sz="2000" b="1" i="1" kern="0" dirty="0">
                <a:solidFill>
                  <a:srgbClr val="FFFF00"/>
                </a:solidFill>
              </a:rPr>
              <a:t>х1</a:t>
            </a:r>
            <a:r>
              <a:rPr lang="uk-UA" sz="2000" b="1" i="1" kern="0" dirty="0">
                <a:solidFill>
                  <a:schemeClr val="bg1"/>
                </a:solidFill>
              </a:rPr>
              <a:t>, </a:t>
            </a:r>
            <a:r>
              <a:rPr lang="uk-UA" sz="2000" b="1" i="1" kern="0" dirty="0">
                <a:solidFill>
                  <a:srgbClr val="FFFF00"/>
                </a:solidFill>
              </a:rPr>
              <a:t>у1</a:t>
            </a:r>
            <a:r>
              <a:rPr lang="uk-UA" sz="2000" b="1" i="1" kern="0" dirty="0">
                <a:solidFill>
                  <a:schemeClr val="bg1"/>
                </a:solidFill>
              </a:rPr>
              <a:t> будуть присвоєні значення координат розміщення вказівника, а змінній </a:t>
            </a:r>
            <a:r>
              <a:rPr lang="en-US" sz="2000" b="1" i="1" kern="0" dirty="0">
                <a:solidFill>
                  <a:srgbClr val="FFFF00"/>
                </a:solidFill>
              </a:rPr>
              <a:t>flag</a:t>
            </a:r>
            <a:r>
              <a:rPr lang="en-US" sz="2000" b="1" i="1" kern="0" dirty="0">
                <a:solidFill>
                  <a:schemeClr val="bg1"/>
                </a:solidFill>
              </a:rPr>
              <a:t> — </a:t>
            </a:r>
            <a:r>
              <a:rPr lang="uk-UA" sz="2000" b="1" i="1" kern="0" dirty="0">
                <a:solidFill>
                  <a:schemeClr val="bg1"/>
                </a:solidFill>
              </a:rPr>
              <a:t>значення </a:t>
            </a:r>
            <a:r>
              <a:rPr lang="en-US" sz="2000" b="1" i="1" kern="0" dirty="0">
                <a:solidFill>
                  <a:srgbClr val="FFFF00"/>
                </a:solidFill>
              </a:rPr>
              <a:t>true</a:t>
            </a:r>
            <a:r>
              <a:rPr lang="en-US" sz="2000" b="1" i="1" kern="0" dirty="0">
                <a:solidFill>
                  <a:schemeClr val="bg1"/>
                </a:solidFill>
              </a:rPr>
              <a:t>. </a:t>
            </a:r>
            <a:r>
              <a:rPr lang="uk-UA" sz="2000" b="1" i="1" kern="0" dirty="0">
                <a:solidFill>
                  <a:schemeClr val="bg1"/>
                </a:solidFill>
              </a:rPr>
              <a:t>Значення змінної </a:t>
            </a:r>
            <a:r>
              <a:rPr lang="en-US" sz="2000" b="1" i="1" kern="0" dirty="0">
                <a:solidFill>
                  <a:srgbClr val="FFFF00"/>
                </a:solidFill>
              </a:rPr>
              <a:t>flag</a:t>
            </a:r>
            <a:r>
              <a:rPr lang="en-US" sz="2000" b="1" i="1" kern="0" dirty="0">
                <a:solidFill>
                  <a:schemeClr val="bg1"/>
                </a:solidFill>
              </a:rPr>
              <a:t> (</a:t>
            </a:r>
            <a:r>
              <a:rPr lang="uk-UA" sz="2000" b="1" i="1" kern="0" dirty="0">
                <a:solidFill>
                  <a:schemeClr val="bg1"/>
                </a:solidFill>
              </a:rPr>
              <a:t>прапорця) сигналізує, чи натиснута кнопка миші. Якщо не відпускати кнопку миші й перетягувати об'єкт, то в процедурі </a:t>
            </a:r>
            <a:r>
              <a:rPr lang="en-US" sz="2000" b="1" i="1" kern="0" dirty="0">
                <a:solidFill>
                  <a:srgbClr val="FFFF00"/>
                </a:solidFill>
              </a:rPr>
              <a:t>TForm1.Shape1MouseMove</a:t>
            </a:r>
            <a:r>
              <a:rPr lang="en-US" sz="2000" b="1" i="1" kern="0" dirty="0">
                <a:solidFill>
                  <a:schemeClr val="bg1"/>
                </a:solidFill>
              </a:rPr>
              <a:t> </a:t>
            </a:r>
            <a:r>
              <a:rPr lang="uk-UA" sz="2000" b="1" i="1" kern="0" dirty="0">
                <a:solidFill>
                  <a:schemeClr val="bg1"/>
                </a:solidFill>
              </a:rPr>
              <a:t>відбувається перерахунок координат компонента </a:t>
            </a:r>
            <a:r>
              <a:rPr lang="en-US" sz="2000" b="1" i="1" kern="0" dirty="0">
                <a:solidFill>
                  <a:srgbClr val="FFFF00"/>
                </a:solidFill>
              </a:rPr>
              <a:t>Shape</a:t>
            </a:r>
            <a:r>
              <a:rPr lang="en-US" sz="2000" b="1" i="1" kern="0" dirty="0">
                <a:solidFill>
                  <a:schemeClr val="bg1"/>
                </a:solidFill>
              </a:rPr>
              <a:t> </a:t>
            </a:r>
            <a:r>
              <a:rPr lang="uk-UA" sz="2000" b="1" i="1" kern="0" dirty="0">
                <a:solidFill>
                  <a:schemeClr val="bg1"/>
                </a:solidFill>
              </a:rPr>
              <a:t>відносно системи координат форми. Це створює ефект руху фігури за вказівником. Якщо кнопку миші відпустити, то виконається процедура </a:t>
            </a:r>
            <a:r>
              <a:rPr lang="en-US" sz="2000" b="1" i="1" kern="0" dirty="0" err="1">
                <a:solidFill>
                  <a:srgbClr val="FFFF00"/>
                </a:solidFill>
              </a:rPr>
              <a:t>TForm</a:t>
            </a:r>
            <a:r>
              <a:rPr lang="uk-UA" sz="2000" b="1" i="1" kern="0" dirty="0">
                <a:solidFill>
                  <a:srgbClr val="FFFF00"/>
                </a:solidFill>
              </a:rPr>
              <a:t>1</a:t>
            </a:r>
            <a:r>
              <a:rPr lang="en-US" sz="2000" b="1" i="1" kern="0" dirty="0">
                <a:solidFill>
                  <a:srgbClr val="FFFF00"/>
                </a:solidFill>
              </a:rPr>
              <a:t>.Shape1MouseUp</a:t>
            </a:r>
            <a:r>
              <a:rPr lang="en-US" sz="2000" b="1" i="1" kern="0" dirty="0">
                <a:solidFill>
                  <a:schemeClr val="bg1"/>
                </a:solidFill>
              </a:rPr>
              <a:t>, </a:t>
            </a:r>
            <a:r>
              <a:rPr lang="uk-UA" sz="2000" b="1" i="1" kern="0" dirty="0">
                <a:solidFill>
                  <a:schemeClr val="bg1"/>
                </a:solidFill>
              </a:rPr>
              <a:t>в якій </a:t>
            </a:r>
            <a:r>
              <a:rPr lang="en-US" sz="2000" b="1" i="1" kern="0" dirty="0">
                <a:solidFill>
                  <a:srgbClr val="FFFF00"/>
                </a:solidFill>
              </a:rPr>
              <a:t>flag</a:t>
            </a:r>
            <a:r>
              <a:rPr lang="en-US" sz="2000" b="1" i="1" kern="0" dirty="0">
                <a:solidFill>
                  <a:schemeClr val="bg1"/>
                </a:solidFill>
              </a:rPr>
              <a:t> </a:t>
            </a:r>
            <a:r>
              <a:rPr lang="uk-UA" sz="2000" b="1" i="1" kern="0" dirty="0">
                <a:solidFill>
                  <a:schemeClr val="bg1"/>
                </a:solidFill>
              </a:rPr>
              <a:t>набуває значення </a:t>
            </a:r>
            <a:r>
              <a:rPr lang="en-US" sz="2000" b="1" i="1" kern="0" dirty="0">
                <a:solidFill>
                  <a:srgbClr val="FFFF00"/>
                </a:solidFill>
              </a:rPr>
              <a:t>False</a:t>
            </a:r>
            <a:r>
              <a:rPr lang="en-US" sz="2000" b="1" i="1" kern="0" dirty="0">
                <a:solidFill>
                  <a:schemeClr val="bg1"/>
                </a:solidFill>
              </a:rPr>
              <a:t>, </a:t>
            </a:r>
            <a:r>
              <a:rPr lang="uk-UA" sz="2000" b="1" i="1" kern="0" dirty="0">
                <a:solidFill>
                  <a:schemeClr val="bg1"/>
                </a:solidFill>
              </a:rPr>
              <a:t>і перетягування завершиться.</a:t>
            </a:r>
          </a:p>
        </p:txBody>
      </p:sp>
    </p:spTree>
    <p:extLst>
      <p:ext uri="{BB962C8B-B14F-4D97-AF65-F5344CB8AC3E}">
        <p14:creationId xmlns:p14="http://schemas.microsoft.com/office/powerpoint/2010/main" val="7321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Переміщення об'єктів мишею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7" y="1196764"/>
            <a:ext cx="9037606" cy="181588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Створивши процедури обробки подій </a:t>
            </a:r>
            <a:r>
              <a:rPr lang="en-US" sz="2800" b="1" i="1" kern="0" dirty="0" err="1">
                <a:solidFill>
                  <a:srgbClr val="FFFF00"/>
                </a:solidFill>
              </a:rPr>
              <a:t>OnMouseDown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 err="1">
                <a:solidFill>
                  <a:srgbClr val="FFFF00"/>
                </a:solidFill>
              </a:rPr>
              <a:t>OnMouseMove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en-US" sz="2800" b="1" i="1" kern="0" dirty="0" err="1">
                <a:solidFill>
                  <a:srgbClr val="FFFF00"/>
                </a:solidFill>
              </a:rPr>
              <a:t>OnMouseUp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для компонентів </a:t>
            </a:r>
            <a:r>
              <a:rPr lang="en-US" sz="2800" b="1" i="1" kern="0" dirty="0">
                <a:solidFill>
                  <a:srgbClr val="FFFF00"/>
                </a:solidFill>
              </a:rPr>
              <a:t>Shape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можна розробити гру «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90" y="3325006"/>
            <a:ext cx="8906211" cy="304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5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Піктографічна кнопка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4"/>
            <a:ext cx="9037607" cy="12003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Компонент </a:t>
            </a:r>
            <a:r>
              <a:rPr lang="en-US" sz="2400" b="1" i="1" kern="0" dirty="0" err="1">
                <a:solidFill>
                  <a:srgbClr val="FFFF00"/>
                </a:solidFill>
              </a:rPr>
              <a:t>BitBtn</a:t>
            </a:r>
            <a:r>
              <a:rPr lang="en-US" sz="2400" b="1" i="1" kern="0" dirty="0">
                <a:solidFill>
                  <a:schemeClr val="bg1"/>
                </a:solidFill>
              </a:rPr>
              <a:t>— </a:t>
            </a:r>
            <a:r>
              <a:rPr lang="uk-UA" sz="2400" b="1" i="1" kern="0" dirty="0">
                <a:solidFill>
                  <a:schemeClr val="bg1"/>
                </a:solidFill>
              </a:rPr>
              <a:t>це піктографічна кнопка; значок розташований на вкладці </a:t>
            </a:r>
            <a:r>
              <a:rPr lang="en-US" sz="2400" b="1" i="1" kern="0" dirty="0">
                <a:solidFill>
                  <a:srgbClr val="FFFF00"/>
                </a:solidFill>
              </a:rPr>
              <a:t>Additional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палітри компонентів.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4494602"/>
            <a:ext cx="9037607" cy="193899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На відміну від </a:t>
            </a:r>
            <a:r>
              <a:rPr lang="en-US" sz="2400" b="1" i="1" kern="0" dirty="0">
                <a:solidFill>
                  <a:srgbClr val="FFFF00"/>
                </a:solidFill>
              </a:rPr>
              <a:t>Button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кнопка </a:t>
            </a:r>
            <a:r>
              <a:rPr lang="en-US" sz="2400" b="1" i="1" kern="0" dirty="0" err="1">
                <a:solidFill>
                  <a:srgbClr val="FFFF00"/>
                </a:solidFill>
              </a:rPr>
              <a:t>BitBtn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може містити на своїй поверхні не тільки напис, але й зображення, яке задають властивістю </a:t>
            </a:r>
            <a:r>
              <a:rPr lang="en-US" sz="2400" b="1" i="1" kern="0" dirty="0">
                <a:solidFill>
                  <a:srgbClr val="FFFF00"/>
                </a:solidFill>
              </a:rPr>
              <a:t>Glyph</a:t>
            </a:r>
            <a:r>
              <a:rPr lang="en-US" sz="2400" b="1" i="1" kern="0" dirty="0">
                <a:solidFill>
                  <a:schemeClr val="bg1"/>
                </a:solidFill>
              </a:rPr>
              <a:t>. </a:t>
            </a:r>
            <a:r>
              <a:rPr lang="uk-UA" sz="2400" b="1" i="1" kern="0" dirty="0">
                <a:solidFill>
                  <a:schemeClr val="bg1"/>
                </a:solidFill>
              </a:rPr>
              <a:t>Властивість </a:t>
            </a:r>
            <a:r>
              <a:rPr lang="en-US" sz="2400" b="1" i="1" kern="0" dirty="0">
                <a:solidFill>
                  <a:srgbClr val="FFFF00"/>
                </a:solidFill>
              </a:rPr>
              <a:t>Kind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компонента </a:t>
            </a:r>
            <a:r>
              <a:rPr lang="en-US" sz="2400" b="1" i="1" kern="0" dirty="0" err="1">
                <a:solidFill>
                  <a:srgbClr val="FFFF00"/>
                </a:solidFill>
              </a:rPr>
              <a:t>BitBtn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визначає один зі стандартних варіантів кнопки </a:t>
            </a:r>
            <a:r>
              <a:rPr lang="en-US" sz="2400" b="1" i="1" kern="0" dirty="0" err="1">
                <a:solidFill>
                  <a:srgbClr val="FFFF00"/>
                </a:solidFill>
              </a:rPr>
              <a:t>BitBtn</a:t>
            </a:r>
            <a:r>
              <a:rPr lang="en-US" sz="24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49" y="2626728"/>
            <a:ext cx="7144921" cy="1638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1828801" y="3227751"/>
            <a:ext cx="546497" cy="7156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92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Піктографічна кнопка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4"/>
            <a:ext cx="9037607" cy="1384995"/>
          </a:xfrm>
          <a:prstGeom prst="rect">
            <a:avLst/>
          </a:prstGeom>
          <a:solidFill>
            <a:srgbClr val="7030A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Натискання на будь-яку з кнопок з піктограмами повертає в програму результат, що дорівнює: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4856" y="2573872"/>
            <a:ext cx="4895907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 err="1">
                <a:solidFill>
                  <a:schemeClr val="bg1"/>
                </a:solidFill>
              </a:rPr>
              <a:t>mrName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06" y="4688084"/>
            <a:ext cx="9037607" cy="138499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Відмінність є у кнопки </a:t>
            </a:r>
            <a:r>
              <a:rPr lang="en-US" sz="2800" b="1" i="1" kern="0" dirty="0">
                <a:solidFill>
                  <a:srgbClr val="FFFF00"/>
                </a:solidFill>
              </a:rPr>
              <a:t>Close</a:t>
            </a:r>
            <a:r>
              <a:rPr lang="en-US" sz="2800" b="1" i="1" kern="0" dirty="0">
                <a:solidFill>
                  <a:schemeClr val="bg1"/>
                </a:solidFill>
              </a:rPr>
              <a:t>: </a:t>
            </a:r>
            <a:r>
              <a:rPr lang="uk-UA" sz="2800" b="1" i="1" kern="0" dirty="0">
                <a:solidFill>
                  <a:schemeClr val="bg1"/>
                </a:solidFill>
              </a:rPr>
              <a:t>її натискання приводить до завершення роботи програми.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206240" y="2572791"/>
            <a:ext cx="1514475" cy="83207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3591323"/>
            <a:ext cx="6043612" cy="830997"/>
          </a:xfrm>
          <a:prstGeom prst="wedgeRectCallout">
            <a:avLst>
              <a:gd name="adj1" fmla="val -16629"/>
              <a:gd name="adj2" fmla="val -107228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Yes, No, Cancel </a:t>
            </a:r>
            <a:r>
              <a:rPr lang="uk-UA" sz="2400" b="1" i="1" kern="0" dirty="0">
                <a:solidFill>
                  <a:srgbClr val="FFFFFF"/>
                </a:solidFill>
              </a:rPr>
              <a:t>тощо — назва кнопки</a:t>
            </a:r>
          </a:p>
        </p:txBody>
      </p:sp>
    </p:spTree>
    <p:extLst>
      <p:ext uri="{BB962C8B-B14F-4D97-AF65-F5344CB8AC3E}">
        <p14:creationId xmlns:p14="http://schemas.microsoft.com/office/powerpoint/2010/main" val="42803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1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Піктографічна кнопка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4"/>
            <a:ext cx="9037607" cy="30469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За виведення малюнка відповідає властивість </a:t>
            </a:r>
            <a:r>
              <a:rPr lang="en-US" sz="2400" b="1" i="1" kern="0" dirty="0">
                <a:solidFill>
                  <a:srgbClr val="FFFF00"/>
                </a:solidFill>
              </a:rPr>
              <a:t>Glyph</a:t>
            </a:r>
            <a:r>
              <a:rPr lang="en-US" sz="2400" b="1" i="1" kern="0" dirty="0">
                <a:solidFill>
                  <a:schemeClr val="bg1"/>
                </a:solidFill>
              </a:rPr>
              <a:t>. </a:t>
            </a:r>
            <a:r>
              <a:rPr lang="uk-UA" sz="2400" b="1" i="1" kern="0" dirty="0">
                <a:solidFill>
                  <a:schemeClr val="bg1"/>
                </a:solidFill>
              </a:rPr>
              <a:t>При натисканні на кнопку в рядку </a:t>
            </a:r>
            <a:r>
              <a:rPr lang="en-US" sz="2400" b="1" i="1" kern="0" dirty="0">
                <a:solidFill>
                  <a:srgbClr val="FFFF00"/>
                </a:solidFill>
              </a:rPr>
              <a:t>Glyph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у вікні </a:t>
            </a:r>
            <a:r>
              <a:rPr lang="uk-UA" sz="2400" b="1" i="1" kern="0" dirty="0">
                <a:solidFill>
                  <a:srgbClr val="FFFF00"/>
                </a:solidFill>
              </a:rPr>
              <a:t>Інспектор об'єктів </a:t>
            </a:r>
            <a:r>
              <a:rPr lang="uk-UA" sz="2400" b="1" i="1" kern="0" dirty="0">
                <a:solidFill>
                  <a:schemeClr val="bg1"/>
                </a:solidFill>
              </a:rPr>
              <a:t>відкривається вікно </a:t>
            </a:r>
            <a:r>
              <a:rPr lang="uk-UA" sz="2400" b="1" i="1" kern="0" dirty="0">
                <a:solidFill>
                  <a:srgbClr val="FFFF00"/>
                </a:solidFill>
              </a:rPr>
              <a:t>Діалог завантаження </a:t>
            </a:r>
            <a:r>
              <a:rPr lang="uk-UA" sz="2400" b="1" i="1" kern="0" dirty="0" err="1">
                <a:solidFill>
                  <a:srgbClr val="FFFF00"/>
                </a:solidFill>
              </a:rPr>
              <a:t>зображеня</a:t>
            </a:r>
            <a:r>
              <a:rPr lang="en-US" sz="2400" b="1" i="1" kern="0" dirty="0">
                <a:solidFill>
                  <a:schemeClr val="bg1"/>
                </a:solidFill>
              </a:rPr>
              <a:t>, </a:t>
            </a:r>
            <a:r>
              <a:rPr lang="uk-UA" sz="2400" b="1" i="1" kern="0" dirty="0">
                <a:solidFill>
                  <a:schemeClr val="bg1"/>
                </a:solidFill>
              </a:rPr>
              <a:t>як і при задаванні властивості </a:t>
            </a:r>
            <a:r>
              <a:rPr lang="en-US" sz="2400" b="1" i="1" kern="0" dirty="0">
                <a:solidFill>
                  <a:srgbClr val="FFFF00"/>
                </a:solidFill>
              </a:rPr>
              <a:t>Picture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для компонента </a:t>
            </a:r>
            <a:r>
              <a:rPr lang="en-US" sz="2400" b="1" i="1" kern="0" dirty="0">
                <a:solidFill>
                  <a:srgbClr val="FFFF00"/>
                </a:solidFill>
              </a:rPr>
              <a:t>Image</a:t>
            </a:r>
            <a:r>
              <a:rPr lang="en-US" sz="2400" b="1" i="1" kern="0" dirty="0">
                <a:solidFill>
                  <a:schemeClr val="bg1"/>
                </a:solidFill>
              </a:rPr>
              <a:t>. </a:t>
            </a:r>
            <a:r>
              <a:rPr lang="uk-UA" sz="2400" b="1" i="1" kern="0" dirty="0">
                <a:solidFill>
                  <a:schemeClr val="bg1"/>
                </a:solidFill>
              </a:rPr>
              <a:t>Можливості масштабування малюнка для кнопки </a:t>
            </a:r>
            <a:r>
              <a:rPr lang="en-US" sz="2400" b="1" i="1" kern="0" dirty="0" err="1">
                <a:solidFill>
                  <a:srgbClr val="FFFF00"/>
                </a:solidFill>
              </a:rPr>
              <a:t>BitBtn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немає, тому потрібно його розміри узгоджувати з розмірами кнопки.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5" y="4365267"/>
            <a:ext cx="6889769" cy="194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1452875" y="5217924"/>
            <a:ext cx="2549499" cy="47833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1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7582416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програм із графічним відображенням даних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3"/>
            <a:ext cx="9037607" cy="15696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У попередньому параграфі ми викликали методи малювання графічних примітивів із процедури обробника події </a:t>
            </a:r>
            <a:r>
              <a:rPr lang="en-US" sz="2400" b="1" i="1" kern="0" dirty="0">
                <a:solidFill>
                  <a:srgbClr val="FFFF00"/>
                </a:solidFill>
              </a:rPr>
              <a:t>Button1Click</a:t>
            </a:r>
            <a:r>
              <a:rPr lang="en-US" sz="2400" b="1" i="1" kern="0" dirty="0">
                <a:solidFill>
                  <a:schemeClr val="bg1"/>
                </a:solidFill>
              </a:rPr>
              <a:t>, </a:t>
            </a:r>
            <a:r>
              <a:rPr lang="uk-UA" sz="2400" b="1" i="1" kern="0" dirty="0">
                <a:solidFill>
                  <a:schemeClr val="bg1"/>
                </a:solidFill>
              </a:rPr>
              <a:t>тобто малювання виконувалось при клацанні кнопки. </a:t>
            </a:r>
          </a:p>
        </p:txBody>
      </p:sp>
      <p:pic>
        <p:nvPicPr>
          <p:cNvPr id="2050" name="Picture 2" descr="cloud, computing, development, seo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b="16668"/>
          <a:stretch/>
        </p:blipFill>
        <p:spPr bwMode="auto">
          <a:xfrm>
            <a:off x="5711253" y="3098029"/>
            <a:ext cx="3357875" cy="3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06" y="3085525"/>
            <a:ext cx="5556063" cy="30469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Але при перекритті вікна форми іншими вікнами або зміні розмірів форми частина малюнку може бути втрачена. Щоб цьому запобігти, краще створювати обробник події </a:t>
            </a:r>
            <a:r>
              <a:rPr lang="en-US" sz="2400" b="1" i="1" kern="0" dirty="0" err="1">
                <a:solidFill>
                  <a:srgbClr val="FFFF00"/>
                </a:solidFill>
              </a:rPr>
              <a:t>OnPaint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для форми.</a:t>
            </a:r>
          </a:p>
        </p:txBody>
      </p:sp>
    </p:spTree>
    <p:extLst>
      <p:ext uri="{BB962C8B-B14F-4D97-AF65-F5344CB8AC3E}">
        <p14:creationId xmlns:p14="http://schemas.microsoft.com/office/powerpoint/2010/main" val="23008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1026" name="Picture 2" descr="https://i.ytimg.com/vi/t7FLa2FF2AI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r="14280"/>
          <a:stretch/>
        </p:blipFill>
        <p:spPr bwMode="auto">
          <a:xfrm>
            <a:off x="1049840" y="1152282"/>
            <a:ext cx="6344972" cy="4978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0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pic>
        <p:nvPicPr>
          <p:cNvPr id="5" name="Picture 2" descr="F:\Документи\Sait\сайт кабінет\icons\техніка безпеки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3"/>
          <a:stretch/>
        </p:blipFill>
        <p:spPr bwMode="auto">
          <a:xfrm>
            <a:off x="1372115" y="519871"/>
            <a:ext cx="5887470" cy="581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а прямокутна виноска 1"/>
          <p:cNvSpPr/>
          <p:nvPr/>
        </p:nvSpPr>
        <p:spPr>
          <a:xfrm>
            <a:off x="-18256" y="6156666"/>
            <a:ext cx="2862064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</a:t>
            </a:r>
            <a:r>
              <a:rPr lang="uk-UA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48</a:t>
            </a:r>
            <a:endParaRPr lang="uk-UA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6029486" y="6261230"/>
            <a:ext cx="2880320" cy="53833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</a:rPr>
              <a:t>Розділ </a:t>
            </a:r>
            <a:r>
              <a:rPr kumimoji="0" lang="en-US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</a:rPr>
              <a:t>6</a:t>
            </a:r>
            <a:r>
              <a:rPr lang="uk-UA" sz="2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kumimoji="0" lang="en-US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</a:rPr>
              <a:t>§ 2</a:t>
            </a:r>
            <a:r>
              <a:rPr kumimoji="0" lang="uk-UA" sz="2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Verdana" pitchFamily="34" charset="0"/>
              </a:rPr>
              <a:t>7</a:t>
            </a:r>
            <a:endParaRPr kumimoji="0" lang="en-US" sz="2400" b="1" i="0" u="none" strike="noStrike" kern="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Verdan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4355976" y="116632"/>
            <a:ext cx="478802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457200">
              <a:spcAft>
                <a:spcPts val="0"/>
              </a:spcAft>
            </a:pPr>
            <a:r>
              <a:rPr lang="ru-RU" dirty="0" err="1" smtClean="0">
                <a:effectLst/>
              </a:rPr>
              <a:t>Дякую</a:t>
            </a:r>
            <a:endParaRPr lang="ru-RU" dirty="0" smtClean="0">
              <a:effectLst/>
            </a:endParaRPr>
          </a:p>
          <a:p>
            <a:pPr marL="457200">
              <a:spcAft>
                <a:spcPts val="0"/>
              </a:spcAft>
            </a:pPr>
            <a:r>
              <a:rPr lang="uk-UA" dirty="0" smtClean="0">
                <a:effectLst/>
                <a:latin typeface="Times New Roman"/>
                <a:ea typeface="Batang"/>
                <a:cs typeface="Times New Roman"/>
              </a:rPr>
              <a:t>За увагу!!!</a:t>
            </a:r>
            <a:endParaRPr lang="ru-RU" dirty="0">
              <a:effectLst/>
              <a:latin typeface="Times New Roman"/>
              <a:ea typeface="Batang"/>
              <a:cs typeface="Times New Roman"/>
            </a:endParaRPr>
          </a:p>
        </p:txBody>
      </p:sp>
      <p:pic>
        <p:nvPicPr>
          <p:cNvPr id="11" name="Picture 6" descr="http://ghostblog-lexqrk.rhcloud.com/content/images/2015/10/Pyth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05064"/>
            <a:ext cx="1850471" cy="185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F:\Документи\Sait\сайт кабінет\icons\pasc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47" y="3709022"/>
            <a:ext cx="2663082" cy="10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F:\Документи\Sait\сайт кабінет\icons\c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29" y="4950438"/>
            <a:ext cx="1733833" cy="11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http://www.activetech.fr/data/images_references/delphi0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8"/>
          <a:stretch/>
        </p:blipFill>
        <p:spPr bwMode="auto">
          <a:xfrm>
            <a:off x="5796136" y="5012535"/>
            <a:ext cx="2857500" cy="130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Перемальовування форми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3"/>
            <a:ext cx="9037607" cy="15696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Подія </a:t>
            </a:r>
            <a:r>
              <a:rPr lang="en-US" sz="2400" b="1" i="1" kern="0" dirty="0" err="1">
                <a:solidFill>
                  <a:srgbClr val="FFFF00"/>
                </a:solidFill>
              </a:rPr>
              <a:t>OnPaint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генерується за необхідності перемалювати форми, наприклад у разі активізації форми, якщо до цього частина її була закрита іншими вікнами.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340" y="3099747"/>
            <a:ext cx="4046243" cy="367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4006" y="3104451"/>
            <a:ext cx="4712867" cy="341632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Для створення процедури </a:t>
            </a:r>
            <a:r>
              <a:rPr lang="en-US" sz="2400" b="1" i="1" kern="0" dirty="0">
                <a:solidFill>
                  <a:srgbClr val="FFFF00"/>
                </a:solidFill>
              </a:rPr>
              <a:t>TForm1.FormPaint </a:t>
            </a:r>
            <a:r>
              <a:rPr lang="uk-UA" sz="2400" b="1" i="1" kern="0" dirty="0">
                <a:solidFill>
                  <a:schemeClr val="bg1"/>
                </a:solidFill>
              </a:rPr>
              <a:t>потрібно виділити форму, у вікні </a:t>
            </a:r>
            <a:r>
              <a:rPr lang="uk-UA" sz="2400" b="1" i="1" kern="0" dirty="0">
                <a:solidFill>
                  <a:srgbClr val="FFFF00"/>
                </a:solidFill>
              </a:rPr>
              <a:t>Інспектор об'єктів </a:t>
            </a:r>
            <a:r>
              <a:rPr lang="uk-UA" sz="2400" b="1" i="1" kern="0" dirty="0">
                <a:solidFill>
                  <a:schemeClr val="bg1"/>
                </a:solidFill>
              </a:rPr>
              <a:t>перейти на сторінку </a:t>
            </a:r>
            <a:r>
              <a:rPr lang="uk-UA" sz="2400" b="1" i="1" kern="0" dirty="0">
                <a:solidFill>
                  <a:srgbClr val="FFFF00"/>
                </a:solidFill>
              </a:rPr>
              <a:t>Події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і двічі клацнути в полі навпроти події </a:t>
            </a:r>
            <a:r>
              <a:rPr lang="en-US" sz="2400" b="1" i="1" kern="0" dirty="0" err="1">
                <a:solidFill>
                  <a:srgbClr val="FFFF00"/>
                </a:solidFill>
              </a:rPr>
              <a:t>OnPaint</a:t>
            </a:r>
            <a:r>
              <a:rPr lang="uk-UA" sz="24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6926465" y="5681273"/>
            <a:ext cx="1629632" cy="5317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72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Перемальовування форми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4"/>
            <a:ext cx="9037607" cy="120032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Отримана процедура </a:t>
            </a:r>
            <a:r>
              <a:rPr lang="en-US" sz="2400" b="1" i="1" kern="0" dirty="0">
                <a:solidFill>
                  <a:srgbClr val="FFFF00"/>
                </a:solidFill>
              </a:rPr>
              <a:t>TForm1.FormPaint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виконуватиметься під час завантаження форми і при кожній зміні розмірів або видимості форми.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2785721"/>
            <a:ext cx="9037607" cy="230832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procedure</a:t>
            </a:r>
            <a:r>
              <a:rPr lang="en-US" sz="2400" b="1" i="1" kern="0" dirty="0">
                <a:solidFill>
                  <a:schemeClr val="bg1"/>
                </a:solidFill>
              </a:rPr>
              <a:t> TForm1.FormPaint (Sender: </a:t>
            </a:r>
            <a:r>
              <a:rPr lang="en-US" sz="24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400" b="1" i="1" kern="0" dirty="0">
                <a:solidFill>
                  <a:schemeClr val="bg1"/>
                </a:solidFill>
              </a:rPr>
              <a:t>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form</a:t>
            </a:r>
            <a:r>
              <a:rPr lang="uk-UA" sz="2400" b="1" i="1" kern="0" dirty="0">
                <a:solidFill>
                  <a:schemeClr val="bg1"/>
                </a:solidFill>
              </a:rPr>
              <a:t>1</a:t>
            </a:r>
            <a:r>
              <a:rPr lang="en-US" sz="2400" b="1" i="1" kern="0" dirty="0">
                <a:solidFill>
                  <a:schemeClr val="bg1"/>
                </a:solidFill>
              </a:rPr>
              <a:t>.Canvas. Rectangle (200,0,300,100);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{</a:t>
            </a:r>
            <a:r>
              <a:rPr lang="uk-UA" sz="2400" b="1" i="1" kern="0" dirty="0">
                <a:solidFill>
                  <a:schemeClr val="bg1"/>
                </a:solidFill>
              </a:rPr>
              <a:t>тут — решта команд для побудови малюнка}</a:t>
            </a:r>
            <a:endParaRPr lang="en-US" sz="24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515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Перемальовування форми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4"/>
            <a:ext cx="9037607" cy="230832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Під час зміни розмірів форми в процесі виконання програми поверхня малювання стає недійсною, і малюнок зникає. Щоб уникнути цього, в обробнику події </a:t>
            </a:r>
            <a:r>
              <a:rPr lang="en-US" sz="2400" b="1" i="1" kern="0" dirty="0">
                <a:solidFill>
                  <a:schemeClr val="bg1"/>
                </a:solidFill>
              </a:rPr>
              <a:t>On Resize, </a:t>
            </a:r>
            <a:r>
              <a:rPr lang="uk-UA" sz="2400" b="1" i="1" kern="0" dirty="0">
                <a:solidFill>
                  <a:schemeClr val="bg1"/>
                </a:solidFill>
              </a:rPr>
              <a:t>яка при цьому виникає, слід викликати метод </a:t>
            </a:r>
            <a:r>
              <a:rPr lang="en-US" sz="2400" b="1" i="1" kern="0" dirty="0">
                <a:solidFill>
                  <a:srgbClr val="FFFF00"/>
                </a:solidFill>
              </a:rPr>
              <a:t>Refresh ()</a:t>
            </a:r>
            <a:r>
              <a:rPr lang="en-US" sz="2400" b="1" i="1" kern="0" dirty="0">
                <a:solidFill>
                  <a:schemeClr val="bg1"/>
                </a:solidFill>
              </a:rPr>
              <a:t>. </a:t>
            </a:r>
            <a:r>
              <a:rPr lang="uk-UA" sz="2400" b="1" i="1" kern="0" dirty="0">
                <a:solidFill>
                  <a:schemeClr val="bg1"/>
                </a:solidFill>
              </a:rPr>
              <a:t>Він очищує полотно і генерує подію </a:t>
            </a:r>
            <a:r>
              <a:rPr lang="en-US" sz="2400" b="1" i="1" kern="0" dirty="0" err="1">
                <a:solidFill>
                  <a:srgbClr val="FFFF00"/>
                </a:solidFill>
              </a:rPr>
              <a:t>OnPaint</a:t>
            </a:r>
            <a:r>
              <a:rPr lang="en-US" sz="24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3625171"/>
            <a:ext cx="9037607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procedure</a:t>
            </a:r>
            <a:r>
              <a:rPr lang="en-US" sz="2400" b="1" i="1" kern="0" dirty="0">
                <a:solidFill>
                  <a:schemeClr val="bg1"/>
                </a:solidFill>
              </a:rPr>
              <a:t> TForm1.FormResize (Sender: </a:t>
            </a:r>
            <a:r>
              <a:rPr lang="en-US" sz="24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400" b="1" i="1" kern="0" dirty="0">
                <a:solidFill>
                  <a:schemeClr val="bg1"/>
                </a:solidFill>
              </a:rPr>
              <a:t>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Refresh ();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6411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Масштабування зображення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4"/>
            <a:ext cx="9037607" cy="10156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Під час зміни розмірів форми в режимі виконання бажано, щоб розміри нашого малюнка підлаштовувалися під ці зміни. Властивості форми:</a:t>
            </a:r>
            <a:r>
              <a:rPr lang="en-US" sz="2000" b="1" i="1" kern="0" dirty="0">
                <a:solidFill>
                  <a:schemeClr val="bg1"/>
                </a:solidFill>
              </a:rPr>
              <a:t> </a:t>
            </a:r>
            <a:endParaRPr lang="uk-UA" sz="20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07" y="2748335"/>
            <a:ext cx="4479248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chemeClr val="bg1"/>
                </a:solidFill>
              </a:rPr>
              <a:t>ClientWidth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2365" y="2748334"/>
            <a:ext cx="4479248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chemeClr val="bg1"/>
                </a:solidFill>
              </a:rPr>
              <a:t>ClientHeight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07" y="3509250"/>
            <a:ext cx="4479248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Визначає ширину області, на якій можна малювати.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2365" y="3509249"/>
            <a:ext cx="4479248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Визначає висоту області, на якій можна малювати.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61" y="4941168"/>
            <a:ext cx="9037607" cy="132343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Щоб малюнок масштабувався разом із формою, необхідно при виклику графічних методів указувати не абсолютні значення координат, а їх залежності від властивостей </a:t>
            </a:r>
            <a:r>
              <a:rPr lang="en-US" sz="2000" b="1" i="1" kern="0" dirty="0" err="1">
                <a:solidFill>
                  <a:srgbClr val="FFFF00"/>
                </a:solidFill>
              </a:rPr>
              <a:t>ClientWidth</a:t>
            </a:r>
            <a:r>
              <a:rPr lang="en-US" sz="2000" b="1" i="1" kern="0" dirty="0">
                <a:solidFill>
                  <a:schemeClr val="bg1"/>
                </a:solidFill>
              </a:rPr>
              <a:t>, </a:t>
            </a:r>
            <a:r>
              <a:rPr lang="en-US" sz="2000" b="1" i="1" kern="0" dirty="0" err="1">
                <a:solidFill>
                  <a:srgbClr val="FFFF00"/>
                </a:solidFill>
              </a:rPr>
              <a:t>ClientHeight</a:t>
            </a:r>
            <a:r>
              <a:rPr lang="en-US" sz="20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4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Масштабування зображення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3"/>
            <a:ext cx="9037607" cy="5232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Масштабувати малюнок за зразком: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1806681"/>
            <a:ext cx="9037607" cy="34778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FFFF00"/>
                </a:solidFill>
              </a:rPr>
              <a:t>procedure</a:t>
            </a:r>
            <a:r>
              <a:rPr lang="en-US" sz="2000" b="1" i="1" kern="0" dirty="0">
                <a:solidFill>
                  <a:schemeClr val="bg1"/>
                </a:solidFill>
              </a:rPr>
              <a:t> </a:t>
            </a:r>
            <a:r>
              <a:rPr lang="en-US" sz="2000" b="1" i="1" kern="0" dirty="0" err="1">
                <a:solidFill>
                  <a:schemeClr val="bg1"/>
                </a:solidFill>
              </a:rPr>
              <a:t>TForm</a:t>
            </a:r>
            <a:r>
              <a:rPr lang="uk-UA" sz="2000" b="1" i="1" kern="0" dirty="0">
                <a:solidFill>
                  <a:schemeClr val="bg1"/>
                </a:solidFill>
              </a:rPr>
              <a:t>1</a:t>
            </a:r>
            <a:r>
              <a:rPr lang="en-US" sz="2000" b="1" i="1" kern="0" dirty="0">
                <a:solidFill>
                  <a:schemeClr val="bg1"/>
                </a:solidFill>
              </a:rPr>
              <a:t>.</a:t>
            </a:r>
            <a:r>
              <a:rPr lang="en-US" sz="2000" b="1" i="1" kern="0" dirty="0" err="1">
                <a:solidFill>
                  <a:schemeClr val="bg1"/>
                </a:solidFill>
              </a:rPr>
              <a:t>FormPaint</a:t>
            </a:r>
            <a:r>
              <a:rPr lang="en-US" sz="2000" b="1" i="1" kern="0" dirty="0">
                <a:solidFill>
                  <a:schemeClr val="bg1"/>
                </a:solidFill>
              </a:rPr>
              <a:t> (Sender: </a:t>
            </a:r>
            <a:r>
              <a:rPr lang="en-US" sz="20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000" b="1" i="1" kern="0" dirty="0">
                <a:solidFill>
                  <a:schemeClr val="bg1"/>
                </a:solidFill>
              </a:rPr>
              <a:t>);</a:t>
            </a:r>
            <a:endParaRPr lang="uk-UA" sz="20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 err="1">
                <a:solidFill>
                  <a:srgbClr val="FFFF00"/>
                </a:solidFill>
              </a:rPr>
              <a:t>const</a:t>
            </a:r>
            <a:r>
              <a:rPr lang="en-US" sz="2000" b="1" i="1" kern="0" dirty="0">
                <a:solidFill>
                  <a:schemeClr val="bg1"/>
                </a:solidFill>
              </a:rPr>
              <a:t> x = 10; </a:t>
            </a:r>
            <a:r>
              <a:rPr lang="uk-UA" sz="2000" b="1" i="1" kern="0" dirty="0">
                <a:solidFill>
                  <a:schemeClr val="bg1"/>
                </a:solidFill>
              </a:rPr>
              <a:t>у = 10;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 err="1">
                <a:solidFill>
                  <a:srgbClr val="FFFF00"/>
                </a:solidFill>
              </a:rPr>
              <a:t>var</a:t>
            </a:r>
            <a:r>
              <a:rPr lang="en-US" sz="2000" b="1" i="1" kern="0" dirty="0">
                <a:solidFill>
                  <a:schemeClr val="bg1"/>
                </a:solidFill>
              </a:rPr>
              <a:t> dx, </a:t>
            </a:r>
            <a:r>
              <a:rPr lang="en-US" sz="2000" b="1" i="1" kern="0" dirty="0" err="1">
                <a:solidFill>
                  <a:schemeClr val="bg1"/>
                </a:solidFill>
              </a:rPr>
              <a:t>dy</a:t>
            </a:r>
            <a:r>
              <a:rPr lang="en-US" sz="2000" b="1" i="1" kern="0" dirty="0">
                <a:solidFill>
                  <a:schemeClr val="bg1"/>
                </a:solidFill>
              </a:rPr>
              <a:t>: Integer;</a:t>
            </a:r>
            <a:endParaRPr lang="uk-UA" sz="20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	</a:t>
            </a:r>
            <a:r>
              <a:rPr lang="en-US" sz="2000" b="1" i="1" kern="0" dirty="0">
                <a:solidFill>
                  <a:schemeClr val="bg1"/>
                </a:solidFill>
              </a:rPr>
              <a:t>dx := Form1.ClientWidth div x;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chemeClr val="bg1"/>
                </a:solidFill>
              </a:rPr>
              <a:t>	</a:t>
            </a:r>
            <a:r>
              <a:rPr lang="en-US" sz="2000" b="1" i="1" kern="0" dirty="0" err="1">
                <a:solidFill>
                  <a:schemeClr val="bg1"/>
                </a:solidFill>
              </a:rPr>
              <a:t>dy</a:t>
            </a:r>
            <a:r>
              <a:rPr lang="en-US" sz="2000" b="1" i="1" kern="0" dirty="0">
                <a:solidFill>
                  <a:schemeClr val="bg1"/>
                </a:solidFill>
              </a:rPr>
              <a:t> := Form1.ClientHeight div y;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chemeClr val="bg1"/>
                </a:solidFill>
              </a:rPr>
              <a:t>	with Form1.Canvas do </a:t>
            </a:r>
            <a:r>
              <a:rPr lang="en-US" sz="20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chemeClr val="bg1"/>
                </a:solidFill>
              </a:rPr>
              <a:t>		</a:t>
            </a:r>
            <a:r>
              <a:rPr lang="en-US" sz="2000" b="1" i="1" kern="0" dirty="0" err="1">
                <a:solidFill>
                  <a:schemeClr val="bg1"/>
                </a:solidFill>
              </a:rPr>
              <a:t>Font.Size</a:t>
            </a:r>
            <a:r>
              <a:rPr lang="en-US" sz="2000" b="1" i="1" kern="0" dirty="0">
                <a:solidFill>
                  <a:schemeClr val="bg1"/>
                </a:solidFill>
              </a:rPr>
              <a:t> := 20;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chemeClr val="bg1"/>
                </a:solidFill>
              </a:rPr>
              <a:t>		</a:t>
            </a:r>
            <a:r>
              <a:rPr lang="en-US" sz="2000" b="1" i="1" kern="0" dirty="0" err="1">
                <a:solidFill>
                  <a:schemeClr val="bg1"/>
                </a:solidFill>
              </a:rPr>
              <a:t>TextOut</a:t>
            </a:r>
            <a:r>
              <a:rPr lang="en-US" sz="2000" b="1" i="1" kern="0" dirty="0">
                <a:solidFill>
                  <a:schemeClr val="bg1"/>
                </a:solidFill>
              </a:rPr>
              <a:t> (0, </a:t>
            </a:r>
            <a:r>
              <a:rPr lang="en-US" sz="2000" b="1" i="1" kern="0" dirty="0" err="1">
                <a:solidFill>
                  <a:schemeClr val="bg1"/>
                </a:solidFill>
              </a:rPr>
              <a:t>dy</a:t>
            </a:r>
            <a:r>
              <a:rPr lang="en-US" sz="2000" b="1" i="1" kern="0" dirty="0">
                <a:solidFill>
                  <a:schemeClr val="bg1"/>
                </a:solidFill>
              </a:rPr>
              <a:t>, ' Hello!');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chemeClr val="bg1"/>
                </a:solidFill>
              </a:rPr>
              <a:t>		</a:t>
            </a:r>
            <a:r>
              <a:rPr lang="en-US" sz="2000" b="1" i="1" kern="0" dirty="0" err="1">
                <a:solidFill>
                  <a:schemeClr val="bg1"/>
                </a:solidFill>
              </a:rPr>
              <a:t>Pen.Color</a:t>
            </a:r>
            <a:r>
              <a:rPr lang="en-US" sz="2000" b="1" i="1" kern="0" dirty="0">
                <a:solidFill>
                  <a:schemeClr val="bg1"/>
                </a:solidFill>
              </a:rPr>
              <a:t> := </a:t>
            </a:r>
            <a:r>
              <a:rPr lang="en-US" sz="2000" b="1" i="1" kern="0" dirty="0" err="1">
                <a:solidFill>
                  <a:schemeClr val="bg1"/>
                </a:solidFill>
              </a:rPr>
              <a:t>clYellow</a:t>
            </a:r>
            <a:r>
              <a:rPr lang="en-US" sz="20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chemeClr val="bg1"/>
                </a:solidFill>
              </a:rPr>
              <a:t>		</a:t>
            </a:r>
            <a:r>
              <a:rPr lang="en-US" sz="2000" b="1" i="1" kern="0" dirty="0" err="1">
                <a:solidFill>
                  <a:schemeClr val="bg1"/>
                </a:solidFill>
              </a:rPr>
              <a:t>Pen.Width</a:t>
            </a:r>
            <a:r>
              <a:rPr lang="en-US" sz="2000" b="1" i="1" kern="0" dirty="0">
                <a:solidFill>
                  <a:schemeClr val="bg1"/>
                </a:solidFill>
              </a:rPr>
              <a:t> := 3;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r="52298" b="38692"/>
          <a:stretch/>
        </p:blipFill>
        <p:spPr>
          <a:xfrm>
            <a:off x="6217186" y="2420888"/>
            <a:ext cx="2234870" cy="27057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29069" b="43941"/>
          <a:stretch/>
        </p:blipFill>
        <p:spPr>
          <a:xfrm>
            <a:off x="7812500" y="4725144"/>
            <a:ext cx="1279113" cy="19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Продовження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1177098"/>
            <a:ext cx="9037607" cy="563231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kern="0" dirty="0">
                <a:solidFill>
                  <a:schemeClr val="bg1"/>
                </a:solidFill>
              </a:rPr>
              <a:t>		</a:t>
            </a:r>
            <a:r>
              <a:rPr lang="en-US" sz="2400" b="1" i="1" kern="0" dirty="0" err="1">
                <a:solidFill>
                  <a:schemeClr val="bg1"/>
                </a:solidFill>
              </a:rPr>
              <a:t>Brush.Color</a:t>
            </a:r>
            <a:r>
              <a:rPr lang="en-US" sz="2400" b="1" i="1" kern="0" dirty="0">
                <a:solidFill>
                  <a:schemeClr val="bg1"/>
                </a:solidFill>
              </a:rPr>
              <a:t> := </a:t>
            </a:r>
            <a:r>
              <a:rPr lang="en-US" sz="2400" b="1" i="1" kern="0" dirty="0" err="1">
                <a:solidFill>
                  <a:schemeClr val="bg1"/>
                </a:solidFill>
              </a:rPr>
              <a:t>clYellow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  <a:endParaRPr lang="ru-RU" sz="24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kern="0" dirty="0">
                <a:solidFill>
                  <a:schemeClr val="bg1"/>
                </a:solidFill>
              </a:rPr>
              <a:t>		</a:t>
            </a:r>
            <a:r>
              <a:rPr lang="en-US" sz="2400" b="1" i="1" kern="0" dirty="0">
                <a:solidFill>
                  <a:schemeClr val="bg1"/>
                </a:solidFill>
              </a:rPr>
              <a:t>Ellipse (dx, 2*</a:t>
            </a:r>
            <a:r>
              <a:rPr lang="en-US" sz="2400" b="1" i="1" kern="0" dirty="0" err="1">
                <a:solidFill>
                  <a:schemeClr val="bg1"/>
                </a:solidFill>
              </a:rPr>
              <a:t>dy</a:t>
            </a:r>
            <a:r>
              <a:rPr lang="en-US" sz="2400" b="1" i="1" kern="0" dirty="0">
                <a:solidFill>
                  <a:schemeClr val="bg1"/>
                </a:solidFill>
              </a:rPr>
              <a:t>, 3*dx, 5*</a:t>
            </a:r>
            <a:r>
              <a:rPr lang="en-US" sz="2400" b="1" i="1" kern="0" dirty="0" err="1">
                <a:solidFill>
                  <a:schemeClr val="bg1"/>
                </a:solidFill>
              </a:rPr>
              <a:t>dy</a:t>
            </a:r>
            <a:r>
              <a:rPr lang="en-US" sz="2400" b="1" i="1" kern="0" dirty="0">
                <a:solidFill>
                  <a:schemeClr val="bg1"/>
                </a:solidFill>
              </a:rPr>
              <a:t>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kern="0" dirty="0">
                <a:solidFill>
                  <a:schemeClr val="bg1"/>
                </a:solidFill>
              </a:rPr>
              <a:t>		</a:t>
            </a:r>
            <a:r>
              <a:rPr lang="en-US" sz="2400" b="1" i="1" kern="0" dirty="0" err="1">
                <a:solidFill>
                  <a:schemeClr val="bg1"/>
                </a:solidFill>
              </a:rPr>
              <a:t>MoveTo</a:t>
            </a:r>
            <a:r>
              <a:rPr lang="en-US" sz="2400" b="1" i="1" kern="0" dirty="0">
                <a:solidFill>
                  <a:schemeClr val="bg1"/>
                </a:solidFill>
              </a:rPr>
              <a:t> (dx, 2*</a:t>
            </a:r>
            <a:r>
              <a:rPr lang="en-US" sz="2400" b="1" i="1" kern="0" dirty="0" err="1">
                <a:solidFill>
                  <a:schemeClr val="bg1"/>
                </a:solidFill>
              </a:rPr>
              <a:t>dy</a:t>
            </a:r>
            <a:r>
              <a:rPr lang="en-US" sz="2400" b="1" i="1" kern="0" dirty="0">
                <a:solidFill>
                  <a:schemeClr val="bg1"/>
                </a:solidFill>
              </a:rPr>
              <a:t>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kern="0" dirty="0">
                <a:solidFill>
                  <a:schemeClr val="bg1"/>
                </a:solidFill>
              </a:rPr>
              <a:t>		</a:t>
            </a:r>
            <a:r>
              <a:rPr lang="en-US" sz="2400" b="1" i="1" kern="0" dirty="0" err="1">
                <a:solidFill>
                  <a:schemeClr val="bg1"/>
                </a:solidFill>
              </a:rPr>
              <a:t>LineTo</a:t>
            </a:r>
            <a:r>
              <a:rPr lang="en-US" sz="2400" b="1" i="1" kern="0" dirty="0">
                <a:solidFill>
                  <a:schemeClr val="bg1"/>
                </a:solidFill>
              </a:rPr>
              <a:t> (3*dx, 5*</a:t>
            </a:r>
            <a:r>
              <a:rPr lang="en-US" sz="2400" b="1" i="1" kern="0" dirty="0" err="1">
                <a:solidFill>
                  <a:schemeClr val="bg1"/>
                </a:solidFill>
              </a:rPr>
              <a:t>dy</a:t>
            </a:r>
            <a:r>
              <a:rPr lang="en-US" sz="2400" b="1" i="1" kern="0" dirty="0">
                <a:solidFill>
                  <a:schemeClr val="bg1"/>
                </a:solidFill>
              </a:rPr>
              <a:t>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kern="0" dirty="0">
                <a:solidFill>
                  <a:schemeClr val="bg1"/>
                </a:solidFill>
              </a:rPr>
              <a:t>		</a:t>
            </a:r>
            <a:r>
              <a:rPr lang="en-US" sz="2400" b="1" i="1" kern="0" dirty="0" err="1">
                <a:solidFill>
                  <a:schemeClr val="bg1"/>
                </a:solidFill>
              </a:rPr>
              <a:t>MoveTo</a:t>
            </a:r>
            <a:r>
              <a:rPr lang="en-US" sz="2400" b="1" i="1" kern="0" dirty="0">
                <a:solidFill>
                  <a:schemeClr val="bg1"/>
                </a:solidFill>
              </a:rPr>
              <a:t> (3*dx, </a:t>
            </a:r>
            <a:r>
              <a:rPr lang="en-US" sz="2400" b="1" i="1" kern="0" dirty="0" err="1">
                <a:solidFill>
                  <a:schemeClr val="bg1"/>
                </a:solidFill>
              </a:rPr>
              <a:t>dy</a:t>
            </a:r>
            <a:r>
              <a:rPr lang="en-US" sz="2400" b="1" i="1" kern="0" dirty="0">
                <a:solidFill>
                  <a:schemeClr val="bg1"/>
                </a:solidFill>
              </a:rPr>
              <a:t>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kern="0" dirty="0">
                <a:solidFill>
                  <a:schemeClr val="bg1"/>
                </a:solidFill>
              </a:rPr>
              <a:t>		</a:t>
            </a:r>
            <a:r>
              <a:rPr lang="en-US" sz="2400" b="1" i="1" kern="0" dirty="0" err="1">
                <a:solidFill>
                  <a:schemeClr val="bg1"/>
                </a:solidFill>
              </a:rPr>
              <a:t>LineTo</a:t>
            </a:r>
            <a:r>
              <a:rPr lang="en-US" sz="2400" b="1" i="1" kern="0" dirty="0">
                <a:solidFill>
                  <a:schemeClr val="bg1"/>
                </a:solidFill>
              </a:rPr>
              <a:t> (dx, 5*</a:t>
            </a:r>
            <a:r>
              <a:rPr lang="en-US" sz="2400" b="1" i="1" kern="0" dirty="0" err="1">
                <a:solidFill>
                  <a:schemeClr val="bg1"/>
                </a:solidFill>
              </a:rPr>
              <a:t>dy</a:t>
            </a:r>
            <a:r>
              <a:rPr lang="en-US" sz="2400" b="1" i="1" kern="0" dirty="0">
                <a:solidFill>
                  <a:schemeClr val="bg1"/>
                </a:solidFill>
              </a:rPr>
              <a:t>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kern="0" dirty="0">
                <a:solidFill>
                  <a:schemeClr val="bg1"/>
                </a:solidFill>
              </a:rPr>
              <a:t>		</a:t>
            </a:r>
            <a:r>
              <a:rPr lang="en-US" sz="2400" b="1" i="1" kern="0" dirty="0" err="1">
                <a:solidFill>
                  <a:schemeClr val="bg1"/>
                </a:solidFill>
              </a:rPr>
              <a:t>MoveTo</a:t>
            </a:r>
            <a:r>
              <a:rPr lang="en-US" sz="2400" b="1" i="1" kern="0" dirty="0">
                <a:solidFill>
                  <a:schemeClr val="bg1"/>
                </a:solidFill>
              </a:rPr>
              <a:t> (0, 4*</a:t>
            </a:r>
            <a:r>
              <a:rPr lang="en-US" sz="2400" b="1" i="1" kern="0" dirty="0" err="1">
                <a:solidFill>
                  <a:schemeClr val="bg1"/>
                </a:solidFill>
              </a:rPr>
              <a:t>dy</a:t>
            </a:r>
            <a:r>
              <a:rPr lang="en-US" sz="2400" b="1" i="1" kern="0" dirty="0">
                <a:solidFill>
                  <a:schemeClr val="bg1"/>
                </a:solidFill>
              </a:rPr>
              <a:t>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kern="0" dirty="0">
                <a:solidFill>
                  <a:schemeClr val="bg1"/>
                </a:solidFill>
              </a:rPr>
              <a:t>		</a:t>
            </a:r>
            <a:r>
              <a:rPr lang="en-US" sz="2400" b="1" i="1" kern="0" dirty="0" err="1">
                <a:solidFill>
                  <a:schemeClr val="bg1"/>
                </a:solidFill>
              </a:rPr>
              <a:t>LineTo</a:t>
            </a:r>
            <a:r>
              <a:rPr lang="en-US" sz="2400" b="1" i="1" kern="0" dirty="0">
                <a:solidFill>
                  <a:schemeClr val="bg1"/>
                </a:solidFill>
              </a:rPr>
              <a:t> (4*dx, 3*</a:t>
            </a:r>
            <a:r>
              <a:rPr lang="en-US" sz="2400" b="1" i="1" kern="0" dirty="0" err="1">
                <a:solidFill>
                  <a:schemeClr val="bg1"/>
                </a:solidFill>
              </a:rPr>
              <a:t>dy</a:t>
            </a:r>
            <a:r>
              <a:rPr lang="en-US" sz="2400" b="1" i="1" kern="0" dirty="0">
                <a:solidFill>
                  <a:schemeClr val="bg1"/>
                </a:solidFill>
              </a:rPr>
              <a:t>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kern="0" dirty="0">
                <a:solidFill>
                  <a:schemeClr val="bg1"/>
                </a:solidFill>
              </a:rPr>
              <a:t>		</a:t>
            </a:r>
            <a:r>
              <a:rPr lang="en-US" sz="2400" b="1" i="1" kern="0" dirty="0" err="1">
                <a:solidFill>
                  <a:schemeClr val="bg1"/>
                </a:solidFill>
              </a:rPr>
              <a:t>Brush.Style</a:t>
            </a:r>
            <a:r>
              <a:rPr lang="en-US" sz="2400" b="1" i="1" kern="0" dirty="0">
                <a:solidFill>
                  <a:schemeClr val="bg1"/>
                </a:solidFill>
              </a:rPr>
              <a:t> := </a:t>
            </a:r>
            <a:r>
              <a:rPr lang="en-US" sz="2400" b="1" i="1" kern="0" dirty="0" err="1">
                <a:solidFill>
                  <a:schemeClr val="bg1"/>
                </a:solidFill>
              </a:rPr>
              <a:t>bsClear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  <a:endParaRPr lang="ru-RU" sz="24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  <a:endParaRPr lang="ru-RU" sz="24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procedure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en-US" sz="2400" b="1" i="1" kern="0" dirty="0" err="1">
                <a:solidFill>
                  <a:schemeClr val="bg1"/>
                </a:solidFill>
              </a:rPr>
              <a:t>TForm</a:t>
            </a:r>
            <a:r>
              <a:rPr lang="uk-UA" sz="2400" b="1" i="1" kern="0" dirty="0">
                <a:solidFill>
                  <a:schemeClr val="bg1"/>
                </a:solidFill>
              </a:rPr>
              <a:t>1</a:t>
            </a:r>
            <a:r>
              <a:rPr lang="en-US" sz="2400" b="1" i="1" kern="0" dirty="0">
                <a:solidFill>
                  <a:schemeClr val="bg1"/>
                </a:solidFill>
              </a:rPr>
              <a:t>.</a:t>
            </a:r>
            <a:r>
              <a:rPr lang="en-US" sz="2400" b="1" i="1" kern="0" dirty="0" err="1">
                <a:solidFill>
                  <a:schemeClr val="bg1"/>
                </a:solidFill>
              </a:rPr>
              <a:t>FormResize</a:t>
            </a:r>
            <a:r>
              <a:rPr lang="en-US" sz="2400" b="1" i="1" kern="0" dirty="0">
                <a:solidFill>
                  <a:schemeClr val="bg1"/>
                </a:solidFill>
              </a:rPr>
              <a:t> (Sender: </a:t>
            </a:r>
            <a:r>
              <a:rPr lang="en-US" sz="24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400" b="1" i="1" kern="0" dirty="0">
                <a:solidFill>
                  <a:schemeClr val="bg1"/>
                </a:solidFill>
              </a:rPr>
              <a:t>);</a:t>
            </a:r>
            <a:endParaRPr lang="uk-UA" sz="24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chemeClr val="bg1"/>
                </a:solidFill>
              </a:rPr>
              <a:t>Refresh ();</a:t>
            </a:r>
            <a:endParaRPr lang="uk-UA" sz="24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700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Масштабування зображення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3"/>
            <a:ext cx="9037607" cy="40011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Намалювати різнокольорові лінії випадковим чином. </a:t>
            </a:r>
            <a:endParaRPr lang="en-US" sz="20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06" y="1801825"/>
            <a:ext cx="9037607" cy="317009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FFFF00"/>
                </a:solidFill>
              </a:rPr>
              <a:t>procedure</a:t>
            </a:r>
            <a:r>
              <a:rPr lang="en-US" sz="2000" b="1" i="1" kern="0" dirty="0">
                <a:solidFill>
                  <a:schemeClr val="bg1"/>
                </a:solidFill>
              </a:rPr>
              <a:t> TForm1.FormPaint (Sender: </a:t>
            </a:r>
            <a:r>
              <a:rPr lang="en-US" sz="2000" b="1" i="1" kern="0" dirty="0" err="1">
                <a:solidFill>
                  <a:schemeClr val="bg1"/>
                </a:solidFill>
              </a:rPr>
              <a:t>TObject</a:t>
            </a:r>
            <a:r>
              <a:rPr lang="en-US" sz="2000" b="1" i="1" kern="0" dirty="0">
                <a:solidFill>
                  <a:schemeClr val="bg1"/>
                </a:solidFill>
              </a:rPr>
              <a:t>);</a:t>
            </a:r>
            <a:endParaRPr lang="uk-UA" sz="20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 err="1">
                <a:solidFill>
                  <a:srgbClr val="FFFF00"/>
                </a:solidFill>
              </a:rPr>
              <a:t>const</a:t>
            </a:r>
            <a:r>
              <a:rPr lang="en-US" sz="2000" b="1" i="1" kern="0" dirty="0">
                <a:solidFill>
                  <a:schemeClr val="bg1"/>
                </a:solidFill>
              </a:rPr>
              <a:t> NUM_LINES = 100;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 err="1">
                <a:solidFill>
                  <a:srgbClr val="FFFF00"/>
                </a:solidFill>
              </a:rPr>
              <a:t>var</a:t>
            </a:r>
            <a:r>
              <a:rPr lang="en-US" sz="2000" b="1" i="1" kern="0" dirty="0">
                <a:solidFill>
                  <a:schemeClr val="bg1"/>
                </a:solidFill>
              </a:rPr>
              <a:t> i: Integer;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chemeClr val="bg1"/>
                </a:solidFill>
              </a:rPr>
              <a:t>// </a:t>
            </a:r>
            <a:r>
              <a:rPr lang="uk-UA" sz="2000" b="1" i="1" kern="0" dirty="0">
                <a:solidFill>
                  <a:schemeClr val="bg1"/>
                </a:solidFill>
              </a:rPr>
              <a:t>ініціалізація генератора випадкових чисел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chemeClr val="bg1"/>
                </a:solidFill>
              </a:rPr>
              <a:t>Randomize;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chemeClr val="bg1"/>
                </a:solidFill>
              </a:rPr>
              <a:t>for </a:t>
            </a:r>
            <a:r>
              <a:rPr lang="uk-UA" sz="2000" b="1" i="1" kern="0" dirty="0">
                <a:solidFill>
                  <a:schemeClr val="bg1"/>
                </a:solidFill>
              </a:rPr>
              <a:t>і := 0 </a:t>
            </a:r>
            <a:r>
              <a:rPr lang="en-US" sz="2000" b="1" i="1" kern="0" dirty="0">
                <a:solidFill>
                  <a:schemeClr val="bg1"/>
                </a:solidFill>
              </a:rPr>
              <a:t>to NUM_LINES — 1 do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kern="0" dirty="0">
                <a:solidFill>
                  <a:schemeClr val="bg1"/>
                </a:solidFill>
              </a:rPr>
              <a:t>	</a:t>
            </a:r>
            <a:r>
              <a:rPr lang="en-US" sz="2000" b="1" i="1" kern="0" dirty="0" err="1">
                <a:solidFill>
                  <a:schemeClr val="bg1"/>
                </a:solidFill>
              </a:rPr>
              <a:t>Canvas.Pen.Color</a:t>
            </a:r>
            <a:r>
              <a:rPr lang="en-US" sz="2000" b="1" i="1" kern="0" dirty="0">
                <a:solidFill>
                  <a:schemeClr val="bg1"/>
                </a:solidFill>
              </a:rPr>
              <a:t>:=RGB (Random (256),</a:t>
            </a:r>
            <a:endParaRPr lang="uk-UA" sz="20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	</a:t>
            </a:r>
            <a:r>
              <a:rPr lang="en-US" sz="2000" b="1" i="1" kern="0" dirty="0">
                <a:solidFill>
                  <a:schemeClr val="bg1"/>
                </a:solidFill>
              </a:rPr>
              <a:t>Random (256), Random (256));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2474852"/>
            <a:ext cx="1671020" cy="182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8-morze">
  <a:themeElements>
    <a:clrScheme name="Другая 30">
      <a:dk1>
        <a:srgbClr val="00843C"/>
      </a:dk1>
      <a:lt1>
        <a:srgbClr val="FFFFFF"/>
      </a:lt1>
      <a:dk2>
        <a:srgbClr val="B2B2B2"/>
      </a:dk2>
      <a:lt2>
        <a:srgbClr val="B2B2B2"/>
      </a:lt2>
      <a:accent1>
        <a:srgbClr val="35C9C2"/>
      </a:accent1>
      <a:accent2>
        <a:srgbClr val="398AC7"/>
      </a:accent2>
      <a:accent3>
        <a:srgbClr val="091B2D"/>
      </a:accent3>
      <a:accent4>
        <a:srgbClr val="4D6900"/>
      </a:accent4>
      <a:accent5>
        <a:srgbClr val="7030A0"/>
      </a:accent5>
      <a:accent6>
        <a:srgbClr val="00B050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8-morze</Template>
  <TotalTime>667</TotalTime>
  <Words>822</Words>
  <Application>Microsoft Office PowerPoint</Application>
  <PresentationFormat>Экран (4:3)</PresentationFormat>
  <Paragraphs>141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8-morze</vt:lpstr>
      <vt:lpstr>Презентация PowerPoint</vt:lpstr>
      <vt:lpstr>Створення програм із графічним відображенням даних</vt:lpstr>
      <vt:lpstr>Перемальовування форми</vt:lpstr>
      <vt:lpstr>Перемальовування форми</vt:lpstr>
      <vt:lpstr>Перемальовування форми</vt:lpstr>
      <vt:lpstr>Масштабування зображення</vt:lpstr>
      <vt:lpstr>Масштабування зображення</vt:lpstr>
      <vt:lpstr>Продовження</vt:lpstr>
      <vt:lpstr>Масштабування зображення</vt:lpstr>
      <vt:lpstr>Масштабування зображення</vt:lpstr>
      <vt:lpstr>Переміщення об'єктів мишею</vt:lpstr>
      <vt:lpstr>Переміщення об'єктів мишею</vt:lpstr>
      <vt:lpstr>Переміщення об'єктів мишею</vt:lpstr>
      <vt:lpstr>Переміщення об'єктів мишею</vt:lpstr>
      <vt:lpstr>Переміщення об'єктів мишею</vt:lpstr>
      <vt:lpstr>Переміщення об'єктів мишею</vt:lpstr>
      <vt:lpstr>Піктографічна кнопка</vt:lpstr>
      <vt:lpstr>Піктографічна кнопка</vt:lpstr>
      <vt:lpstr>Піктографічна кнопка</vt:lpstr>
      <vt:lpstr>Фізкультхвилинка</vt:lpstr>
      <vt:lpstr>Працюємо за комп’ютером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vchytel-inf.at.ua</dc:creator>
  <cp:lastModifiedBy>adam</cp:lastModifiedBy>
  <cp:revision>118</cp:revision>
  <dcterms:created xsi:type="dcterms:W3CDTF">2016-08-06T16:43:29Z</dcterms:created>
  <dcterms:modified xsi:type="dcterms:W3CDTF">2017-03-05T15:54:56Z</dcterms:modified>
</cp:coreProperties>
</file>