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viewProps+xml" PartName="/ppt/viewProps1.xml"/>
  <Override ContentType="application/vnd.openxmlformats-officedocument.theme+xml" PartName="/ppt/theme/them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9144000" cx="6858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slide" Target="slides/slide1.xml"/><Relationship Id="rId12" Type="http://schemas.openxmlformats.org/officeDocument/2006/relationships/slide" Target="slides/slide8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1" Type="http://schemas.openxmlformats.org/officeDocument/2006/relationships/slide" Target="slides/slide7.xml"/><Relationship Id="rId14" Type="http://schemas.openxmlformats.org/officeDocument/2006/relationships/slide" Target="slides/slide10.xml"/><Relationship Id="rId7" Type="http://schemas.openxmlformats.org/officeDocument/2006/relationships/slide" Target="slides/slide3.xml"/><Relationship Id="rId2" Type="http://schemas.openxmlformats.org/officeDocument/2006/relationships/viewProps" Target="viewProps1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" Type="http://schemas.openxmlformats.org/officeDocument/2006/relationships/presProps" Target="presProps1.xml"/><Relationship Id="rId6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4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2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9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6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9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6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D4A6-46CB-406A-8179-21617417FC23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721E-F670-4AD4-87A0-A57B5FFF0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2" name="Shape 9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сказки" id="9223" name="Google Shape;922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157" y="31880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4" name="Google Shape;9224;p1"/>
          <p:cNvSpPr/>
          <p:nvPr/>
        </p:nvSpPr>
        <p:spPr>
          <a:xfrm>
            <a:off x="145671" y="2709274"/>
            <a:ext cx="65667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казкотерапії</a:t>
            </a:r>
            <a:endParaRPr b="1" i="0" sz="4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роботі з дітьми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дошкільного віку</a:t>
            </a:r>
            <a:endParaRPr b="1" i="0" sz="4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артинки по запросу сказки" id="9225" name="Google Shape;92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9575" y="318792"/>
            <a:ext cx="1709566" cy="2088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26" name="Google Shape;9226;p1"/>
          <p:cNvGrpSpPr/>
          <p:nvPr/>
        </p:nvGrpSpPr>
        <p:grpSpPr>
          <a:xfrm>
            <a:off x="0" y="5523541"/>
            <a:ext cx="6579151" cy="3620445"/>
            <a:chOff x="0" y="5523550"/>
            <a:chExt cx="6579151" cy="3103150"/>
          </a:xfrm>
        </p:grpSpPr>
        <p:pic>
          <p:nvPicPr>
            <p:cNvPr descr="Похожее изображение" id="9227" name="Google Shape;922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5523549"/>
              <a:ext cx="3165313" cy="310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Похожее изображение" id="9228" name="Google Shape;922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65307" y="5802543"/>
              <a:ext cx="3413845" cy="22503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2" y="6978369"/>
            <a:ext cx="2843808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сказочные гер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9" y="67721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028" y="1403648"/>
            <a:ext cx="59766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перелік народних казок для дітей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вік (2</a:t>
            </a:r>
            <a:r>
              <a:rPr lang="uk-UA" sz="2400" b="1" i="1" dirty="0" smtClean="0">
                <a:latin typeface="Times New Roman"/>
                <a:cs typeface="Times New Roman"/>
              </a:rPr>
              <a:t>‒3 рік життя)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Ряба», «Ріпка», «Колобок», «Рукавичка».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Молодший дошкільний вік</a:t>
            </a:r>
          </a:p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uk-UA" sz="2400" b="1" i="1" dirty="0" smtClean="0">
                <a:latin typeface="Times New Roman"/>
                <a:cs typeface="Times New Roman"/>
              </a:rPr>
              <a:t>‒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рік життя)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«Лисиця і глечик», «Півник і двоє мишенят», «Цап та баран», «Коза-дереза», «Кривенька качечка», «Котик і півник» </a:t>
            </a:r>
            <a:r>
              <a:rPr lang="uk-UA" sz="2400" dirty="0" smtClean="0">
                <a:latin typeface="Times New Roman"/>
                <a:cs typeface="Times New Roman"/>
              </a:rPr>
              <a:t>‒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українські народні казки; 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двох жадібних мишенят» </a:t>
            </a:r>
            <a:r>
              <a:rPr lang="uk-UA" sz="2400" dirty="0" smtClean="0">
                <a:latin typeface="Times New Roman"/>
                <a:cs typeface="Times New Roman"/>
              </a:rPr>
              <a:t>‒ угорська казка;</a:t>
            </a:r>
          </a:p>
          <a:p>
            <a:pPr indent="615950" algn="just"/>
            <a:r>
              <a:rPr lang="uk-UA" sz="2400" dirty="0" smtClean="0">
                <a:latin typeface="Times New Roman"/>
                <a:cs typeface="Times New Roman"/>
              </a:rPr>
              <a:t>«Троє поросят» ‒ англійська казка;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«Сорока» </a:t>
            </a:r>
            <a:r>
              <a:rPr lang="uk-UA" sz="2400" dirty="0" smtClean="0">
                <a:latin typeface="Times New Roman"/>
                <a:cs typeface="Times New Roman"/>
              </a:rPr>
              <a:t>‒ латиська казка;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«Два ледарі» </a:t>
            </a:r>
            <a:r>
              <a:rPr lang="uk-UA" sz="2400" dirty="0" smtClean="0">
                <a:latin typeface="Times New Roman"/>
                <a:cs typeface="Times New Roman"/>
              </a:rPr>
              <a:t>‒ татарська казка.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4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" y="32411"/>
            <a:ext cx="1970002" cy="29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сказка котигорошк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41" y="5940152"/>
            <a:ext cx="1750845" cy="27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899" y="1403648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перелік народних казок для дітей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дошкільний вік</a:t>
            </a:r>
          </a:p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uk-UA" sz="2400" b="1" i="1" dirty="0" smtClean="0">
                <a:latin typeface="Times New Roman"/>
                <a:cs typeface="Times New Roman"/>
              </a:rPr>
              <a:t>‒7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рік життя)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«Лисичка-сестричка і Вовк-панібрат», «Пан Коцький», «Солом</a:t>
            </a:r>
            <a:r>
              <a:rPr lang="uk-UA" sz="2400" dirty="0" smtClean="0">
                <a:latin typeface="Times New Roman"/>
                <a:cs typeface="Times New Roman"/>
              </a:rPr>
              <a:t>’яний бичок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«Мудра дівчина», «Закопане золото», «Хліб і золото», «Дідова дочка і бабина дочка»,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«Котигорошко», «Кирило Кожум</a:t>
            </a:r>
            <a:r>
              <a:rPr lang="uk-UA" sz="2400" dirty="0" smtClean="0">
                <a:latin typeface="Times New Roman"/>
                <a:cs typeface="Times New Roman"/>
              </a:rPr>
              <a:t>’яка», «Царівна-жаба», «Язиката </a:t>
            </a:r>
            <a:r>
              <a:rPr lang="uk-UA" sz="2400" dirty="0" err="1" smtClean="0">
                <a:latin typeface="Times New Roman"/>
                <a:cs typeface="Times New Roman"/>
              </a:rPr>
              <a:t>Хвеська</a:t>
            </a:r>
            <a:r>
              <a:rPr lang="uk-UA" sz="2400" dirty="0" smtClean="0">
                <a:latin typeface="Times New Roman"/>
                <a:cs typeface="Times New Roman"/>
              </a:rPr>
              <a:t>»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/>
                <a:cs typeface="Times New Roman"/>
              </a:rPr>
              <a:t>‒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українські народні казки; 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донька» </a:t>
            </a:r>
            <a:r>
              <a:rPr lang="uk-UA" sz="2400" dirty="0" smtClean="0">
                <a:latin typeface="Times New Roman"/>
                <a:cs typeface="Times New Roman"/>
              </a:rPr>
              <a:t>‒ татарська казка;</a:t>
            </a:r>
          </a:p>
          <a:p>
            <a:pPr indent="615950" algn="just"/>
            <a:r>
              <a:rPr lang="uk-UA" sz="2400" dirty="0" smtClean="0">
                <a:latin typeface="Times New Roman"/>
                <a:cs typeface="Times New Roman"/>
              </a:rPr>
              <a:t>«</a:t>
            </a:r>
            <a:r>
              <a:rPr lang="uk-UA" sz="2400" dirty="0" err="1" smtClean="0">
                <a:latin typeface="Times New Roman"/>
                <a:cs typeface="Times New Roman"/>
              </a:rPr>
              <a:t>Хавеле</a:t>
            </a:r>
            <a:r>
              <a:rPr lang="uk-UA" sz="2400" dirty="0" smtClean="0">
                <a:latin typeface="Times New Roman"/>
                <a:cs typeface="Times New Roman"/>
              </a:rPr>
              <a:t>» ‒ єврейська казка;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«Легкий хліб» </a:t>
            </a:r>
            <a:r>
              <a:rPr lang="uk-UA" sz="2400" dirty="0" smtClean="0">
                <a:latin typeface="Times New Roman"/>
                <a:cs typeface="Times New Roman"/>
              </a:rPr>
              <a:t>‒ білоруська казка.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0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28" y="611560"/>
            <a:ext cx="60303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  <a:p>
            <a:pPr indent="615950"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Зинкевич-Евстегнеева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Т.Д. Практикум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СПб.: ООО «Речь», 2000. 310 с.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дитини дошкільного віку «Я у Світі» (нова редакція). У 2 ч. Ч. І. Від народження до трьох років / О.П. Аксьонова, А.М. Аніщук, Л.В. Артемова </a:t>
            </a:r>
            <a:r>
              <a:rPr lang="uk-UA" sz="2400" dirty="0" smtClean="0">
                <a:latin typeface="Times New Roman"/>
                <a:cs typeface="Times New Roman"/>
              </a:rPr>
              <a:t>[та ін.]; наук. </a:t>
            </a:r>
            <a:r>
              <a:rPr lang="uk-UA" sz="2400" dirty="0" err="1" smtClean="0">
                <a:latin typeface="Times New Roman"/>
                <a:cs typeface="Times New Roman"/>
              </a:rPr>
              <a:t>кер</a:t>
            </a:r>
            <a:r>
              <a:rPr lang="uk-UA" sz="2400" dirty="0" smtClean="0">
                <a:latin typeface="Times New Roman"/>
                <a:cs typeface="Times New Roman"/>
              </a:rPr>
              <a:t>.                 О.Л. </a:t>
            </a:r>
            <a:r>
              <a:rPr lang="uk-UA" sz="2400" dirty="0" err="1" smtClean="0">
                <a:latin typeface="Times New Roman"/>
                <a:cs typeface="Times New Roman"/>
              </a:rPr>
              <a:t>Кононко</a:t>
            </a:r>
            <a:r>
              <a:rPr lang="uk-UA" sz="2400" dirty="0" smtClean="0">
                <a:latin typeface="Times New Roman"/>
                <a:cs typeface="Times New Roman"/>
              </a:rPr>
              <a:t>. Київ: ТОВ «</a:t>
            </a:r>
            <a:r>
              <a:rPr lang="uk-UA" sz="2400" dirty="0" err="1" smtClean="0">
                <a:latin typeface="Times New Roman"/>
                <a:cs typeface="Times New Roman"/>
              </a:rPr>
              <a:t>МЦФЕР-Україна</a:t>
            </a:r>
            <a:r>
              <a:rPr lang="uk-UA" sz="2400" dirty="0" smtClean="0">
                <a:latin typeface="Times New Roman"/>
                <a:cs typeface="Times New Roman"/>
              </a:rPr>
              <a:t>», 2014. 204 с.</a:t>
            </a:r>
          </a:p>
          <a:p>
            <a:pPr indent="61595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дитини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віку «Я у Світі» (нова редакція). У 2 ч. Ч.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 до шести (семи) / Аксьонова О.П., Аніщук А.М.,  Артемова Л.В. </a:t>
            </a:r>
            <a:r>
              <a:rPr lang="uk-UA" sz="2400" dirty="0" smtClean="0">
                <a:latin typeface="Times New Roman"/>
                <a:cs typeface="Times New Roman"/>
              </a:rPr>
              <a:t>[</a:t>
            </a:r>
            <a:r>
              <a:rPr lang="uk-UA" sz="2400" dirty="0">
                <a:latin typeface="Times New Roman"/>
                <a:cs typeface="Times New Roman"/>
              </a:rPr>
              <a:t>та ін.]; наук. </a:t>
            </a:r>
            <a:r>
              <a:rPr lang="uk-UA" sz="2400" dirty="0" err="1">
                <a:latin typeface="Times New Roman"/>
                <a:cs typeface="Times New Roman"/>
              </a:rPr>
              <a:t>кер</a:t>
            </a:r>
            <a:r>
              <a:rPr lang="uk-UA" sz="2400" dirty="0">
                <a:latin typeface="Times New Roman"/>
                <a:cs typeface="Times New Roman"/>
              </a:rPr>
              <a:t>.                 О.Л. </a:t>
            </a:r>
            <a:r>
              <a:rPr lang="uk-UA" sz="2400" dirty="0" err="1">
                <a:latin typeface="Times New Roman"/>
                <a:cs typeface="Times New Roman"/>
              </a:rPr>
              <a:t>Кононко</a:t>
            </a:r>
            <a:r>
              <a:rPr lang="uk-UA" sz="2400" dirty="0">
                <a:latin typeface="Times New Roman"/>
                <a:cs typeface="Times New Roman"/>
              </a:rPr>
              <a:t>. Київ: ТОВ «</a:t>
            </a:r>
            <a:r>
              <a:rPr lang="uk-UA" sz="2400" dirty="0" err="1">
                <a:latin typeface="Times New Roman"/>
                <a:cs typeface="Times New Roman"/>
              </a:rPr>
              <a:t>МЦФЕР-Україна</a:t>
            </a:r>
            <a:r>
              <a:rPr lang="uk-UA" sz="2400" dirty="0">
                <a:latin typeface="Times New Roman"/>
                <a:cs typeface="Times New Roman"/>
              </a:rPr>
              <a:t>», 2014. </a:t>
            </a:r>
            <a:r>
              <a:rPr lang="uk-UA" sz="2400" dirty="0" smtClean="0">
                <a:latin typeface="Times New Roman"/>
                <a:cs typeface="Times New Roman"/>
              </a:rPr>
              <a:t>452 </a:t>
            </a:r>
            <a:r>
              <a:rPr lang="uk-UA" sz="2400" dirty="0">
                <a:latin typeface="Times New Roman"/>
                <a:cs typeface="Times New Roman"/>
              </a:rPr>
              <a:t>с.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6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64" y="241176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зв'язків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400" dirty="0" err="1" smtClean="0">
                <a:latin typeface="Times New Roman"/>
                <a:cs typeface="Times New Roman"/>
              </a:rPr>
              <a:t>’єктивізації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проблемних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ситуацій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8" y="51480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5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664" y="1043608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казки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створені багатовіковою мудрістю народу та авторські історії: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народні казки: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тварин, взаємовідносини людей та тварин; побутові, страшні, чарівні казки;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авторські казки.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18" y="4829260"/>
            <a:ext cx="35899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043608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створені педагогами для «пакування» навчального матеріалу.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4035321"/>
            <a:ext cx="4402187" cy="31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2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043608"/>
            <a:ext cx="58326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Психокорекційні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створені для м</a:t>
            </a:r>
            <a:r>
              <a:rPr lang="uk-UA" sz="2400" dirty="0" smtClean="0">
                <a:latin typeface="Times New Roman"/>
                <a:cs typeface="Times New Roman"/>
              </a:rPr>
              <a:t>’якого впливу на поведінку дитини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психокорекційної казки: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добираємо героя, який близький до дитини за віком, статтю, характером;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описуємо життя героя у казковій країні так, щоб дитина помітила схожість зі своїм життям;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переміщаємо героя у проблемну ситуацію, яка схожа не реальну ситуацію дитини;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приписуємо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починає шукати вихід із ситуації, яка склалася;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розуміє, що помиляється і починає шлях змін.</a:t>
            </a: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04360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Психотерапевтичні 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допомагають побачити те, що відбувається, з іншого боку.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Картинки по запросу психотерапевтические сказ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262">
            <a:off x="2202179" y="3851920"/>
            <a:ext cx="4064695" cy="23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49">
            <a:off x="404664" y="545989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043608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Медитативні 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створюються для накопичення позитивного досвіду, зняття психоемоційної напруги, створення кращих моделей взаємовідносин, розвитку особистісного потенціалу.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1595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риса медитативних казок – відсутність конфліктів та злих героїв.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750">
            <a:off x="3376791" y="6292464"/>
            <a:ext cx="3039436" cy="20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034">
            <a:off x="482434" y="5227688"/>
            <a:ext cx="3171047" cy="24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4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179512"/>
            <a:ext cx="597666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5950"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розвивального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казкотерапевничного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заняття</a:t>
            </a:r>
          </a:p>
          <a:p>
            <a:pPr indent="615950"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Ритуал «входження» в казку.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етап створено для налаштування на сумісну працю.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Повторення.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 те, що робили минулого разу, які висновки зробили, який досвід здобули, чому навчилися.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Розширення.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уявлення дитини про щось.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Закріплення.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нового досвіду, прояв нових якостей особистості дитини.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Інтеграція.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uk-UA" sz="2400" dirty="0" smtClean="0">
                <a:latin typeface="Times New Roman"/>
                <a:cs typeface="Times New Roman"/>
              </a:rPr>
              <a:t>’язати новий досвід із реальним життям.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Резюмування.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 набутий досвід.</a:t>
            </a: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Ритуал «виходу» з казки.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 новий досвід, підготувати дитину до взаємодії зі звичним оточенням.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9" name="Shape 9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Google Shape;9230;p2"/>
          <p:cNvSpPr txBox="1"/>
          <p:nvPr/>
        </p:nvSpPr>
        <p:spPr>
          <a:xfrm>
            <a:off x="329854" y="3781946"/>
            <a:ext cx="59766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61595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методи казкотерапії</a:t>
            </a:r>
            <a:endParaRPr b="1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15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15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Створення та розповідь казки.</a:t>
            </a:r>
            <a:endParaRPr/>
          </a:p>
          <a:p>
            <a:pPr indent="615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Малювання казки.</a:t>
            </a:r>
            <a:endParaRPr/>
          </a:p>
          <a:p>
            <a:pPr indent="615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Виготовлення ляльок.</a:t>
            </a:r>
            <a:endParaRPr/>
          </a:p>
          <a:p>
            <a:pPr indent="61595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артинки по запросу сказочные герои" id="9231" name="Google Shape;923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07086" y="6090274"/>
            <a:ext cx="1998551" cy="299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хожее изображение" id="9232" name="Google Shape;92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854" y="29144"/>
            <a:ext cx="2921743" cy="381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