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72" y="-2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14.06.2019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14.06.2019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14.06.2019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14.06.2019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14.06.2019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14.06.2019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14.06.2019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14.06.2019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14.06.2019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14.06.2019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14.06.2019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14.06.2019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kmu.gov.ua/ua/npas/pro-zatverdzhennya-derzhavnogo-standartu-pochatkovoyi-osviti" TargetMode="External"/><Relationship Id="rId2" Type="http://schemas.openxmlformats.org/officeDocument/2006/relationships/hyperlink" Target="http://zakon5.rada.gov.ua/laws/show/2145-19/paran186#n186" TargetMode="External"/><Relationship Id="rId1" Type="http://schemas.openxmlformats.org/officeDocument/2006/relationships/slideLayout" Target="../slideLayouts/slideLayout7.xml"/><Relationship Id="rId6" Type="http://schemas.openxmlformats.org/officeDocument/2006/relationships/hyperlink" Target="https://mon.gov.ua/ua/osvita/zagalna-serednya-osvita/derzhavni-standarti" TargetMode="External"/><Relationship Id="rId5" Type="http://schemas.openxmlformats.org/officeDocument/2006/relationships/hyperlink" Target="https://mon.gov.ua/osvita/zagalna-serednya-osvita/navchalni-plani" TargetMode="External"/><Relationship Id="rId4" Type="http://schemas.openxmlformats.org/officeDocument/2006/relationships/hyperlink" Target="https://mon.gov.ua/osvita/zagalna-serednya-osvita/navchalni-program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7528" y="260648"/>
            <a:ext cx="8712968" cy="6494085"/>
          </a:xfrm>
          <a:prstGeom prst="rect">
            <a:avLst/>
          </a:prstGeom>
        </p:spPr>
        <p:txBody>
          <a:bodyPr wrap="square">
            <a:spAutoFit/>
          </a:bodyPr>
          <a:lstStyle/>
          <a:p>
            <a:pPr fontAlgn="base"/>
            <a:r>
              <a:rPr lang="uk-UA" sz="1300" cap="all"/>
              <a:t>ДЕРЖАВНІ СТАНДАРТИ</a:t>
            </a:r>
          </a:p>
          <a:p>
            <a:pPr fontAlgn="base"/>
            <a:r>
              <a:rPr lang="uk-UA" sz="1300" smtClean="0"/>
              <a:t>Державні </a:t>
            </a:r>
            <a:r>
              <a:rPr lang="uk-UA" sz="1300"/>
              <a:t>стандарти загальної середньої освіти – це вимоги до обов’язкових результатів навчання та компетентностей здобувача загальної середньої освіти відповідного рівня. </a:t>
            </a:r>
          </a:p>
          <a:p>
            <a:pPr fontAlgn="base"/>
            <a:r>
              <a:rPr lang="uk-UA" sz="1300"/>
              <a:t>Документи визначають загальний обсяг навчального навантаження та форми державної атестації здобувачів освіти на відповідному рівні загальної середньої освіти, характеристики змісту навчання, принципи організації освітнього процесу, систему управління змістом освіти, змістові лінії та очікувані результати навчання за освітніми галузями. </a:t>
            </a:r>
          </a:p>
          <a:p>
            <a:pPr fontAlgn="base"/>
            <a:r>
              <a:rPr lang="uk-UA" sz="1300"/>
              <a:t>Державні стандарти розробляються на теоретичному і світоглядному фундаменті класичної та сучасної педагогіки України і світу, на основі аналізу впровадження провідних українських та світових інноваційних практик в освіті задля реалізації головної цілі загальної середньої освіти. </a:t>
            </a:r>
          </a:p>
          <a:p>
            <a:pPr fontAlgn="base"/>
            <a:r>
              <a:rPr lang="uk-UA" sz="1300"/>
              <a:t>Метою повної загальної середньої освіти є всебічний розвиток, виховання і соціалізація особистості, яка здатна до життя в суспільстві та цивілізованої взаємодії з природою, має прагнення до самовдосконалення і навчання впродовж життя, готова до свідомого життєвого вибору, самореалізації, відповідальності, трудової діяльності та громадянської активності.</a:t>
            </a:r>
          </a:p>
          <a:p>
            <a:pPr fontAlgn="base"/>
            <a:r>
              <a:rPr lang="uk-UA" sz="1300"/>
              <a:t>Відповідно до</a:t>
            </a:r>
            <a:r>
              <a:rPr lang="uk-UA" sz="1300">
                <a:hlinkClick r:id="rId2"/>
              </a:rPr>
              <a:t> пункту 3 статті 12 Закону «Про освіту»</a:t>
            </a:r>
            <a:r>
              <a:rPr lang="uk-UA" sz="1300"/>
              <a:t> повна загальна середня освіта має три рівня освіти – початкова освіта, базова середня освіта та профільна середня освіта. Тому в рамках реформи загальної середньої освіти розробляються:  </a:t>
            </a:r>
          </a:p>
          <a:p>
            <a:pPr fontAlgn="base"/>
            <a:r>
              <a:rPr lang="uk-UA" sz="1300">
                <a:hlinkClick r:id="rId3"/>
              </a:rPr>
              <a:t>Державний стандарт початкової загальної освіти</a:t>
            </a:r>
            <a:r>
              <a:rPr lang="uk-UA" sz="1300"/>
              <a:t>;</a:t>
            </a:r>
          </a:p>
          <a:p>
            <a:pPr fontAlgn="base"/>
            <a:r>
              <a:rPr lang="uk-UA" sz="1300"/>
              <a:t>Державний стандарт базової середньої освіти;</a:t>
            </a:r>
          </a:p>
          <a:p>
            <a:pPr fontAlgn="base"/>
            <a:r>
              <a:rPr lang="uk-UA" sz="1300"/>
              <a:t>Державний стандарт профільної середньої освіти.</a:t>
            </a:r>
          </a:p>
          <a:p>
            <a:pPr fontAlgn="base"/>
            <a:r>
              <a:rPr lang="uk-UA" sz="1300"/>
              <a:t>Державні стандарти затверджується постановою Кабінету міністрів України і переглядаються не менше одного разу на 10 років. Зміна змісту й обсягу Державних стандартів загальної середньої освіти іншими органами виконавчої влади не допускається.</a:t>
            </a:r>
          </a:p>
          <a:p>
            <a:pPr fontAlgn="base"/>
            <a:r>
              <a:rPr lang="uk-UA" sz="1300"/>
              <a:t>Заклад загальної середньої освіти створює умови для досягнення здобувачами результатів навчання та забезпечує відповідність рівня загальної середньої освіти Державним стандартам.</a:t>
            </a:r>
          </a:p>
          <a:p>
            <a:pPr fontAlgn="base"/>
            <a:r>
              <a:rPr lang="uk-UA" sz="1300"/>
              <a:t>На основі Державних стандартів розробляються:</a:t>
            </a:r>
          </a:p>
          <a:p>
            <a:pPr fontAlgn="base"/>
            <a:r>
              <a:rPr lang="uk-UA" sz="1300"/>
              <a:t>Базовий навчальний план (є складовою частиною стандарту);</a:t>
            </a:r>
          </a:p>
          <a:p>
            <a:pPr fontAlgn="base"/>
            <a:r>
              <a:rPr lang="uk-UA" sz="1300">
                <a:hlinkClick r:id="rId4"/>
              </a:rPr>
              <a:t>Типові освітні програми</a:t>
            </a:r>
            <a:r>
              <a:rPr lang="uk-UA" sz="1300"/>
              <a:t> (затверджує МОН);</a:t>
            </a:r>
          </a:p>
          <a:p>
            <a:pPr fontAlgn="base"/>
            <a:r>
              <a:rPr lang="uk-UA" sz="1300">
                <a:hlinkClick r:id="rId5"/>
              </a:rPr>
              <a:t>Типові навчальні плани</a:t>
            </a:r>
            <a:r>
              <a:rPr lang="uk-UA" sz="1300"/>
              <a:t> (затверджує МОН);</a:t>
            </a:r>
          </a:p>
          <a:p>
            <a:pPr fontAlgn="base"/>
            <a:r>
              <a:rPr lang="uk-UA" sz="1300"/>
              <a:t>Освітня програма (схвалюється педагогічною радою закладу освіти та затверджується його керівником у разі розробки документа на основі типових освітніх програм);</a:t>
            </a:r>
          </a:p>
          <a:p>
            <a:pPr fontAlgn="base"/>
            <a:r>
              <a:rPr lang="uk-UA" sz="1300"/>
              <a:t>Робочий навчальний план закладу освіти (схвалюється педагогічною радою закладу освіти та затверджується його </a:t>
            </a:r>
            <a:r>
              <a:rPr lang="uk-UA" sz="1300"/>
              <a:t>керівником</a:t>
            </a:r>
            <a:r>
              <a:rPr lang="uk-UA" sz="1300" smtClean="0"/>
              <a:t>).</a:t>
            </a:r>
            <a:r>
              <a:rPr lang="en-US" sz="1300" smtClean="0">
                <a:hlinkClick r:id="rId6"/>
              </a:rPr>
              <a:t>https://mon.gov.ua/ua/osvita/zagalna-serednya-osvita/derzhavni-standarti</a:t>
            </a:r>
            <a:endParaRPr lang="uk-UA" sz="1300"/>
          </a:p>
        </p:txBody>
      </p:sp>
    </p:spTree>
    <p:extLst>
      <p:ext uri="{BB962C8B-B14F-4D97-AF65-F5344CB8AC3E}">
        <p14:creationId xmlns:p14="http://schemas.microsoft.com/office/powerpoint/2010/main" val="337724593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Words>
  <Application>Microsoft Office PowerPoint</Application>
  <PresentationFormat>Экран (4:3)</PresentationFormat>
  <Paragraphs>17</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School</dc:creator>
  <cp:lastModifiedBy>School</cp:lastModifiedBy>
  <cp:revision>1</cp:revision>
  <dcterms:created xsi:type="dcterms:W3CDTF">2019-06-14T05:50:21Z</dcterms:created>
  <dcterms:modified xsi:type="dcterms:W3CDTF">2019-06-14T05:53:10Z</dcterms:modified>
</cp:coreProperties>
</file>