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1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7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22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9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1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8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9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1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9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2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6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6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05D2FF6-1C79-410C-BA19-79D589835E2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BA28494-5CA2-4280-A755-8F9CE437B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96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B4C65E-106E-49F8-927B-B9C90ECDB699}"/>
              </a:ext>
            </a:extLst>
          </p:cNvPr>
          <p:cNvSpPr/>
          <p:nvPr/>
        </p:nvSpPr>
        <p:spPr>
          <a:xfrm>
            <a:off x="679580" y="389167"/>
            <a:ext cx="10832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FFFF00"/>
                </a:solidFill>
              </a:rPr>
              <a:t>Тема 7. БІОРІЗНОМАНІТТЯ</a:t>
            </a:r>
          </a:p>
        </p:txBody>
      </p:sp>
      <p:pic>
        <p:nvPicPr>
          <p:cNvPr id="1026" name="Picture 2" descr="ÐÐ°ÑÑÐ¸Ð½ÐºÐ¸ Ð¿Ð¾ Ð·Ð°Ð¿ÑÐ¾ÑÑ ÐÐÐÐ ÐÐÐÐÐÐÐÐÐ¢Ð¢Ð¯">
            <a:extLst>
              <a:ext uri="{FF2B5EF4-FFF2-40B4-BE49-F238E27FC236}">
                <a16:creationId xmlns:a16="http://schemas.microsoft.com/office/drawing/2014/main" id="{88FD830A-C094-4F0F-B9A7-95B0174C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04" y="1496400"/>
            <a:ext cx="8780591" cy="53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7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37F703-E4E8-45FD-A0F7-7E6A20FB8884}"/>
              </a:ext>
            </a:extLst>
          </p:cNvPr>
          <p:cNvSpPr/>
          <p:nvPr/>
        </p:nvSpPr>
        <p:spPr>
          <a:xfrm>
            <a:off x="208629" y="0"/>
            <a:ext cx="60773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rgbClr val="00B0F0"/>
                </a:solidFill>
              </a:rPr>
              <a:t>Принцип </a:t>
            </a:r>
            <a:r>
              <a:rPr lang="ru-RU" sz="2400" dirty="0" err="1">
                <a:solidFill>
                  <a:srgbClr val="00B0F0"/>
                </a:solidFill>
              </a:rPr>
              <a:t>філогенетичності</a:t>
            </a:r>
            <a:r>
              <a:rPr lang="ru-RU" sz="2400" dirty="0"/>
              <a:t>. В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органічного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живі</a:t>
            </a:r>
            <a:r>
              <a:rPr lang="ru-RU" sz="2400" dirty="0"/>
              <a:t>  </a:t>
            </a:r>
            <a:r>
              <a:rPr lang="ru-RU" sz="2400" dirty="0" err="1"/>
              <a:t>істоти</a:t>
            </a:r>
            <a:r>
              <a:rPr lang="ru-RU" sz="2400" dirty="0"/>
              <a:t> </a:t>
            </a:r>
            <a:r>
              <a:rPr lang="ru-RU" sz="2400" dirty="0" err="1"/>
              <a:t>класифікуються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за комплексом </a:t>
            </a:r>
            <a:r>
              <a:rPr lang="ru-RU" sz="2400" dirty="0" err="1"/>
              <a:t>морфологічних</a:t>
            </a:r>
            <a:r>
              <a:rPr lang="ru-RU" sz="2400" dirty="0"/>
              <a:t>, </a:t>
            </a:r>
            <a:r>
              <a:rPr lang="ru-RU" sz="2400" dirty="0" err="1"/>
              <a:t>фізіологічних</a:t>
            </a:r>
            <a:r>
              <a:rPr lang="ru-RU" sz="2400" dirty="0"/>
              <a:t>, </a:t>
            </a:r>
            <a:r>
              <a:rPr lang="ru-RU" sz="2400" dirty="0" err="1"/>
              <a:t>біохімічних</a:t>
            </a:r>
            <a:r>
              <a:rPr lang="ru-RU" sz="2400" dirty="0"/>
              <a:t> та молекулярно-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/>
              <a:t>ознак</a:t>
            </a:r>
            <a:r>
              <a:rPr lang="ru-RU" sz="2400" dirty="0"/>
              <a:t>, а й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філогенетичної</a:t>
            </a:r>
            <a:r>
              <a:rPr lang="ru-RU" sz="2400" dirty="0"/>
              <a:t> </a:t>
            </a:r>
            <a:r>
              <a:rPr lang="ru-RU" sz="2400" dirty="0" err="1"/>
              <a:t>спорідненості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. 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B0F0"/>
                </a:solidFill>
              </a:rPr>
              <a:t>Принцип </a:t>
            </a:r>
            <a:r>
              <a:rPr lang="ru-RU" sz="2400" dirty="0" err="1">
                <a:solidFill>
                  <a:srgbClr val="00B0F0"/>
                </a:solidFill>
              </a:rPr>
              <a:t>ієрархічності</a:t>
            </a:r>
            <a:r>
              <a:rPr lang="ru-RU" sz="2400" dirty="0">
                <a:solidFill>
                  <a:srgbClr val="00B0F0"/>
                </a:solidFill>
              </a:rPr>
              <a:t>. </a:t>
            </a:r>
            <a:r>
              <a:rPr lang="ru-RU" sz="2400" dirty="0" err="1"/>
              <a:t>Систематичні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нижчого</a:t>
            </a:r>
            <a:r>
              <a:rPr lang="ru-RU" sz="2400" dirty="0"/>
              <a:t> порядку </a:t>
            </a:r>
            <a:r>
              <a:rPr lang="ru-RU" sz="2400" dirty="0" err="1"/>
              <a:t>об’єднуються</a:t>
            </a:r>
            <a:r>
              <a:rPr lang="ru-RU" sz="2400" dirty="0"/>
              <a:t> в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вищого</a:t>
            </a:r>
            <a:r>
              <a:rPr lang="ru-RU" sz="2400" dirty="0"/>
              <a:t> порядку. 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B0F0"/>
                </a:solidFill>
              </a:rPr>
              <a:t>Принцип </a:t>
            </a:r>
            <a:r>
              <a:rPr lang="ru-RU" sz="2400" dirty="0" err="1">
                <a:solidFill>
                  <a:srgbClr val="00B0F0"/>
                </a:solidFill>
              </a:rPr>
              <a:t>номенклатурної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упорядкованості</a:t>
            </a:r>
            <a:r>
              <a:rPr lang="ru-RU" sz="2400" dirty="0"/>
              <a:t>.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таксонів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подаватися</a:t>
            </a:r>
            <a:r>
              <a:rPr lang="ru-RU" sz="2400" dirty="0"/>
              <a:t> за правилами, </a:t>
            </a:r>
            <a:r>
              <a:rPr lang="ru-RU" sz="2400" dirty="0" err="1"/>
              <a:t>прописаними</a:t>
            </a:r>
            <a:r>
              <a:rPr lang="ru-RU" sz="2400" dirty="0"/>
              <a:t> у </a:t>
            </a:r>
            <a:r>
              <a:rPr lang="ru-RU" sz="2400" dirty="0" err="1"/>
              <a:t>спеціальних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кодексах </a:t>
            </a:r>
            <a:r>
              <a:rPr lang="ru-RU" sz="2400" dirty="0" err="1"/>
              <a:t>біологічної</a:t>
            </a:r>
            <a:r>
              <a:rPr lang="ru-RU" sz="2400" dirty="0"/>
              <a:t> </a:t>
            </a:r>
            <a:r>
              <a:rPr lang="ru-RU" sz="2400" dirty="0" err="1"/>
              <a:t>номенклатури</a:t>
            </a:r>
            <a:r>
              <a:rPr lang="ru-RU" sz="2400" dirty="0"/>
              <a:t>. </a:t>
            </a:r>
          </a:p>
        </p:txBody>
      </p:sp>
      <p:pic>
        <p:nvPicPr>
          <p:cNvPr id="8194" name="Picture 2" descr="ÐÐ°ÑÑÐ¸Ð½ÐºÐ¸ Ð¿Ð¾ Ð·Ð°Ð¿ÑÐ¾ÑÑ Ð¡ÐÐ¡Ð¢ÐÐÐ ÐÐ ÐÐÐÐÐ§ÐÐÐÐ Ð¡ÐÐÐ¢Ð£">
            <a:extLst>
              <a:ext uri="{FF2B5EF4-FFF2-40B4-BE49-F238E27FC236}">
                <a16:creationId xmlns:a16="http://schemas.microsoft.com/office/drawing/2014/main" id="{58F0842B-B87E-4113-864F-A72E1ECF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29" y="1213824"/>
            <a:ext cx="6192171" cy="44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86FB4B-10DB-4B16-B0DF-77216BDDF429}"/>
              </a:ext>
            </a:extLst>
          </p:cNvPr>
          <p:cNvSpPr/>
          <p:nvPr/>
        </p:nvSpPr>
        <p:spPr>
          <a:xfrm>
            <a:off x="379445" y="324741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Загальновизнаної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органічного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 в </a:t>
            </a:r>
            <a:r>
              <a:rPr lang="ru-RU" sz="2800" dirty="0" err="1"/>
              <a:t>сучасній</a:t>
            </a:r>
            <a:r>
              <a:rPr lang="ru-RU" sz="2800" dirty="0"/>
              <a:t> </a:t>
            </a:r>
            <a:r>
              <a:rPr lang="ru-RU" sz="2800" dirty="0" err="1"/>
              <a:t>біологічній</a:t>
            </a:r>
            <a:r>
              <a:rPr lang="ru-RU" sz="2800" dirty="0"/>
              <a:t> </a:t>
            </a:r>
            <a:r>
              <a:rPr lang="ru-RU" sz="2800" dirty="0" err="1"/>
              <a:t>класифікації</a:t>
            </a:r>
            <a:r>
              <a:rPr lang="ru-RU" sz="2800" dirty="0"/>
              <a:t> </a:t>
            </a:r>
            <a:r>
              <a:rPr lang="ru-RU" sz="2800" dirty="0" err="1"/>
              <a:t>немає</a:t>
            </a:r>
            <a:r>
              <a:rPr lang="ru-RU" sz="2800" dirty="0"/>
              <a:t>. </a:t>
            </a:r>
            <a:r>
              <a:rPr lang="ru-RU" sz="2800" dirty="0" err="1"/>
              <a:t>Найчастіше</a:t>
            </a:r>
            <a:r>
              <a:rPr lang="ru-RU" sz="2800" dirty="0"/>
              <a:t> </a:t>
            </a:r>
            <a:r>
              <a:rPr lang="ru-RU" sz="2800" dirty="0" err="1"/>
              <a:t>трапляються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B0F0"/>
                </a:solidFill>
              </a:rPr>
              <a:t>Система </a:t>
            </a:r>
            <a:r>
              <a:rPr lang="ru-RU" sz="2800" dirty="0" err="1">
                <a:solidFill>
                  <a:srgbClr val="00B0F0"/>
                </a:solidFill>
              </a:rPr>
              <a:t>двох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імперій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Прокаріоти</a:t>
            </a:r>
            <a:r>
              <a:rPr lang="ru-RU" sz="2800" dirty="0"/>
              <a:t> та </a:t>
            </a:r>
            <a:r>
              <a:rPr lang="ru-RU" sz="2800" dirty="0" err="1"/>
              <a:t>Еукаріоти</a:t>
            </a:r>
            <a:r>
              <a:rPr lang="ru-RU" sz="2800" dirty="0"/>
              <a:t>) та </a:t>
            </a:r>
            <a:r>
              <a:rPr lang="ru-RU" sz="2800" dirty="0">
                <a:solidFill>
                  <a:srgbClr val="FFFF00"/>
                </a:solidFill>
              </a:rPr>
              <a:t>Система </a:t>
            </a:r>
            <a:r>
              <a:rPr lang="ru-RU" sz="2800" dirty="0" err="1">
                <a:solidFill>
                  <a:srgbClr val="FFFF00"/>
                </a:solidFill>
              </a:rPr>
              <a:t>трьох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доменів</a:t>
            </a:r>
            <a:r>
              <a:rPr lang="ru-RU" sz="2800" dirty="0">
                <a:solidFill>
                  <a:srgbClr val="FFFF00"/>
                </a:solidFill>
              </a:rPr>
              <a:t> – </a:t>
            </a:r>
            <a:r>
              <a:rPr lang="ru-RU" sz="2800" dirty="0" err="1">
                <a:solidFill>
                  <a:srgbClr val="FFFF00"/>
                </a:solidFill>
              </a:rPr>
              <a:t>запропонував</a:t>
            </a:r>
            <a:r>
              <a:rPr lang="ru-RU" sz="2800" dirty="0">
                <a:solidFill>
                  <a:srgbClr val="FFFF00"/>
                </a:solidFill>
              </a:rPr>
              <a:t> К. </a:t>
            </a:r>
            <a:r>
              <a:rPr lang="ru-RU" sz="2800" dirty="0" err="1">
                <a:solidFill>
                  <a:srgbClr val="FFFF00"/>
                </a:solidFill>
              </a:rPr>
              <a:t>Воуз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Бактерії</a:t>
            </a:r>
            <a:r>
              <a:rPr lang="ru-RU" sz="2800" dirty="0"/>
              <a:t>, </a:t>
            </a:r>
            <a:r>
              <a:rPr lang="ru-RU" sz="2800" dirty="0" err="1"/>
              <a:t>Археї</a:t>
            </a:r>
            <a:r>
              <a:rPr lang="ru-RU" sz="2800" dirty="0"/>
              <a:t> та </a:t>
            </a:r>
            <a:r>
              <a:rPr lang="ru-RU" sz="2800" dirty="0" err="1"/>
              <a:t>Еукаріоти</a:t>
            </a:r>
            <a:r>
              <a:rPr lang="ru-RU" sz="2800" dirty="0"/>
              <a:t>). </a:t>
            </a:r>
            <a:r>
              <a:rPr lang="ru-RU" sz="2800" dirty="0" err="1"/>
              <a:t>Згідно</a:t>
            </a:r>
            <a:r>
              <a:rPr lang="ru-RU" sz="2800" dirty="0"/>
              <a:t> з </a:t>
            </a:r>
            <a:r>
              <a:rPr lang="ru-RU" sz="2800" dirty="0" err="1"/>
              <a:t>однією</a:t>
            </a:r>
            <a:r>
              <a:rPr lang="ru-RU" sz="2800" dirty="0"/>
              <a:t> з </a:t>
            </a:r>
            <a:r>
              <a:rPr lang="ru-RU" sz="2800" dirty="0" err="1"/>
              <a:t>класифікацій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живі</a:t>
            </a:r>
            <a:r>
              <a:rPr lang="ru-RU" sz="2800" dirty="0"/>
              <a:t> </a:t>
            </a:r>
            <a:r>
              <a:rPr lang="ru-RU" sz="2800" dirty="0" err="1"/>
              <a:t>організми</a:t>
            </a:r>
            <a:r>
              <a:rPr lang="ru-RU" sz="2800" dirty="0"/>
              <a:t> (</a:t>
            </a:r>
            <a:r>
              <a:rPr lang="ru-RU" sz="2800" dirty="0" err="1"/>
              <a:t>Biota</a:t>
            </a:r>
            <a:r>
              <a:rPr lang="ru-RU" sz="2800" dirty="0"/>
              <a:t>) </a:t>
            </a:r>
            <a:r>
              <a:rPr lang="ru-RU" sz="2800" dirty="0" err="1">
                <a:solidFill>
                  <a:srgbClr val="00B0F0"/>
                </a:solidFill>
              </a:rPr>
              <a:t>поділяють</a:t>
            </a:r>
            <a:r>
              <a:rPr lang="ru-RU" sz="2800" dirty="0">
                <a:solidFill>
                  <a:srgbClr val="00B0F0"/>
                </a:solidFill>
              </a:rPr>
              <a:t> на </a:t>
            </a:r>
            <a:r>
              <a:rPr lang="ru-RU" sz="2800" dirty="0" err="1">
                <a:solidFill>
                  <a:srgbClr val="00B0F0"/>
                </a:solidFill>
              </a:rPr>
              <a:t>чотири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групи</a:t>
            </a:r>
            <a:r>
              <a:rPr lang="ru-RU" sz="2800" dirty="0"/>
              <a:t>: </a:t>
            </a:r>
            <a:r>
              <a:rPr lang="ru-RU" sz="2800" dirty="0" err="1"/>
              <a:t>Неклітинні</a:t>
            </a:r>
            <a:r>
              <a:rPr lang="ru-RU" sz="2800" dirty="0"/>
              <a:t> (</a:t>
            </a:r>
            <a:r>
              <a:rPr lang="ru-RU" sz="2800" dirty="0" err="1"/>
              <a:t>Aphanobionta</a:t>
            </a:r>
            <a:r>
              <a:rPr lang="ru-RU" sz="2800" dirty="0"/>
              <a:t>), </a:t>
            </a:r>
            <a:r>
              <a:rPr lang="ru-RU" sz="2800" dirty="0" err="1"/>
              <a:t>Бактерії</a:t>
            </a:r>
            <a:r>
              <a:rPr lang="ru-RU" sz="2800" dirty="0"/>
              <a:t> (</a:t>
            </a:r>
            <a:r>
              <a:rPr lang="ru-RU" sz="2800" dirty="0" err="1"/>
              <a:t>Bacteria</a:t>
            </a:r>
            <a:r>
              <a:rPr lang="ru-RU" sz="2800" dirty="0"/>
              <a:t>), </a:t>
            </a:r>
            <a:r>
              <a:rPr lang="ru-RU" sz="2800" dirty="0" err="1"/>
              <a:t>Археї</a:t>
            </a:r>
            <a:r>
              <a:rPr lang="ru-RU" sz="2800" dirty="0"/>
              <a:t> (</a:t>
            </a:r>
            <a:r>
              <a:rPr lang="ru-RU" sz="2800" dirty="0" err="1"/>
              <a:t>Archaea</a:t>
            </a:r>
            <a:r>
              <a:rPr lang="ru-RU" sz="2800" dirty="0"/>
              <a:t>) та </a:t>
            </a:r>
            <a:r>
              <a:rPr lang="ru-RU" sz="2800" dirty="0" err="1"/>
              <a:t>Еукаріоти</a:t>
            </a:r>
            <a:r>
              <a:rPr lang="ru-RU" sz="2800" dirty="0"/>
              <a:t> (</a:t>
            </a:r>
            <a:r>
              <a:rPr lang="ru-RU" sz="2800" dirty="0" err="1"/>
              <a:t>Eukaryota</a:t>
            </a:r>
            <a:r>
              <a:rPr lang="ru-RU" sz="2800" dirty="0"/>
              <a:t>). </a:t>
            </a:r>
          </a:p>
        </p:txBody>
      </p:sp>
      <p:pic>
        <p:nvPicPr>
          <p:cNvPr id="921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42B52EF-1F1B-4BAE-88DA-6DA30012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83" y="121298"/>
            <a:ext cx="6543973" cy="44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4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6B0C8E-90A4-4231-B699-FFD8CACC6EDC}"/>
              </a:ext>
            </a:extLst>
          </p:cNvPr>
          <p:cNvSpPr/>
          <p:nvPr/>
        </p:nvSpPr>
        <p:spPr>
          <a:xfrm>
            <a:off x="192831" y="243512"/>
            <a:ext cx="657186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та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? </a:t>
            </a:r>
          </a:p>
          <a:p>
            <a:r>
              <a:rPr lang="ru-RU" sz="2400" dirty="0" err="1">
                <a:solidFill>
                  <a:srgbClr val="00B0F0"/>
                </a:solidFill>
              </a:rPr>
              <a:t>Неклітинні</a:t>
            </a:r>
            <a:r>
              <a:rPr lang="ru-RU" sz="2400" dirty="0"/>
              <a:t> – </a:t>
            </a:r>
            <a:r>
              <a:rPr lang="ru-RU" sz="2400" dirty="0" err="1"/>
              <a:t>сукупність</a:t>
            </a:r>
            <a:r>
              <a:rPr lang="ru-RU" sz="2400" dirty="0"/>
              <a:t> форм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клітинної</a:t>
            </a:r>
            <a:r>
              <a:rPr lang="ru-RU" sz="2400" dirty="0"/>
              <a:t> </a:t>
            </a:r>
            <a:r>
              <a:rPr lang="ru-RU" sz="2400" dirty="0" err="1"/>
              <a:t>будови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з’явився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відкриття</a:t>
            </a:r>
            <a:r>
              <a:rPr lang="ru-RU" sz="2400" dirty="0"/>
              <a:t> </a:t>
            </a:r>
            <a:r>
              <a:rPr lang="ru-RU" sz="2400" dirty="0" err="1"/>
              <a:t>найбільших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, </a:t>
            </a:r>
            <a:r>
              <a:rPr lang="ru-RU" sz="2400" dirty="0" err="1"/>
              <a:t>якими</a:t>
            </a:r>
            <a:r>
              <a:rPr lang="ru-RU" sz="2400" dirty="0"/>
              <a:t> є </a:t>
            </a:r>
            <a:r>
              <a:rPr lang="ru-RU" sz="2400" dirty="0" err="1">
                <a:solidFill>
                  <a:srgbClr val="00B0F0"/>
                </a:solidFill>
              </a:rPr>
              <a:t>мімівіруси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мегавіруси</a:t>
            </a:r>
            <a:r>
              <a:rPr lang="ru-RU" sz="2400" dirty="0">
                <a:solidFill>
                  <a:srgbClr val="00B0F0"/>
                </a:solidFill>
              </a:rPr>
              <a:t> й </a:t>
            </a:r>
            <a:r>
              <a:rPr lang="ru-RU" sz="2400" dirty="0" err="1">
                <a:solidFill>
                  <a:srgbClr val="00B0F0"/>
                </a:solidFill>
              </a:rPr>
              <a:t>пандоравіруси</a:t>
            </a:r>
            <a:r>
              <a:rPr lang="ru-RU" sz="2400" dirty="0"/>
              <a:t>. </a:t>
            </a:r>
            <a:r>
              <a:rPr lang="ru-RU" sz="2400" dirty="0" err="1"/>
              <a:t>Окрім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 до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Неклітинні</a:t>
            </a:r>
            <a:r>
              <a:rPr lang="ru-RU" sz="2400" dirty="0"/>
              <a:t> </a:t>
            </a:r>
            <a:r>
              <a:rPr lang="ru-RU" sz="2400" dirty="0" err="1"/>
              <a:t>відносять</a:t>
            </a:r>
            <a:r>
              <a:rPr lang="ru-RU" sz="2400" dirty="0"/>
              <a:t> й </a:t>
            </a:r>
            <a:r>
              <a:rPr lang="ru-RU" sz="2400" dirty="0" err="1"/>
              <a:t>субвірусні</a:t>
            </a:r>
            <a:r>
              <a:rPr lang="ru-RU" sz="2400" dirty="0"/>
              <a:t> </a:t>
            </a:r>
            <a:r>
              <a:rPr lang="ru-RU" sz="2400" dirty="0" err="1"/>
              <a:t>частинки</a:t>
            </a:r>
            <a:r>
              <a:rPr lang="ru-RU" sz="2400" dirty="0"/>
              <a:t> – </a:t>
            </a:r>
            <a:r>
              <a:rPr lang="ru-RU" sz="2400" dirty="0" err="1">
                <a:solidFill>
                  <a:srgbClr val="00B0F0"/>
                </a:solidFill>
              </a:rPr>
              <a:t>віроїди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пріони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FFFF00"/>
                </a:solidFill>
              </a:rPr>
              <a:t>ВІРУСИ (</a:t>
            </a:r>
            <a:r>
              <a:rPr lang="ru-RU" sz="2400" dirty="0" err="1">
                <a:solidFill>
                  <a:srgbClr val="FFFF00"/>
                </a:solidFill>
              </a:rPr>
              <a:t>від</a:t>
            </a:r>
            <a:r>
              <a:rPr lang="ru-RU" sz="2400" dirty="0">
                <a:solidFill>
                  <a:srgbClr val="FFFF00"/>
                </a:solidFill>
              </a:rPr>
              <a:t>. лат. </a:t>
            </a:r>
            <a:r>
              <a:rPr lang="ru-RU" sz="2400" dirty="0" err="1">
                <a:solidFill>
                  <a:srgbClr val="FFFF00"/>
                </a:solidFill>
              </a:rPr>
              <a:t>virus</a:t>
            </a:r>
            <a:r>
              <a:rPr lang="ru-RU" sz="2400" dirty="0">
                <a:solidFill>
                  <a:srgbClr val="FFFF00"/>
                </a:solidFill>
              </a:rPr>
              <a:t> – </a:t>
            </a:r>
            <a:r>
              <a:rPr lang="ru-RU" sz="2400" dirty="0" err="1">
                <a:solidFill>
                  <a:srgbClr val="FFFF00"/>
                </a:solidFill>
              </a:rPr>
              <a:t>отрута</a:t>
            </a:r>
            <a:r>
              <a:rPr lang="ru-RU" sz="2400" dirty="0">
                <a:solidFill>
                  <a:srgbClr val="FFFF00"/>
                </a:solidFill>
              </a:rPr>
              <a:t>) – </a:t>
            </a:r>
            <a:r>
              <a:rPr lang="ru-RU" sz="2400" dirty="0" err="1">
                <a:solidFill>
                  <a:srgbClr val="FFFF00"/>
                </a:solidFill>
              </a:rPr>
              <a:t>це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неклітинні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форми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життя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які</a:t>
            </a:r>
            <a:r>
              <a:rPr lang="ru-RU" sz="2400" dirty="0">
                <a:solidFill>
                  <a:srgbClr val="FFFF00"/>
                </a:solidFill>
              </a:rPr>
              <a:t> є </a:t>
            </a:r>
            <a:r>
              <a:rPr lang="ru-RU" sz="2400" dirty="0" err="1">
                <a:solidFill>
                  <a:srgbClr val="FFFF00"/>
                </a:solidFill>
              </a:rPr>
              <a:t>внутрішньоклітинними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абсолютними</a:t>
            </a:r>
            <a:r>
              <a:rPr lang="ru-RU" sz="2400" dirty="0">
                <a:solidFill>
                  <a:srgbClr val="FFFF00"/>
                </a:solidFill>
              </a:rPr>
              <a:t> паразитами</a:t>
            </a:r>
            <a:r>
              <a:rPr lang="ru-RU" sz="2400" dirty="0"/>
              <a:t>. </a:t>
            </a:r>
            <a:r>
              <a:rPr lang="ru-RU" sz="2400" dirty="0" err="1"/>
              <a:t>Віруси</a:t>
            </a:r>
            <a:r>
              <a:rPr lang="ru-RU" sz="2400" dirty="0"/>
              <a:t> </a:t>
            </a:r>
            <a:r>
              <a:rPr lang="ru-RU" sz="2400" dirty="0" err="1"/>
              <a:t>вражають</a:t>
            </a:r>
            <a:r>
              <a:rPr lang="ru-RU" sz="2400" dirty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клітинні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r>
              <a:rPr lang="ru-RU" sz="2400" dirty="0"/>
              <a:t>. </a:t>
            </a:r>
            <a:r>
              <a:rPr lang="ru-RU" sz="2400" dirty="0" err="1"/>
              <a:t>Знайдено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віруси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відтворюватися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присутності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 (</a:t>
            </a:r>
            <a:r>
              <a:rPr lang="ru-RU" sz="2400" dirty="0" err="1"/>
              <a:t>віруси-сателіти</a:t>
            </a:r>
            <a:r>
              <a:rPr lang="ru-RU" sz="2400" dirty="0"/>
              <a:t>).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 err="1"/>
              <a:t>віруси</a:t>
            </a:r>
            <a:r>
              <a:rPr lang="ru-RU" sz="2400" dirty="0"/>
              <a:t> в </a:t>
            </a:r>
            <a:r>
              <a:rPr lang="ru-RU" sz="2400" dirty="0">
                <a:solidFill>
                  <a:srgbClr val="00B0F0"/>
                </a:solidFill>
              </a:rPr>
              <a:t>1892 р. Д. Й. </a:t>
            </a:r>
            <a:r>
              <a:rPr lang="ru-RU" sz="2400" dirty="0" err="1">
                <a:solidFill>
                  <a:srgbClr val="00B0F0"/>
                </a:solidFill>
              </a:rPr>
              <a:t>Івановським</a:t>
            </a:r>
            <a:r>
              <a:rPr lang="ru-RU" sz="2400" dirty="0"/>
              <a:t>. </a:t>
            </a:r>
            <a:r>
              <a:rPr lang="ru-RU" sz="2400" dirty="0" err="1"/>
              <a:t>Віруси</a:t>
            </a:r>
            <a:r>
              <a:rPr lang="ru-RU" sz="2400" dirty="0"/>
              <a:t>, </a:t>
            </a:r>
            <a:r>
              <a:rPr lang="ru-RU" sz="2400" dirty="0" err="1"/>
              <a:t>яких</a:t>
            </a:r>
            <a:r>
              <a:rPr lang="ru-RU" sz="2400" dirty="0"/>
              <a:t>  на </a:t>
            </a:r>
            <a:r>
              <a:rPr lang="ru-RU" sz="2400" dirty="0" err="1"/>
              <a:t>сьогодні</a:t>
            </a:r>
            <a:r>
              <a:rPr lang="ru-RU" sz="2400" dirty="0"/>
              <a:t> описано </a:t>
            </a:r>
            <a:r>
              <a:rPr lang="ru-RU" sz="2400" dirty="0" err="1"/>
              <a:t>понад</a:t>
            </a:r>
            <a:r>
              <a:rPr lang="ru-RU" sz="2400" dirty="0"/>
              <a:t> 5 000 </a:t>
            </a:r>
            <a:r>
              <a:rPr lang="ru-RU" sz="2400" dirty="0" err="1"/>
              <a:t>видів</a:t>
            </a:r>
            <a:r>
              <a:rPr lang="ru-RU" sz="2400" dirty="0"/>
              <a:t>, 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вірусологія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57BEB-E5F1-46C4-8B46-7F5A9DC8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9" t="38776" r="32730" b="44626"/>
          <a:stretch/>
        </p:blipFill>
        <p:spPr>
          <a:xfrm>
            <a:off x="6902617" y="1730829"/>
            <a:ext cx="5289383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3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4F1507-B377-4B3E-A96D-E227518522C4}"/>
              </a:ext>
            </a:extLst>
          </p:cNvPr>
          <p:cNvSpPr/>
          <p:nvPr/>
        </p:nvSpPr>
        <p:spPr>
          <a:xfrm>
            <a:off x="267478" y="206362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вірусів</a:t>
            </a:r>
            <a:r>
              <a:rPr lang="ru-RU" sz="2800" dirty="0"/>
              <a:t>? За </a:t>
            </a:r>
            <a:r>
              <a:rPr lang="ru-RU" sz="2800" dirty="0" err="1"/>
              <a:t>особливостями</a:t>
            </a:r>
            <a:r>
              <a:rPr lang="ru-RU" sz="2800" dirty="0"/>
              <a:t> </a:t>
            </a:r>
            <a:r>
              <a:rPr lang="ru-RU" sz="2800" dirty="0" err="1"/>
              <a:t>будови</a:t>
            </a:r>
            <a:r>
              <a:rPr lang="ru-RU" sz="2800" dirty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dirty="0" err="1">
                <a:solidFill>
                  <a:srgbClr val="00B0F0"/>
                </a:solidFill>
              </a:rPr>
              <a:t>прості</a:t>
            </a:r>
            <a:r>
              <a:rPr lang="ru-RU" sz="2800" dirty="0">
                <a:solidFill>
                  <a:srgbClr val="00B0F0"/>
                </a:solidFill>
              </a:rPr>
              <a:t> й </a:t>
            </a:r>
            <a:r>
              <a:rPr lang="ru-RU" sz="2800" dirty="0" err="1">
                <a:solidFill>
                  <a:srgbClr val="00B0F0"/>
                </a:solidFill>
              </a:rPr>
              <a:t>складні</a:t>
            </a:r>
            <a:r>
              <a:rPr lang="ru-RU" sz="2800" dirty="0"/>
              <a:t>. </a:t>
            </a:r>
            <a:r>
              <a:rPr lang="ru-RU" sz="2800" dirty="0" err="1">
                <a:solidFill>
                  <a:srgbClr val="00B0F0"/>
                </a:solidFill>
              </a:rPr>
              <a:t>Прості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віруси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складаються</a:t>
            </a:r>
            <a:r>
              <a:rPr lang="ru-RU" sz="2800" dirty="0">
                <a:solidFill>
                  <a:srgbClr val="00B0F0"/>
                </a:solidFill>
              </a:rPr>
              <a:t> з </a:t>
            </a:r>
            <a:r>
              <a:rPr lang="ru-RU" sz="2800" dirty="0" err="1">
                <a:solidFill>
                  <a:srgbClr val="00B0F0"/>
                </a:solidFill>
              </a:rPr>
              <a:t>білків</a:t>
            </a:r>
            <a:r>
              <a:rPr lang="ru-RU" sz="2800" dirty="0">
                <a:solidFill>
                  <a:srgbClr val="00B0F0"/>
                </a:solidFill>
              </a:rPr>
              <a:t> і одного типу </a:t>
            </a:r>
            <a:r>
              <a:rPr lang="ru-RU" sz="2800" dirty="0" err="1">
                <a:solidFill>
                  <a:srgbClr val="00B0F0"/>
                </a:solidFill>
              </a:rPr>
              <a:t>нуклеїнової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кислоти</a:t>
            </a:r>
            <a:r>
              <a:rPr lang="ru-RU" sz="2800" dirty="0">
                <a:solidFill>
                  <a:srgbClr val="00B0F0"/>
                </a:solidFill>
              </a:rPr>
              <a:t>, а </a:t>
            </a:r>
            <a:r>
              <a:rPr lang="ru-RU" sz="2800" dirty="0" err="1">
                <a:solidFill>
                  <a:srgbClr val="00B0F0"/>
                </a:solidFill>
              </a:rPr>
              <a:t>складні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віруси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мають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ще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ліпіди</a:t>
            </a:r>
            <a:r>
              <a:rPr lang="ru-RU" sz="2800" dirty="0">
                <a:solidFill>
                  <a:srgbClr val="00B0F0"/>
                </a:solidFill>
              </a:rPr>
              <a:t>, </a:t>
            </a:r>
            <a:r>
              <a:rPr lang="ru-RU" sz="2800" dirty="0" err="1">
                <a:solidFill>
                  <a:srgbClr val="00B0F0"/>
                </a:solidFill>
              </a:rPr>
              <a:t>вуглеводи</a:t>
            </a:r>
            <a:r>
              <a:rPr lang="ru-RU" sz="2800" dirty="0">
                <a:solidFill>
                  <a:srgbClr val="00B0F0"/>
                </a:solidFill>
              </a:rPr>
              <a:t>. </a:t>
            </a:r>
            <a:r>
              <a:rPr lang="ru-RU" sz="2800" dirty="0" err="1"/>
              <a:t>Прості</a:t>
            </a:r>
            <a:r>
              <a:rPr lang="ru-RU" sz="2800" dirty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капсид</a:t>
            </a:r>
            <a:r>
              <a:rPr lang="ru-RU" sz="2800" dirty="0"/>
              <a:t> з </a:t>
            </a:r>
            <a:r>
              <a:rPr lang="ru-RU" sz="2800" dirty="0" err="1"/>
              <a:t>білкових</a:t>
            </a:r>
            <a:r>
              <a:rPr lang="ru-RU" sz="2800" dirty="0"/>
              <a:t> </a:t>
            </a:r>
            <a:r>
              <a:rPr lang="ru-RU" sz="2800" dirty="0" err="1"/>
              <a:t>частинок</a:t>
            </a:r>
            <a:r>
              <a:rPr lang="ru-RU" sz="2800" dirty="0"/>
              <a:t> – </a:t>
            </a:r>
            <a:r>
              <a:rPr lang="ru-RU" sz="2800" dirty="0" err="1"/>
              <a:t>капсомерів</a:t>
            </a:r>
            <a:r>
              <a:rPr lang="ru-RU" sz="2800" dirty="0"/>
              <a:t> і </a:t>
            </a:r>
            <a:r>
              <a:rPr lang="ru-RU" sz="2800" dirty="0" err="1"/>
              <a:t>нуклеїнову</a:t>
            </a:r>
            <a:r>
              <a:rPr lang="ru-RU" sz="2800" dirty="0"/>
              <a:t> кислоту – </a:t>
            </a:r>
            <a:r>
              <a:rPr lang="ru-RU" sz="2800" dirty="0" err="1"/>
              <a:t>серцевину</a:t>
            </a:r>
            <a:r>
              <a:rPr lang="ru-RU" sz="2800" dirty="0"/>
              <a:t>. </a:t>
            </a:r>
            <a:r>
              <a:rPr lang="ru-RU" sz="2800" dirty="0" err="1"/>
              <a:t>Складні</a:t>
            </a:r>
            <a:r>
              <a:rPr lang="ru-RU" sz="2800" dirty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додаткові</a:t>
            </a:r>
            <a:r>
              <a:rPr lang="ru-RU" sz="2800" dirty="0"/>
              <a:t> </a:t>
            </a:r>
            <a:r>
              <a:rPr lang="ru-RU" sz="2800" dirty="0" err="1"/>
              <a:t>оболонки</a:t>
            </a:r>
            <a:r>
              <a:rPr lang="ru-RU" sz="2800" dirty="0"/>
              <a:t>, </a:t>
            </a:r>
            <a:r>
              <a:rPr lang="ru-RU" sz="2800" dirty="0" err="1"/>
              <a:t>молекули</a:t>
            </a:r>
            <a:r>
              <a:rPr lang="ru-RU" sz="2800" dirty="0"/>
              <a:t> </a:t>
            </a:r>
            <a:r>
              <a:rPr lang="ru-RU" sz="2800" dirty="0" err="1"/>
              <a:t>вуглеводів</a:t>
            </a:r>
            <a:r>
              <a:rPr lang="ru-RU" sz="2800" dirty="0"/>
              <a:t>, </a:t>
            </a:r>
            <a:r>
              <a:rPr lang="ru-RU" sz="2800" dirty="0" err="1"/>
              <a:t>ферменти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 </a:t>
            </a:r>
            <a:r>
              <a:rPr lang="ru-RU" sz="2800" dirty="0" err="1"/>
              <a:t>Вірусна</a:t>
            </a:r>
            <a:r>
              <a:rPr lang="ru-RU" sz="2800" dirty="0"/>
              <a:t> </a:t>
            </a:r>
            <a:r>
              <a:rPr lang="ru-RU" sz="2800" dirty="0" err="1"/>
              <a:t>нуклеїнова</a:t>
            </a:r>
            <a:r>
              <a:rPr lang="ru-RU" sz="2800" dirty="0"/>
              <a:t> кислота представлена одно-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дволанцюжковими</a:t>
            </a:r>
            <a:r>
              <a:rPr lang="ru-RU" sz="2800" dirty="0"/>
              <a:t> молекулами ДНК </a:t>
            </a:r>
            <a:r>
              <a:rPr lang="ru-RU" sz="2800" dirty="0" err="1"/>
              <a:t>чи</a:t>
            </a:r>
            <a:r>
              <a:rPr lang="ru-RU" sz="2800" dirty="0"/>
              <a:t> РНК.</a:t>
            </a:r>
          </a:p>
        </p:txBody>
      </p:sp>
      <p:pic>
        <p:nvPicPr>
          <p:cNvPr id="1024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507A8FD-891B-4E52-951C-CCFE7D725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12177" b="6666"/>
          <a:stretch/>
        </p:blipFill>
        <p:spPr bwMode="auto">
          <a:xfrm>
            <a:off x="6858001" y="1363100"/>
            <a:ext cx="5169159" cy="46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41642A-7E09-437D-9FB4-F9747E1DB0FD}"/>
              </a:ext>
            </a:extLst>
          </p:cNvPr>
          <p:cNvSpPr/>
          <p:nvPr/>
        </p:nvSpPr>
        <p:spPr>
          <a:xfrm>
            <a:off x="454089" y="226797"/>
            <a:ext cx="11283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Для </a:t>
            </a:r>
            <a:r>
              <a:rPr lang="ru-RU" sz="3200" dirty="0" err="1"/>
              <a:t>вірусів</a:t>
            </a:r>
            <a:r>
              <a:rPr lang="ru-RU" sz="3200" dirty="0"/>
              <a:t> характерна </a:t>
            </a:r>
            <a:r>
              <a:rPr lang="ru-RU" sz="3200" dirty="0" err="1"/>
              <a:t>специфічність</a:t>
            </a:r>
            <a:r>
              <a:rPr lang="ru-RU" sz="3200" dirty="0"/>
              <a:t>, 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полягає</a:t>
            </a:r>
            <a:r>
              <a:rPr lang="ru-RU" sz="3200" dirty="0"/>
              <a:t> у </a:t>
            </a:r>
            <a:r>
              <a:rPr lang="ru-RU" sz="3200" dirty="0" err="1"/>
              <a:t>можливості</a:t>
            </a:r>
            <a:r>
              <a:rPr lang="ru-RU" sz="3200" dirty="0"/>
              <a:t> </a:t>
            </a:r>
            <a:r>
              <a:rPr lang="ru-RU" sz="3200" dirty="0" err="1"/>
              <a:t>взаємодії</a:t>
            </a:r>
            <a:r>
              <a:rPr lang="ru-RU" sz="3200" dirty="0"/>
              <a:t> </a:t>
            </a:r>
            <a:r>
              <a:rPr lang="ru-RU" sz="3200" dirty="0" err="1"/>
              <a:t>вірусів</a:t>
            </a:r>
            <a:r>
              <a:rPr lang="ru-RU" sz="3200" dirty="0"/>
              <a:t> </a:t>
            </a:r>
            <a:r>
              <a:rPr lang="ru-RU" sz="3200" dirty="0" err="1"/>
              <a:t>лише</a:t>
            </a:r>
            <a:r>
              <a:rPr lang="ru-RU" sz="3200" dirty="0"/>
              <a:t> з </a:t>
            </a:r>
            <a:r>
              <a:rPr lang="ru-RU" sz="3200" dirty="0" err="1"/>
              <a:t>певними</a:t>
            </a:r>
            <a:r>
              <a:rPr lang="ru-RU" sz="3200" dirty="0"/>
              <a:t> рецепторами </a:t>
            </a:r>
            <a:r>
              <a:rPr lang="ru-RU" sz="3200" dirty="0" err="1"/>
              <a:t>клітинних</a:t>
            </a:r>
            <a:r>
              <a:rPr lang="ru-RU" sz="3200" dirty="0"/>
              <a:t> мембран. У </a:t>
            </a:r>
            <a:r>
              <a:rPr lang="ru-RU" sz="3200" dirty="0" err="1"/>
              <a:t>життєвому</a:t>
            </a:r>
            <a:r>
              <a:rPr lang="ru-RU" sz="3200" dirty="0"/>
              <a:t> </a:t>
            </a:r>
            <a:r>
              <a:rPr lang="ru-RU" sz="3200" dirty="0" err="1"/>
              <a:t>циклі</a:t>
            </a:r>
            <a:r>
              <a:rPr lang="ru-RU" sz="3200" dirty="0"/>
              <a:t> </a:t>
            </a:r>
            <a:r>
              <a:rPr lang="ru-RU" sz="3200" dirty="0" err="1"/>
              <a:t>вірусів</a:t>
            </a:r>
            <a:r>
              <a:rPr lang="ru-RU" sz="3200" dirty="0"/>
              <a:t> </a:t>
            </a:r>
            <a:r>
              <a:rPr lang="ru-RU" sz="3200" dirty="0" err="1"/>
              <a:t>наявні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00B0F0"/>
                </a:solidFill>
              </a:rPr>
              <a:t>2 </a:t>
            </a:r>
            <a:r>
              <a:rPr lang="ru-RU" sz="3200" dirty="0" err="1">
                <a:solidFill>
                  <a:srgbClr val="00B0F0"/>
                </a:solidFill>
              </a:rPr>
              <a:t>фази</a:t>
            </a:r>
            <a:r>
              <a:rPr lang="ru-RU" sz="3200" dirty="0">
                <a:solidFill>
                  <a:srgbClr val="00B0F0"/>
                </a:solidFill>
              </a:rPr>
              <a:t> – </a:t>
            </a:r>
            <a:r>
              <a:rPr lang="ru-RU" sz="3200" dirty="0" err="1">
                <a:solidFill>
                  <a:srgbClr val="00B0F0"/>
                </a:solidFill>
              </a:rPr>
              <a:t>позаклітинна</a:t>
            </a:r>
            <a:r>
              <a:rPr lang="ru-RU" sz="3200" dirty="0">
                <a:solidFill>
                  <a:srgbClr val="00B0F0"/>
                </a:solidFill>
              </a:rPr>
              <a:t> (</a:t>
            </a:r>
            <a:r>
              <a:rPr lang="ru-RU" sz="3200" dirty="0" err="1">
                <a:solidFill>
                  <a:srgbClr val="00B0F0"/>
                </a:solidFill>
              </a:rPr>
              <a:t>віріон</a:t>
            </a:r>
            <a:r>
              <a:rPr lang="ru-RU" sz="3200" dirty="0">
                <a:solidFill>
                  <a:srgbClr val="00B0F0"/>
                </a:solidFill>
              </a:rPr>
              <a:t>) і </a:t>
            </a:r>
            <a:r>
              <a:rPr lang="ru-RU" sz="3200" dirty="0" err="1">
                <a:solidFill>
                  <a:srgbClr val="00B0F0"/>
                </a:solidFill>
              </a:rPr>
              <a:t>внутрішньоклітинна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/>
              <a:t>(</a:t>
            </a:r>
            <a:r>
              <a:rPr lang="ru-RU" sz="3200" dirty="0" err="1"/>
              <a:t>проявляє</a:t>
            </a:r>
            <a:r>
              <a:rPr lang="ru-RU" sz="3200" dirty="0"/>
              <a:t> </a:t>
            </a:r>
            <a:r>
              <a:rPr lang="ru-RU" sz="3200" dirty="0" err="1"/>
              <a:t>окремі</a:t>
            </a:r>
            <a:r>
              <a:rPr lang="ru-RU" sz="3200" dirty="0"/>
              <a:t> </a:t>
            </a:r>
            <a:r>
              <a:rPr lang="ru-RU" sz="3200" dirty="0" err="1"/>
              <a:t>ознаки</a:t>
            </a:r>
            <a:r>
              <a:rPr lang="ru-RU" sz="3200" dirty="0"/>
              <a:t> живого, як-то </a:t>
            </a:r>
            <a:r>
              <a:rPr lang="ru-RU" sz="3200" dirty="0" err="1"/>
              <a:t>мінливість</a:t>
            </a:r>
            <a:r>
              <a:rPr lang="ru-RU" sz="3200" dirty="0"/>
              <a:t>, </a:t>
            </a:r>
            <a:r>
              <a:rPr lang="ru-RU" sz="3200" dirty="0" err="1"/>
              <a:t>розмноження</a:t>
            </a:r>
            <a:r>
              <a:rPr lang="ru-RU" sz="3200" dirty="0"/>
              <a:t>). </a:t>
            </a:r>
          </a:p>
        </p:txBody>
      </p:sp>
      <p:pic>
        <p:nvPicPr>
          <p:cNvPr id="11266" name="Picture 2" descr="ÐÐ°ÑÑÐ¸Ð½ÐºÐ¸ Ð¿Ð¾ Ð·Ð°Ð¿ÑÐ¾ÑÑ ÑÐ°Ð·Ð¸ Ð²ÑÑÑÑÐ°">
            <a:extLst>
              <a:ext uri="{FF2B5EF4-FFF2-40B4-BE49-F238E27FC236}">
                <a16:creationId xmlns:a16="http://schemas.microsoft.com/office/drawing/2014/main" id="{4F6AAF2B-C35E-4836-9AC9-A5E6351E0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6" b="8321"/>
          <a:stretch/>
        </p:blipFill>
        <p:spPr bwMode="auto">
          <a:xfrm>
            <a:off x="-19883" y="3657600"/>
            <a:ext cx="1221188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1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39BCCE-24F5-41C4-93AF-B4376A6372E3}"/>
              </a:ext>
            </a:extLst>
          </p:cNvPr>
          <p:cNvSpPr/>
          <p:nvPr/>
        </p:nvSpPr>
        <p:spPr>
          <a:xfrm>
            <a:off x="483637" y="301699"/>
            <a:ext cx="112247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Яке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вірусів</a:t>
            </a:r>
            <a:r>
              <a:rPr lang="ru-RU" sz="2800" dirty="0"/>
              <a:t>? </a:t>
            </a:r>
          </a:p>
          <a:p>
            <a:r>
              <a:rPr lang="ru-RU" sz="2800" dirty="0" err="1"/>
              <a:t>Віруси</a:t>
            </a:r>
            <a:r>
              <a:rPr lang="ru-RU" sz="2800" dirty="0"/>
              <a:t> </a:t>
            </a:r>
            <a:r>
              <a:rPr lang="ru-RU" sz="2800" dirty="0" err="1"/>
              <a:t>спричиняють</a:t>
            </a:r>
            <a:r>
              <a:rPr lang="ru-RU" sz="2800" dirty="0"/>
              <a:t> </a:t>
            </a:r>
            <a:r>
              <a:rPr lang="ru-RU" sz="2800" dirty="0" err="1"/>
              <a:t>різноманітні</a:t>
            </a:r>
            <a:r>
              <a:rPr lang="ru-RU" sz="2800" dirty="0"/>
              <a:t>, часто  </a:t>
            </a:r>
            <a:r>
              <a:rPr lang="ru-RU" sz="2800" dirty="0" err="1"/>
              <a:t>масові</a:t>
            </a:r>
            <a:r>
              <a:rPr lang="ru-RU" sz="2800" dirty="0"/>
              <a:t> (</a:t>
            </a:r>
            <a:r>
              <a:rPr lang="ru-RU" sz="2800" dirty="0" err="1"/>
              <a:t>епідемічні</a:t>
            </a:r>
            <a:r>
              <a:rPr lang="ru-RU" sz="2800" dirty="0"/>
              <a:t>) </a:t>
            </a:r>
            <a:r>
              <a:rPr lang="ru-RU" sz="2800" dirty="0" err="1"/>
              <a:t>захворювання</a:t>
            </a:r>
            <a:r>
              <a:rPr lang="ru-RU" sz="2800" dirty="0"/>
              <a:t>. У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 </a:t>
            </a:r>
            <a:r>
              <a:rPr lang="ru-RU" sz="2800" dirty="0" err="1"/>
              <a:t>вражають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00B0F0"/>
                </a:solidFill>
              </a:rPr>
              <a:t>органи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дихання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>
                <a:solidFill>
                  <a:srgbClr val="FFFF00"/>
                </a:solidFill>
              </a:rPr>
              <a:t>віруси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грипу</a:t>
            </a:r>
            <a:r>
              <a:rPr lang="ru-RU" sz="2800" dirty="0"/>
              <a:t>), </a:t>
            </a:r>
            <a:r>
              <a:rPr lang="ru-RU" sz="2800" dirty="0" err="1">
                <a:solidFill>
                  <a:srgbClr val="00B0F0"/>
                </a:solidFill>
              </a:rPr>
              <a:t>травну</a:t>
            </a:r>
            <a:r>
              <a:rPr lang="ru-RU" sz="2800" dirty="0"/>
              <a:t> (</a:t>
            </a:r>
            <a:r>
              <a:rPr lang="ru-RU" sz="2800" dirty="0" err="1"/>
              <a:t>гастроентерити</a:t>
            </a:r>
            <a:r>
              <a:rPr lang="ru-RU" sz="2800" dirty="0"/>
              <a:t>, </a:t>
            </a:r>
            <a:r>
              <a:rPr lang="ru-RU" sz="2800" dirty="0" err="1"/>
              <a:t>гепатити</a:t>
            </a:r>
            <a:r>
              <a:rPr lang="ru-RU" sz="2800" dirty="0"/>
              <a:t>)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00B0F0"/>
                </a:solidFill>
              </a:rPr>
              <a:t>нервову</a:t>
            </a:r>
            <a:r>
              <a:rPr lang="ru-RU" sz="2800" dirty="0"/>
              <a:t> (</a:t>
            </a:r>
            <a:r>
              <a:rPr lang="ru-RU" sz="2800" dirty="0" err="1"/>
              <a:t>поліомієліт</a:t>
            </a:r>
            <a:r>
              <a:rPr lang="ru-RU" sz="2800" dirty="0"/>
              <a:t>, </a:t>
            </a:r>
            <a:r>
              <a:rPr lang="ru-RU" sz="2800" dirty="0" err="1"/>
              <a:t>енцефаліти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FFFF00"/>
                </a:solidFill>
              </a:rPr>
              <a:t>сказ</a:t>
            </a:r>
            <a:r>
              <a:rPr lang="ru-RU" sz="2800" dirty="0"/>
              <a:t>) </a:t>
            </a:r>
            <a:r>
              <a:rPr lang="ru-RU" sz="2800" dirty="0" err="1"/>
              <a:t>системи</a:t>
            </a:r>
            <a:r>
              <a:rPr lang="ru-RU" sz="2800" dirty="0"/>
              <a:t>, </a:t>
            </a:r>
            <a:r>
              <a:rPr lang="ru-RU" sz="2800" dirty="0" err="1">
                <a:solidFill>
                  <a:srgbClr val="00B0F0"/>
                </a:solidFill>
              </a:rPr>
              <a:t>шкіру</a:t>
            </a:r>
            <a:r>
              <a:rPr lang="ru-RU" sz="2800" dirty="0">
                <a:solidFill>
                  <a:srgbClr val="00B0F0"/>
                </a:solidFill>
              </a:rPr>
              <a:t> та </a:t>
            </a:r>
            <a:r>
              <a:rPr lang="ru-RU" sz="2800" dirty="0" err="1">
                <a:solidFill>
                  <a:srgbClr val="00B0F0"/>
                </a:solidFill>
              </a:rPr>
              <a:t>слизові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оболонки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кір</a:t>
            </a:r>
            <a:r>
              <a:rPr lang="ru-RU" sz="2800" dirty="0"/>
              <a:t>, герпес, </a:t>
            </a:r>
            <a:r>
              <a:rPr lang="ru-RU" sz="2800" dirty="0" err="1"/>
              <a:t>папіломи</a:t>
            </a:r>
            <a:r>
              <a:rPr lang="ru-RU" sz="2800" dirty="0"/>
              <a:t>, </a:t>
            </a:r>
            <a:r>
              <a:rPr lang="ru-RU" sz="2800" dirty="0" err="1">
                <a:solidFill>
                  <a:srgbClr val="FFFF00"/>
                </a:solidFill>
              </a:rPr>
              <a:t>вітряна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віспа</a:t>
            </a:r>
            <a:r>
              <a:rPr lang="ru-RU" sz="2800" dirty="0"/>
              <a:t>), </a:t>
            </a:r>
            <a:r>
              <a:rPr lang="ru-RU" sz="2800" dirty="0" err="1">
                <a:solidFill>
                  <a:srgbClr val="00B0F0"/>
                </a:solidFill>
              </a:rPr>
              <a:t>пригнічують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імунні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реакції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(СНІД), </a:t>
            </a:r>
            <a:r>
              <a:rPr lang="ru-RU" sz="2800" dirty="0" err="1"/>
              <a:t>призводять</a:t>
            </a:r>
            <a:r>
              <a:rPr lang="ru-RU" sz="2800" dirty="0"/>
              <a:t> до </a:t>
            </a:r>
            <a:r>
              <a:rPr lang="ru-RU" sz="2800" dirty="0" err="1"/>
              <a:t>ракових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 (</a:t>
            </a:r>
            <a:r>
              <a:rPr lang="ru-RU" sz="2800" dirty="0" err="1">
                <a:solidFill>
                  <a:srgbClr val="00B0F0"/>
                </a:solidFill>
              </a:rPr>
              <a:t>онковіруси</a:t>
            </a:r>
            <a:r>
              <a:rPr lang="ru-RU" sz="2800" dirty="0"/>
              <a:t>). У </a:t>
            </a:r>
            <a:r>
              <a:rPr lang="ru-RU" sz="2800" dirty="0" err="1"/>
              <a:t>тварин</a:t>
            </a:r>
            <a:r>
              <a:rPr lang="ru-RU" sz="2800" dirty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 </a:t>
            </a:r>
            <a:r>
              <a:rPr lang="ru-RU" sz="2800" dirty="0" err="1"/>
              <a:t>спричиняють</a:t>
            </a:r>
            <a:r>
              <a:rPr lang="ru-RU" sz="2800" dirty="0"/>
              <a:t> ящур, </a:t>
            </a:r>
            <a:r>
              <a:rPr lang="ru-RU" sz="2800" dirty="0" err="1"/>
              <a:t>чумку</a:t>
            </a:r>
            <a:r>
              <a:rPr lang="ru-RU" sz="2800" dirty="0"/>
              <a:t> собак, чуму курей, у </a:t>
            </a:r>
            <a:r>
              <a:rPr lang="ru-RU" sz="2800" dirty="0" err="1"/>
              <a:t>рослин</a:t>
            </a:r>
            <a:r>
              <a:rPr lang="ru-RU" sz="2800" dirty="0"/>
              <a:t> –  </a:t>
            </a:r>
            <a:r>
              <a:rPr lang="ru-RU" sz="2800" dirty="0" err="1"/>
              <a:t>жовтушність</a:t>
            </a:r>
            <a:r>
              <a:rPr lang="ru-RU" sz="2800" dirty="0"/>
              <a:t>, </a:t>
            </a:r>
            <a:r>
              <a:rPr lang="ru-RU" sz="2800" dirty="0" err="1"/>
              <a:t>мозаїчність</a:t>
            </a:r>
            <a:r>
              <a:rPr lang="ru-RU" sz="2800" dirty="0"/>
              <a:t>, </a:t>
            </a:r>
            <a:r>
              <a:rPr lang="ru-RU" sz="2800" dirty="0" err="1"/>
              <a:t>плямистість</a:t>
            </a:r>
            <a:r>
              <a:rPr lang="ru-RU" sz="2800" dirty="0"/>
              <a:t>, </a:t>
            </a:r>
            <a:r>
              <a:rPr lang="ru-RU" sz="2800" dirty="0" err="1"/>
              <a:t>некрози</a:t>
            </a:r>
            <a:r>
              <a:rPr lang="ru-RU" sz="2800" dirty="0"/>
              <a:t>, </a:t>
            </a:r>
            <a:r>
              <a:rPr lang="ru-RU" sz="2800" dirty="0" err="1"/>
              <a:t>пухлини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B0F0"/>
                </a:solidFill>
              </a:rPr>
              <a:t>заходами </a:t>
            </a:r>
            <a:r>
              <a:rPr lang="ru-RU" sz="2800" dirty="0" err="1">
                <a:solidFill>
                  <a:srgbClr val="00B0F0"/>
                </a:solidFill>
              </a:rPr>
              <a:t>боротьби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з </a:t>
            </a:r>
            <a:r>
              <a:rPr lang="ru-RU" sz="2800" dirty="0" err="1"/>
              <a:t>вірусними</a:t>
            </a:r>
            <a:r>
              <a:rPr lang="ru-RU" sz="2800" dirty="0"/>
              <a:t> хворобами є: а) </a:t>
            </a:r>
            <a:r>
              <a:rPr lang="ru-RU" sz="2800" dirty="0" err="1">
                <a:solidFill>
                  <a:srgbClr val="00B0F0"/>
                </a:solidFill>
              </a:rPr>
              <a:t>ізоляція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хворих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здорових</a:t>
            </a:r>
            <a:r>
              <a:rPr lang="ru-RU" sz="2800" dirty="0"/>
              <a:t> (карантин); б) </a:t>
            </a:r>
            <a:r>
              <a:rPr lang="ru-RU" sz="2800" dirty="0" err="1"/>
              <a:t>лікування</a:t>
            </a:r>
            <a:r>
              <a:rPr lang="ru-RU" sz="2800" dirty="0"/>
              <a:t> з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хімічних</a:t>
            </a:r>
            <a:r>
              <a:rPr lang="ru-RU" sz="2800" dirty="0"/>
              <a:t> </a:t>
            </a:r>
            <a:r>
              <a:rPr lang="ru-RU" sz="2800" dirty="0" err="1"/>
              <a:t>антивірусних</a:t>
            </a:r>
            <a:r>
              <a:rPr lang="ru-RU" sz="2800" dirty="0"/>
              <a:t> </a:t>
            </a:r>
            <a:r>
              <a:rPr lang="ru-RU" sz="2800" dirty="0" err="1"/>
              <a:t>препаратів</a:t>
            </a:r>
            <a:r>
              <a:rPr lang="ru-RU" sz="2800" dirty="0"/>
              <a:t> (</a:t>
            </a:r>
            <a:r>
              <a:rPr lang="ru-RU" sz="2800" dirty="0" err="1">
                <a:solidFill>
                  <a:srgbClr val="00B0F0"/>
                </a:solidFill>
              </a:rPr>
              <a:t>хіміотерапія</a:t>
            </a:r>
            <a:r>
              <a:rPr lang="ru-RU" sz="2800" dirty="0"/>
              <a:t>); в) </a:t>
            </a:r>
            <a:r>
              <a:rPr lang="ru-RU" sz="2800" dirty="0" err="1"/>
              <a:t>профілактичні</a:t>
            </a:r>
            <a:r>
              <a:rPr lang="ru-RU" sz="2800" dirty="0"/>
              <a:t> </a:t>
            </a:r>
            <a:r>
              <a:rPr lang="ru-RU" sz="2800" dirty="0" err="1"/>
              <a:t>щеплення</a:t>
            </a:r>
            <a:r>
              <a:rPr lang="ru-RU" sz="2800" dirty="0"/>
              <a:t> для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стійкості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(</a:t>
            </a:r>
            <a:r>
              <a:rPr lang="ru-RU" sz="2800" dirty="0" err="1">
                <a:solidFill>
                  <a:srgbClr val="00B0F0"/>
                </a:solidFill>
              </a:rPr>
              <a:t>імунізація</a:t>
            </a:r>
            <a:r>
              <a:rPr lang="ru-RU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2099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F72A6-0203-4969-AE70-5DD999D20BFF}"/>
              </a:ext>
            </a:extLst>
          </p:cNvPr>
          <p:cNvSpPr/>
          <p:nvPr/>
        </p:nvSpPr>
        <p:spPr>
          <a:xfrm>
            <a:off x="363893" y="313950"/>
            <a:ext cx="11187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B0F0"/>
                </a:solidFill>
                <a:latin typeface="Arial" panose="020B0604020202020204" pitchFamily="34" charset="0"/>
              </a:rPr>
              <a:t>Пріони</a:t>
            </a: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</a:rPr>
              <a:t> — </a:t>
            </a:r>
            <a:r>
              <a:rPr lang="ru-RU" sz="2400" dirty="0" err="1">
                <a:latin typeface="Arial" panose="020B0604020202020204" pitchFamily="34" charset="0"/>
              </a:rPr>
              <a:t>особливий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клас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</a:rPr>
              <a:t>інфекційних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</a:rPr>
              <a:t>агентів</a:t>
            </a:r>
            <a:r>
              <a:rPr lang="ru-RU" sz="2400" dirty="0">
                <a:latin typeface="Arial" panose="020B0604020202020204" pitchFamily="34" charset="0"/>
              </a:rPr>
              <a:t>, чисто </a:t>
            </a:r>
            <a:r>
              <a:rPr lang="ru-RU" sz="2400" dirty="0" err="1">
                <a:latin typeface="Arial" panose="020B0604020202020204" pitchFamily="34" charset="0"/>
              </a:rPr>
              <a:t>білкових</a:t>
            </a:r>
            <a:r>
              <a:rPr lang="ru-RU" sz="2400" dirty="0">
                <a:latin typeface="Arial" panose="020B0604020202020204" pitchFamily="34" charset="0"/>
              </a:rPr>
              <a:t> (</a:t>
            </a:r>
            <a:r>
              <a:rPr lang="ru-RU" sz="2400" dirty="0" err="1">
                <a:latin typeface="Arial" panose="020B0604020202020204" pitchFamily="34" charset="0"/>
              </a:rPr>
              <a:t>тобто</a:t>
            </a:r>
            <a:r>
              <a:rPr lang="ru-RU" sz="2400" dirty="0">
                <a:latin typeface="Arial" panose="020B0604020202020204" pitchFamily="34" charset="0"/>
              </a:rPr>
              <a:t> таких, </a:t>
            </a:r>
            <a:r>
              <a:rPr lang="ru-RU" sz="2400" dirty="0" err="1">
                <a:latin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</a:rPr>
              <a:t>не </a:t>
            </a:r>
            <a:r>
              <a:rPr lang="ru-RU" sz="2400" dirty="0" err="1">
                <a:solidFill>
                  <a:srgbClr val="00B0F0"/>
                </a:solidFill>
                <a:latin typeface="Arial" panose="020B0604020202020204" pitchFamily="34" charset="0"/>
              </a:rPr>
              <a:t>містять</a:t>
            </a: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r>
              <a:rPr lang="ru-RU" sz="2400" dirty="0" err="1">
                <a:solidFill>
                  <a:srgbClr val="00B0F0"/>
                </a:solidFill>
                <a:latin typeface="Arial" panose="020B0604020202020204" pitchFamily="34" charset="0"/>
              </a:rPr>
              <a:t>нуклеїнових</a:t>
            </a: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</a:rPr>
              <a:t> кислот</a:t>
            </a:r>
            <a:r>
              <a:rPr lang="ru-RU" sz="2400" dirty="0">
                <a:latin typeface="Arial" panose="020B0604020202020204" pitchFamily="34" charset="0"/>
              </a:rPr>
              <a:t>), </a:t>
            </a:r>
            <a:r>
              <a:rPr lang="ru-RU" sz="2400" dirty="0" err="1">
                <a:latin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спричиняють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тяжкі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</a:rPr>
              <a:t>захворювання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</a:p>
          <a:p>
            <a:r>
              <a:rPr lang="ru-RU" sz="2400" dirty="0" err="1">
                <a:latin typeface="Arial" panose="020B0604020202020204" pitchFamily="34" charset="0"/>
              </a:rPr>
              <a:t>центральної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нервової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системи</a:t>
            </a:r>
            <a:r>
              <a:rPr lang="ru-RU" sz="2400" dirty="0">
                <a:latin typeface="Arial" panose="020B0604020202020204" pitchFamily="34" charset="0"/>
              </a:rPr>
              <a:t> у людей і ряду </a:t>
            </a:r>
            <a:r>
              <a:rPr lang="ru-RU" sz="2400" dirty="0" err="1">
                <a:latin typeface="Arial" panose="020B0604020202020204" pitchFamily="34" charset="0"/>
              </a:rPr>
              <a:t>вищих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тварин</a:t>
            </a:r>
            <a:r>
              <a:rPr lang="ru-RU" sz="2400" dirty="0">
                <a:latin typeface="Arial" panose="020B0604020202020204" pitchFamily="34" charset="0"/>
              </a:rPr>
              <a:t> —  </a:t>
            </a:r>
            <a:r>
              <a:rPr lang="ru-RU" sz="2400" dirty="0" err="1">
                <a:latin typeface="Arial" panose="020B0604020202020204" pitchFamily="34" charset="0"/>
              </a:rPr>
              <a:t>губчаста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енцефалопатія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фатальне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сімейне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безсоння</a:t>
            </a:r>
            <a:r>
              <a:rPr lang="ru-RU" sz="2400" dirty="0">
                <a:latin typeface="Arial" panose="020B0604020202020204" pitchFamily="34" charset="0"/>
              </a:rPr>
              <a:t>, хвороба Куру</a:t>
            </a:r>
            <a:endParaRPr lang="ru-RU" sz="2400" dirty="0"/>
          </a:p>
        </p:txBody>
      </p:sp>
      <p:pic>
        <p:nvPicPr>
          <p:cNvPr id="12290" name="Picture 2" descr="ÐÐ°ÑÑÐ¸Ð½ÐºÐ¸ Ð¿Ð¾ Ð·Ð°Ð¿ÑÐ¾ÑÑ ÐÑÑÐ¾Ð½Ð¸">
            <a:extLst>
              <a:ext uri="{FF2B5EF4-FFF2-40B4-BE49-F238E27FC236}">
                <a16:creationId xmlns:a16="http://schemas.microsoft.com/office/drawing/2014/main" id="{5CFF942E-C0CE-45B7-81E9-B32DEFBA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78" y="2062064"/>
            <a:ext cx="6593633" cy="49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7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D80C07-050E-473F-9E9F-97E23B62BB3E}"/>
              </a:ext>
            </a:extLst>
          </p:cNvPr>
          <p:cNvSpPr/>
          <p:nvPr/>
        </p:nvSpPr>
        <p:spPr>
          <a:xfrm>
            <a:off x="220824" y="162627"/>
            <a:ext cx="115077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</a:rPr>
              <a:t>Віроїди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неклітинні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являють</a:t>
            </a:r>
            <a:r>
              <a:rPr lang="ru-RU" sz="2400" dirty="0"/>
              <a:t> собою </a:t>
            </a:r>
            <a:r>
              <a:rPr lang="ru-RU" sz="2400" dirty="0" err="1"/>
              <a:t>низькомолекулярну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одноланцюгову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кільцеву</a:t>
            </a:r>
            <a:r>
              <a:rPr lang="ru-RU" sz="2400" dirty="0">
                <a:solidFill>
                  <a:srgbClr val="00B0F0"/>
                </a:solidFill>
              </a:rPr>
              <a:t> РНК, </a:t>
            </a:r>
            <a:r>
              <a:rPr lang="ru-RU" sz="2400" dirty="0" err="1">
                <a:solidFill>
                  <a:srgbClr val="00B0F0"/>
                </a:solidFill>
              </a:rPr>
              <a:t>що</a:t>
            </a:r>
            <a:r>
              <a:rPr lang="ru-RU" sz="2400" dirty="0">
                <a:solidFill>
                  <a:srgbClr val="00B0F0"/>
                </a:solidFill>
              </a:rPr>
              <a:t> не </a:t>
            </a:r>
            <a:r>
              <a:rPr lang="ru-RU" sz="2400" dirty="0" err="1">
                <a:solidFill>
                  <a:srgbClr val="00B0F0"/>
                </a:solidFill>
              </a:rPr>
              <a:t>кодує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білків</a:t>
            </a:r>
            <a:r>
              <a:rPr lang="ru-RU" sz="2400" dirty="0"/>
              <a:t>. </a:t>
            </a:r>
            <a:r>
              <a:rPr lang="ru-RU" sz="2400" dirty="0" err="1"/>
              <a:t>Віроїди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в 1971 р. Т. </a:t>
            </a:r>
            <a:r>
              <a:rPr lang="ru-RU" sz="2400" dirty="0" err="1"/>
              <a:t>Дінером</a:t>
            </a:r>
            <a:r>
              <a:rPr lang="ru-RU" sz="2400" dirty="0"/>
              <a:t> (нар. 1926).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субмікроскопічні</a:t>
            </a:r>
            <a:r>
              <a:rPr lang="ru-RU" sz="2400" dirty="0"/>
              <a:t> </a:t>
            </a:r>
            <a:r>
              <a:rPr lang="ru-RU" sz="2400" dirty="0" err="1"/>
              <a:t>частинки</a:t>
            </a:r>
            <a:r>
              <a:rPr lang="ru-RU" sz="2400" dirty="0"/>
              <a:t>,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РНК-</a:t>
            </a:r>
            <a:r>
              <a:rPr lang="ru-RU" sz="2400" dirty="0" err="1"/>
              <a:t>вірусів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rgbClr val="00B0F0"/>
                </a:solidFill>
              </a:rPr>
              <a:t>білкової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оболонки</a:t>
            </a:r>
            <a:r>
              <a:rPr lang="ru-RU" sz="2400" dirty="0">
                <a:solidFill>
                  <a:srgbClr val="00B0F0"/>
                </a:solidFill>
              </a:rPr>
              <a:t> не </a:t>
            </a:r>
            <a:r>
              <a:rPr lang="ru-RU" sz="2400" dirty="0" err="1">
                <a:solidFill>
                  <a:srgbClr val="00B0F0"/>
                </a:solidFill>
              </a:rPr>
              <a:t>мають</a:t>
            </a:r>
            <a:r>
              <a:rPr lang="ru-RU" sz="2400" dirty="0"/>
              <a:t>. </a:t>
            </a:r>
            <a:r>
              <a:rPr lang="ru-RU" sz="2400" dirty="0" err="1"/>
              <a:t>Віроїди</a:t>
            </a:r>
            <a:r>
              <a:rPr lang="ru-RU" sz="2400" dirty="0"/>
              <a:t> </a:t>
            </a:r>
            <a:r>
              <a:rPr lang="ru-RU" sz="2400" dirty="0" err="1"/>
              <a:t>потрапляють</a:t>
            </a:r>
            <a:r>
              <a:rPr lang="ru-RU" sz="2400" dirty="0"/>
              <a:t> в </a:t>
            </a:r>
            <a:r>
              <a:rPr lang="ru-RU" sz="2400" dirty="0" err="1"/>
              <a:t>клітину</a:t>
            </a:r>
            <a:r>
              <a:rPr lang="ru-RU" sz="2400" dirty="0"/>
              <a:t> </a:t>
            </a:r>
            <a:r>
              <a:rPr lang="ru-RU" sz="2400" dirty="0" err="1"/>
              <a:t>рослини-хазяїна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вегетативного </a:t>
            </a:r>
            <a:r>
              <a:rPr lang="ru-RU" sz="2400" dirty="0" err="1"/>
              <a:t>розмноження</a:t>
            </a:r>
            <a:r>
              <a:rPr lang="ru-RU" sz="2400" dirty="0"/>
              <a:t>, за </a:t>
            </a:r>
            <a:r>
              <a:rPr lang="ru-RU" sz="2400" dirty="0" err="1"/>
              <a:t>допомогою</a:t>
            </a:r>
            <a:r>
              <a:rPr lang="ru-RU" sz="2400" dirty="0"/>
              <a:t> комах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механічним</a:t>
            </a:r>
            <a:r>
              <a:rPr lang="ru-RU" sz="2400" dirty="0"/>
              <a:t> шляхом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пошкодження</a:t>
            </a:r>
            <a:r>
              <a:rPr lang="ru-RU" sz="2400" dirty="0"/>
              <a:t> тканин.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вчених</a:t>
            </a:r>
            <a:r>
              <a:rPr lang="ru-RU" sz="2400" dirty="0"/>
              <a:t> </a:t>
            </a:r>
            <a:r>
              <a:rPr lang="ru-RU" sz="2400" dirty="0" err="1"/>
              <a:t>вважають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вони </a:t>
            </a:r>
            <a:r>
              <a:rPr lang="ru-RU" sz="2400" dirty="0" err="1"/>
              <a:t>походять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інтронів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мобільних</a:t>
            </a:r>
            <a:r>
              <a:rPr lang="ru-RU" sz="2400" dirty="0"/>
              <a:t> 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. </a:t>
            </a:r>
            <a:r>
              <a:rPr lang="ru-RU" sz="2400" dirty="0" err="1"/>
              <a:t>Віроїдними</a:t>
            </a:r>
            <a:r>
              <a:rPr lang="ru-RU" sz="2400" dirty="0"/>
              <a:t> хворобами є </a:t>
            </a:r>
            <a:r>
              <a:rPr lang="ru-RU" sz="2400" dirty="0" err="1"/>
              <a:t>веретеноподібність</a:t>
            </a:r>
            <a:r>
              <a:rPr lang="ru-RU" sz="2400" dirty="0"/>
              <a:t> </a:t>
            </a:r>
            <a:r>
              <a:rPr lang="ru-RU" sz="2400" dirty="0" err="1"/>
              <a:t>бульб</a:t>
            </a:r>
            <a:r>
              <a:rPr lang="ru-RU" sz="2400" dirty="0"/>
              <a:t> </a:t>
            </a:r>
            <a:r>
              <a:rPr lang="ru-RU" sz="2400" dirty="0" err="1"/>
              <a:t>картоплі</a:t>
            </a:r>
            <a:r>
              <a:rPr lang="ru-RU" sz="2400" dirty="0"/>
              <a:t>, хвороба </a:t>
            </a:r>
            <a:r>
              <a:rPr lang="ru-RU" sz="2400" dirty="0" err="1"/>
              <a:t>жовтих</a:t>
            </a:r>
            <a:r>
              <a:rPr lang="ru-RU" sz="2400" dirty="0"/>
              <a:t> </a:t>
            </a:r>
            <a:r>
              <a:rPr lang="ru-RU" sz="2400" dirty="0" err="1"/>
              <a:t>плям</a:t>
            </a:r>
            <a:r>
              <a:rPr lang="ru-RU" sz="2400" dirty="0"/>
              <a:t> рису 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</a:p>
        </p:txBody>
      </p:sp>
      <p:pic>
        <p:nvPicPr>
          <p:cNvPr id="13314" name="Picture 2" descr="ÐÐ°ÑÑÐ¸Ð½ÐºÐ¸ Ð¿Ð¾ Ð·Ð°Ð¿ÑÐ¾ÑÑ Ð²ÑÑÐ¾ÑÐ´Ð¸">
            <a:extLst>
              <a:ext uri="{FF2B5EF4-FFF2-40B4-BE49-F238E27FC236}">
                <a16:creationId xmlns:a16="http://schemas.microsoft.com/office/drawing/2014/main" id="{85BB8845-E144-4439-8C3C-DD601710F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29796"/>
          <a:stretch/>
        </p:blipFill>
        <p:spPr bwMode="auto">
          <a:xfrm>
            <a:off x="1402701" y="3153746"/>
            <a:ext cx="9144000" cy="36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6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780A52-A97A-425C-AD9A-7AB26847AED5}"/>
              </a:ext>
            </a:extLst>
          </p:cNvPr>
          <p:cNvSpPr/>
          <p:nvPr/>
        </p:nvSpPr>
        <p:spPr>
          <a:xfrm>
            <a:off x="248816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dirty="0" err="1"/>
              <a:t>Які</a:t>
            </a:r>
            <a:r>
              <a:rPr lang="ru-RU" sz="2700" dirty="0"/>
              <a:t> </a:t>
            </a:r>
            <a:r>
              <a:rPr lang="ru-RU" sz="2700" dirty="0" err="1"/>
              <a:t>особливості</a:t>
            </a:r>
            <a:r>
              <a:rPr lang="ru-RU" sz="2700" dirty="0"/>
              <a:t>, </a:t>
            </a:r>
            <a:r>
              <a:rPr lang="ru-RU" sz="2700" dirty="0" err="1"/>
              <a:t>різноманітність</a:t>
            </a:r>
            <a:r>
              <a:rPr lang="ru-RU" sz="2700" dirty="0"/>
              <a:t> та </a:t>
            </a:r>
            <a:r>
              <a:rPr lang="ru-RU" sz="2700" dirty="0" err="1"/>
              <a:t>значення</a:t>
            </a:r>
            <a:r>
              <a:rPr lang="ru-RU" sz="2700" dirty="0"/>
              <a:t> </a:t>
            </a:r>
            <a:r>
              <a:rPr lang="ru-RU" sz="2700" dirty="0" err="1"/>
              <a:t>бактерій</a:t>
            </a:r>
            <a:r>
              <a:rPr lang="ru-RU" sz="2700" dirty="0"/>
              <a:t>? </a:t>
            </a:r>
          </a:p>
          <a:p>
            <a:r>
              <a:rPr lang="ru-RU" sz="2700" dirty="0">
                <a:solidFill>
                  <a:srgbClr val="FFFF00"/>
                </a:solidFill>
              </a:rPr>
              <a:t>БАКТЕРІЇ (</a:t>
            </a:r>
            <a:r>
              <a:rPr lang="ru-RU" sz="2700" dirty="0" err="1">
                <a:solidFill>
                  <a:srgbClr val="FFFF00"/>
                </a:solidFill>
              </a:rPr>
              <a:t>Bacteria</a:t>
            </a:r>
            <a:r>
              <a:rPr lang="ru-RU" sz="2700" dirty="0">
                <a:solidFill>
                  <a:srgbClr val="FFFF00"/>
                </a:solidFill>
              </a:rPr>
              <a:t>) – </a:t>
            </a:r>
            <a:r>
              <a:rPr lang="ru-RU" sz="2700" dirty="0" err="1">
                <a:solidFill>
                  <a:srgbClr val="FFFF00"/>
                </a:solidFill>
              </a:rPr>
              <a:t>група</a:t>
            </a:r>
            <a:r>
              <a:rPr lang="ru-RU" sz="2700" dirty="0">
                <a:solidFill>
                  <a:srgbClr val="FFFF00"/>
                </a:solidFill>
              </a:rPr>
              <a:t> </a:t>
            </a:r>
            <a:r>
              <a:rPr lang="ru-RU" sz="2700" dirty="0" err="1">
                <a:solidFill>
                  <a:srgbClr val="FFFF00"/>
                </a:solidFill>
              </a:rPr>
              <a:t>мікроскопічних</a:t>
            </a:r>
            <a:r>
              <a:rPr lang="ru-RU" sz="2700" dirty="0">
                <a:solidFill>
                  <a:srgbClr val="FFFF00"/>
                </a:solidFill>
              </a:rPr>
              <a:t>, </a:t>
            </a:r>
            <a:r>
              <a:rPr lang="ru-RU" sz="2700" dirty="0" err="1">
                <a:solidFill>
                  <a:srgbClr val="FFFF00"/>
                </a:solidFill>
              </a:rPr>
              <a:t>одноклітинних</a:t>
            </a:r>
            <a:r>
              <a:rPr lang="ru-RU" sz="2700" dirty="0">
                <a:solidFill>
                  <a:srgbClr val="FFFF00"/>
                </a:solidFill>
              </a:rPr>
              <a:t> </a:t>
            </a:r>
            <a:r>
              <a:rPr lang="ru-RU" sz="2700" dirty="0" err="1">
                <a:solidFill>
                  <a:srgbClr val="FFFF00"/>
                </a:solidFill>
              </a:rPr>
              <a:t>організмів</a:t>
            </a:r>
            <a:r>
              <a:rPr lang="ru-RU" sz="2700" dirty="0">
                <a:solidFill>
                  <a:srgbClr val="FFFF00"/>
                </a:solidFill>
              </a:rPr>
              <a:t>, у </a:t>
            </a:r>
            <a:r>
              <a:rPr lang="ru-RU" sz="2700" dirty="0" err="1">
                <a:solidFill>
                  <a:srgbClr val="FFFF00"/>
                </a:solidFill>
              </a:rPr>
              <a:t>яких</a:t>
            </a:r>
            <a:r>
              <a:rPr lang="ru-RU" sz="2700" dirty="0">
                <a:solidFill>
                  <a:srgbClr val="FFFF00"/>
                </a:solidFill>
              </a:rPr>
              <a:t> </a:t>
            </a:r>
            <a:r>
              <a:rPr lang="ru-RU" sz="2700" dirty="0" err="1">
                <a:solidFill>
                  <a:srgbClr val="FFFF00"/>
                </a:solidFill>
              </a:rPr>
              <a:t>немає</a:t>
            </a:r>
            <a:r>
              <a:rPr lang="ru-RU" sz="2700" dirty="0">
                <a:solidFill>
                  <a:srgbClr val="FFFF00"/>
                </a:solidFill>
              </a:rPr>
              <a:t> ядра та </a:t>
            </a:r>
            <a:r>
              <a:rPr lang="ru-RU" sz="2700" dirty="0" err="1">
                <a:solidFill>
                  <a:srgbClr val="FFFF00"/>
                </a:solidFill>
              </a:rPr>
              <a:t>мембранних</a:t>
            </a:r>
            <a:r>
              <a:rPr lang="ru-RU" sz="2700" dirty="0">
                <a:solidFill>
                  <a:srgbClr val="FFFF00"/>
                </a:solidFill>
              </a:rPr>
              <a:t> </a:t>
            </a:r>
            <a:r>
              <a:rPr lang="ru-RU" sz="2700" dirty="0" err="1">
                <a:solidFill>
                  <a:srgbClr val="FFFF00"/>
                </a:solidFill>
              </a:rPr>
              <a:t>органел</a:t>
            </a:r>
            <a:r>
              <a:rPr lang="ru-RU" sz="2700" dirty="0"/>
              <a:t>. </a:t>
            </a:r>
            <a:r>
              <a:rPr lang="ru-RU" sz="2700" dirty="0" err="1"/>
              <a:t>Уперше</a:t>
            </a:r>
            <a:r>
              <a:rPr lang="ru-RU" sz="2700" dirty="0"/>
              <a:t> </a:t>
            </a:r>
            <a:r>
              <a:rPr lang="ru-RU" sz="2700" dirty="0" err="1"/>
              <a:t>ці</a:t>
            </a:r>
            <a:r>
              <a:rPr lang="ru-RU" sz="2700" dirty="0"/>
              <a:t> </a:t>
            </a:r>
            <a:r>
              <a:rPr lang="ru-RU" sz="2700" dirty="0" err="1"/>
              <a:t>мікроскопічні</a:t>
            </a:r>
            <a:r>
              <a:rPr lang="ru-RU" sz="2700" dirty="0"/>
              <a:t> </a:t>
            </a:r>
            <a:r>
              <a:rPr lang="ru-RU" sz="2700" dirty="0" err="1"/>
              <a:t>організми</a:t>
            </a:r>
            <a:r>
              <a:rPr lang="ru-RU" sz="2700" dirty="0"/>
              <a:t> </a:t>
            </a:r>
            <a:r>
              <a:rPr lang="ru-RU" sz="2700" dirty="0" err="1"/>
              <a:t>побачив</a:t>
            </a:r>
            <a:r>
              <a:rPr lang="ru-RU" sz="2700" dirty="0"/>
              <a:t> </a:t>
            </a:r>
            <a:r>
              <a:rPr lang="ru-RU" sz="2700" dirty="0" err="1"/>
              <a:t>під</a:t>
            </a:r>
            <a:r>
              <a:rPr lang="ru-RU" sz="2700" dirty="0"/>
              <a:t> </a:t>
            </a:r>
            <a:r>
              <a:rPr lang="ru-RU" sz="2700" dirty="0" err="1"/>
              <a:t>мікроскопом</a:t>
            </a:r>
            <a:r>
              <a:rPr lang="ru-RU" sz="2700" dirty="0"/>
              <a:t> </a:t>
            </a:r>
            <a:r>
              <a:rPr lang="ru-RU" sz="2700" dirty="0">
                <a:solidFill>
                  <a:srgbClr val="00B0F0"/>
                </a:solidFill>
              </a:rPr>
              <a:t>А. </a:t>
            </a:r>
            <a:r>
              <a:rPr lang="ru-RU" sz="2700" dirty="0" err="1">
                <a:solidFill>
                  <a:srgbClr val="00B0F0"/>
                </a:solidFill>
              </a:rPr>
              <a:t>ван</a:t>
            </a:r>
            <a:r>
              <a:rPr lang="ru-RU" sz="2700" dirty="0">
                <a:solidFill>
                  <a:srgbClr val="00B0F0"/>
                </a:solidFill>
              </a:rPr>
              <a:t> Левенгук </a:t>
            </a:r>
            <a:r>
              <a:rPr lang="ru-RU" sz="2700" dirty="0"/>
              <a:t>(1632 – 1723). З того часу й </a:t>
            </a:r>
            <a:r>
              <a:rPr lang="ru-RU" sz="2700" dirty="0" err="1"/>
              <a:t>розпочався</a:t>
            </a:r>
            <a:r>
              <a:rPr lang="ru-RU" sz="2700" dirty="0"/>
              <a:t> </a:t>
            </a:r>
            <a:r>
              <a:rPr lang="ru-RU" sz="2700" dirty="0" err="1"/>
              <a:t>розвиток</a:t>
            </a:r>
            <a:r>
              <a:rPr lang="ru-RU" sz="2700" dirty="0"/>
              <a:t> науки </a:t>
            </a:r>
            <a:r>
              <a:rPr lang="ru-RU" sz="2700" dirty="0" err="1">
                <a:solidFill>
                  <a:srgbClr val="00B0F0"/>
                </a:solidFill>
              </a:rPr>
              <a:t>мікробіології</a:t>
            </a:r>
            <a:r>
              <a:rPr lang="ru-RU" sz="2700" dirty="0">
                <a:solidFill>
                  <a:srgbClr val="00B0F0"/>
                </a:solidFill>
              </a:rPr>
              <a:t>. </a:t>
            </a:r>
            <a:r>
              <a:rPr lang="ru-RU" sz="2700" dirty="0" err="1"/>
              <a:t>Вихідними</a:t>
            </a:r>
            <a:r>
              <a:rPr lang="ru-RU" sz="2700" dirty="0"/>
              <a:t> предками </a:t>
            </a:r>
            <a:r>
              <a:rPr lang="ru-RU" sz="2700" dirty="0" err="1"/>
              <a:t>бактерій</a:t>
            </a:r>
            <a:r>
              <a:rPr lang="ru-RU" sz="2700" dirty="0"/>
              <a:t> та </a:t>
            </a:r>
            <a:r>
              <a:rPr lang="ru-RU" sz="2700" dirty="0" err="1"/>
              <a:t>усіх</a:t>
            </a:r>
            <a:r>
              <a:rPr lang="ru-RU" sz="2700" dirty="0"/>
              <a:t> </a:t>
            </a:r>
            <a:r>
              <a:rPr lang="ru-RU" sz="2700" dirty="0" err="1"/>
              <a:t>існуючих</a:t>
            </a:r>
            <a:r>
              <a:rPr lang="ru-RU" sz="2700" dirty="0"/>
              <a:t> </a:t>
            </a:r>
            <a:r>
              <a:rPr lang="ru-RU" sz="2700" dirty="0" err="1"/>
              <a:t>організмів</a:t>
            </a:r>
            <a:r>
              <a:rPr lang="ru-RU" sz="2700" dirty="0"/>
              <a:t> </a:t>
            </a:r>
            <a:r>
              <a:rPr lang="ru-RU" sz="2700" dirty="0" err="1"/>
              <a:t>були</a:t>
            </a:r>
            <a:r>
              <a:rPr lang="ru-RU" sz="2700" dirty="0"/>
              <a:t> </a:t>
            </a:r>
            <a:r>
              <a:rPr lang="ru-RU" sz="2700" dirty="0" err="1"/>
              <a:t>архебіонти</a:t>
            </a:r>
            <a:r>
              <a:rPr lang="ru-RU" sz="2700" dirty="0"/>
              <a:t> – </a:t>
            </a:r>
            <a:r>
              <a:rPr lang="ru-RU" sz="2700" dirty="0" err="1"/>
              <a:t>анаеробні</a:t>
            </a:r>
            <a:r>
              <a:rPr lang="ru-RU" sz="2700" dirty="0"/>
              <a:t>  </a:t>
            </a:r>
            <a:r>
              <a:rPr lang="ru-RU" sz="2700" dirty="0" err="1"/>
              <a:t>гетеротрофні</a:t>
            </a:r>
            <a:r>
              <a:rPr lang="ru-RU" sz="2700" dirty="0"/>
              <a:t> </a:t>
            </a:r>
            <a:r>
              <a:rPr lang="ru-RU" sz="2700" dirty="0" err="1"/>
              <a:t>прокаріотичні</a:t>
            </a:r>
            <a:r>
              <a:rPr lang="ru-RU" sz="2700" dirty="0"/>
              <a:t> </a:t>
            </a:r>
            <a:r>
              <a:rPr lang="ru-RU" sz="2700" dirty="0" err="1"/>
              <a:t>організми</a:t>
            </a:r>
            <a:r>
              <a:rPr lang="ru-RU" sz="2700" dirty="0"/>
              <a:t>, </a:t>
            </a:r>
            <a:r>
              <a:rPr lang="ru-RU" sz="2700" dirty="0" err="1"/>
              <a:t>які</a:t>
            </a:r>
            <a:r>
              <a:rPr lang="ru-RU" sz="2700" dirty="0"/>
              <a:t> </a:t>
            </a:r>
          </a:p>
          <a:p>
            <a:r>
              <a:rPr lang="ru-RU" sz="2700" dirty="0"/>
              <a:t> </a:t>
            </a:r>
            <a:r>
              <a:rPr lang="ru-RU" sz="2700" dirty="0" err="1"/>
              <a:t>виникли</a:t>
            </a:r>
            <a:r>
              <a:rPr lang="ru-RU" sz="2700" dirty="0"/>
              <a:t> </a:t>
            </a:r>
            <a:r>
              <a:rPr lang="ru-RU" sz="2700" dirty="0" err="1"/>
              <a:t>близько</a:t>
            </a:r>
            <a:r>
              <a:rPr lang="ru-RU" sz="2700" dirty="0"/>
              <a:t> 3,5 – 3 млрд </a:t>
            </a:r>
            <a:r>
              <a:rPr lang="ru-RU" sz="2700" dirty="0" err="1"/>
              <a:t>років</a:t>
            </a:r>
            <a:r>
              <a:rPr lang="ru-RU" sz="2700" dirty="0"/>
              <a:t> тому. </a:t>
            </a:r>
          </a:p>
        </p:txBody>
      </p:sp>
      <p:pic>
        <p:nvPicPr>
          <p:cNvPr id="1433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A589FAB5-596B-4943-8736-63896DFF9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9"/>
          <a:stretch/>
        </p:blipFill>
        <p:spPr bwMode="auto">
          <a:xfrm>
            <a:off x="6344816" y="117693"/>
            <a:ext cx="5872264" cy="65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49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0C07A2-8F24-4EA6-BD39-9A444D6A17CD}"/>
              </a:ext>
            </a:extLst>
          </p:cNvPr>
          <p:cNvSpPr/>
          <p:nvPr/>
        </p:nvSpPr>
        <p:spPr>
          <a:xfrm>
            <a:off x="239486" y="0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err="1"/>
              <a:t>Які</a:t>
            </a:r>
            <a:r>
              <a:rPr lang="ru-RU" sz="2200" dirty="0"/>
              <a:t> ж </a:t>
            </a:r>
            <a:r>
              <a:rPr lang="ru-RU" sz="2200" dirty="0" err="1"/>
              <a:t>найзагальніші</a:t>
            </a:r>
            <a:r>
              <a:rPr lang="ru-RU" sz="2200" dirty="0"/>
              <a:t> </a:t>
            </a:r>
            <a:r>
              <a:rPr lang="ru-RU" sz="2200" dirty="0" err="1"/>
              <a:t>особливості</a:t>
            </a:r>
            <a:r>
              <a:rPr lang="ru-RU" sz="2200" dirty="0"/>
              <a:t> </a:t>
            </a:r>
            <a:r>
              <a:rPr lang="ru-RU" sz="2200" dirty="0" err="1"/>
              <a:t>будови</a:t>
            </a:r>
            <a:r>
              <a:rPr lang="ru-RU" sz="2200" dirty="0"/>
              <a:t> та </a:t>
            </a:r>
            <a:r>
              <a:rPr lang="ru-RU" sz="2200" dirty="0" err="1"/>
              <a:t>життєдіяльності</a:t>
            </a:r>
            <a:r>
              <a:rPr lang="ru-RU" sz="2200" dirty="0"/>
              <a:t> </a:t>
            </a:r>
            <a:r>
              <a:rPr lang="ru-RU" sz="2200" dirty="0" err="1"/>
              <a:t>бактерій</a:t>
            </a:r>
            <a:r>
              <a:rPr lang="ru-RU" sz="2200" dirty="0"/>
              <a:t>? </a:t>
            </a:r>
          </a:p>
          <a:p>
            <a:r>
              <a:rPr lang="ru-RU" sz="2200" dirty="0" err="1">
                <a:solidFill>
                  <a:srgbClr val="00B0F0"/>
                </a:solidFill>
              </a:rPr>
              <a:t>Клітинна</a:t>
            </a:r>
            <a:r>
              <a:rPr lang="ru-RU" sz="2200" dirty="0">
                <a:solidFill>
                  <a:srgbClr val="00B0F0"/>
                </a:solidFill>
              </a:rPr>
              <a:t> </a:t>
            </a:r>
            <a:r>
              <a:rPr lang="ru-RU" sz="2200" dirty="0" err="1">
                <a:solidFill>
                  <a:srgbClr val="00B0F0"/>
                </a:solidFill>
              </a:rPr>
              <a:t>стінка</a:t>
            </a:r>
            <a:r>
              <a:rPr lang="ru-RU" sz="2200" dirty="0">
                <a:solidFill>
                  <a:srgbClr val="00B0F0"/>
                </a:solidFill>
              </a:rPr>
              <a:t> </a:t>
            </a:r>
            <a:r>
              <a:rPr lang="ru-RU" sz="2200" dirty="0" err="1"/>
              <a:t>містить</a:t>
            </a:r>
            <a:r>
              <a:rPr lang="ru-RU" sz="2200" dirty="0"/>
              <a:t> </a:t>
            </a:r>
            <a:r>
              <a:rPr lang="ru-RU" sz="2200" dirty="0" err="1">
                <a:solidFill>
                  <a:srgbClr val="00B0F0"/>
                </a:solidFill>
              </a:rPr>
              <a:t>полісахариди</a:t>
            </a:r>
            <a:r>
              <a:rPr lang="ru-RU" sz="2200" dirty="0">
                <a:solidFill>
                  <a:srgbClr val="00B0F0"/>
                </a:solidFill>
              </a:rPr>
              <a:t> </a:t>
            </a:r>
            <a:r>
              <a:rPr lang="ru-RU" sz="2200" dirty="0"/>
              <a:t> (</a:t>
            </a:r>
            <a:r>
              <a:rPr lang="ru-RU" sz="2200" dirty="0" err="1">
                <a:solidFill>
                  <a:srgbClr val="00B0F0"/>
                </a:solidFill>
              </a:rPr>
              <a:t>муреїн</a:t>
            </a:r>
            <a:r>
              <a:rPr lang="ru-RU" sz="2200" dirty="0"/>
              <a:t>), </a:t>
            </a:r>
            <a:r>
              <a:rPr lang="ru-RU" sz="2200" dirty="0" err="1"/>
              <a:t>плазматична</a:t>
            </a:r>
            <a:r>
              <a:rPr lang="ru-RU" sz="2200" dirty="0"/>
              <a:t> мембрана </a:t>
            </a:r>
            <a:r>
              <a:rPr lang="ru-RU" sz="2200" dirty="0" err="1"/>
              <a:t>утворює</a:t>
            </a:r>
            <a:r>
              <a:rPr lang="ru-RU" sz="2200" dirty="0"/>
              <a:t> </a:t>
            </a:r>
            <a:r>
              <a:rPr lang="ru-RU" sz="2200" dirty="0" err="1"/>
              <a:t>внутрішньоклітинні</a:t>
            </a:r>
            <a:r>
              <a:rPr lang="ru-RU" sz="2200" dirty="0"/>
              <a:t> </a:t>
            </a:r>
            <a:r>
              <a:rPr lang="ru-RU" sz="2200" dirty="0" err="1"/>
              <a:t>впинання</a:t>
            </a:r>
            <a:r>
              <a:rPr lang="ru-RU" sz="2200" dirty="0"/>
              <a:t> (</a:t>
            </a:r>
            <a:r>
              <a:rPr lang="ru-RU" sz="2200" dirty="0" err="1"/>
              <a:t>фотомембрани</a:t>
            </a:r>
            <a:r>
              <a:rPr lang="ru-RU" sz="2200" dirty="0"/>
              <a:t>, </a:t>
            </a:r>
            <a:r>
              <a:rPr lang="ru-RU" sz="2200" dirty="0" err="1"/>
              <a:t>мезосоми</a:t>
            </a:r>
            <a:r>
              <a:rPr lang="ru-RU" sz="2200" dirty="0"/>
              <a:t>), з </a:t>
            </a:r>
            <a:r>
              <a:rPr lang="ru-RU" sz="2200" dirty="0" err="1"/>
              <a:t>органел</a:t>
            </a:r>
            <a:r>
              <a:rPr lang="ru-RU" sz="2200" dirty="0"/>
              <a:t> у </a:t>
            </a:r>
            <a:r>
              <a:rPr lang="ru-RU" sz="2200" dirty="0" err="1"/>
              <a:t>цитоплазмі</a:t>
            </a:r>
            <a:r>
              <a:rPr lang="ru-RU" sz="2200" dirty="0"/>
              <a:t> </a:t>
            </a:r>
            <a:r>
              <a:rPr lang="ru-RU" sz="2200" dirty="0">
                <a:solidFill>
                  <a:srgbClr val="00B0F0"/>
                </a:solidFill>
              </a:rPr>
              <a:t>є </a:t>
            </a:r>
            <a:r>
              <a:rPr lang="ru-RU" sz="2200" dirty="0" err="1">
                <a:solidFill>
                  <a:srgbClr val="00B0F0"/>
                </a:solidFill>
              </a:rPr>
              <a:t>рибосоми</a:t>
            </a:r>
            <a:r>
              <a:rPr lang="ru-RU" sz="2200" dirty="0"/>
              <a:t>, </a:t>
            </a:r>
            <a:r>
              <a:rPr lang="ru-RU" sz="2200" dirty="0" err="1"/>
              <a:t>замість</a:t>
            </a:r>
            <a:r>
              <a:rPr lang="ru-RU" sz="2200" dirty="0"/>
              <a:t> ядра – </a:t>
            </a:r>
            <a:r>
              <a:rPr lang="ru-RU" sz="2200" dirty="0" err="1"/>
              <a:t>нуклеоїд</a:t>
            </a:r>
            <a:r>
              <a:rPr lang="ru-RU" sz="2200" dirty="0"/>
              <a:t>, у </a:t>
            </a:r>
            <a:r>
              <a:rPr lang="ru-RU" sz="2200" dirty="0" err="1"/>
              <a:t>багатьох</a:t>
            </a:r>
            <a:r>
              <a:rPr lang="ru-RU" sz="2200" dirty="0"/>
              <a:t> – </a:t>
            </a:r>
            <a:r>
              <a:rPr lang="ru-RU" sz="2200" dirty="0" err="1">
                <a:solidFill>
                  <a:srgbClr val="FFFF00"/>
                </a:solidFill>
              </a:rPr>
              <a:t>плазміди</a:t>
            </a:r>
            <a:r>
              <a:rPr lang="ru-RU" sz="2200" dirty="0"/>
              <a:t> (</a:t>
            </a:r>
            <a:r>
              <a:rPr lang="ru-RU" sz="2200" dirty="0" err="1">
                <a:solidFill>
                  <a:srgbClr val="FFFF00"/>
                </a:solidFill>
              </a:rPr>
              <a:t>маленькі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кільцеві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молекули</a:t>
            </a:r>
            <a:r>
              <a:rPr lang="ru-RU" sz="2200" dirty="0">
                <a:solidFill>
                  <a:srgbClr val="FFFF00"/>
                </a:solidFill>
              </a:rPr>
              <a:t> ДНК</a:t>
            </a:r>
            <a:r>
              <a:rPr lang="ru-RU" sz="2200" dirty="0"/>
              <a:t>). За формою </a:t>
            </a:r>
            <a:r>
              <a:rPr lang="ru-RU" sz="2200" dirty="0" err="1"/>
              <a:t>клітин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поділяють</a:t>
            </a:r>
            <a:r>
              <a:rPr lang="ru-RU" sz="2200" dirty="0"/>
              <a:t> на </a:t>
            </a:r>
            <a:r>
              <a:rPr lang="ru-RU" sz="2200" dirty="0" err="1"/>
              <a:t>групи</a:t>
            </a:r>
            <a:r>
              <a:rPr lang="ru-RU" sz="2200" dirty="0"/>
              <a:t>: </a:t>
            </a:r>
            <a:r>
              <a:rPr lang="ru-RU" sz="2200" dirty="0" err="1">
                <a:solidFill>
                  <a:srgbClr val="00B0F0"/>
                </a:solidFill>
              </a:rPr>
              <a:t>кулясті</a:t>
            </a:r>
            <a:r>
              <a:rPr lang="ru-RU" sz="2200" dirty="0">
                <a:solidFill>
                  <a:srgbClr val="00B0F0"/>
                </a:solidFill>
              </a:rPr>
              <a:t>, </a:t>
            </a:r>
            <a:r>
              <a:rPr lang="ru-RU" sz="2200" dirty="0" err="1">
                <a:solidFill>
                  <a:srgbClr val="00B0F0"/>
                </a:solidFill>
              </a:rPr>
              <a:t>паличкоподібні</a:t>
            </a:r>
            <a:r>
              <a:rPr lang="ru-RU" sz="2200" dirty="0">
                <a:solidFill>
                  <a:srgbClr val="00B0F0"/>
                </a:solidFill>
              </a:rPr>
              <a:t>, </a:t>
            </a:r>
            <a:r>
              <a:rPr lang="ru-RU" sz="2200" dirty="0" err="1">
                <a:solidFill>
                  <a:srgbClr val="00B0F0"/>
                </a:solidFill>
              </a:rPr>
              <a:t>звивисті</a:t>
            </a:r>
            <a:r>
              <a:rPr lang="ru-RU" sz="2200" dirty="0"/>
              <a:t>. Для </a:t>
            </a:r>
            <a:r>
              <a:rPr lang="ru-RU" sz="2200" dirty="0" err="1"/>
              <a:t>бактерій</a:t>
            </a:r>
            <a:r>
              <a:rPr lang="ru-RU" sz="2200" dirty="0"/>
              <a:t> характерна </a:t>
            </a:r>
            <a:r>
              <a:rPr lang="ru-RU" sz="2200" dirty="0" err="1"/>
              <a:t>надзвичайна</a:t>
            </a:r>
            <a:r>
              <a:rPr lang="ru-RU" sz="2200" dirty="0"/>
              <a:t> </a:t>
            </a:r>
            <a:r>
              <a:rPr lang="ru-RU" sz="2200" dirty="0" err="1"/>
              <a:t>різноманітність</a:t>
            </a:r>
            <a:r>
              <a:rPr lang="ru-RU" sz="2200" dirty="0"/>
              <a:t> </a:t>
            </a:r>
            <a:r>
              <a:rPr lang="ru-RU" sz="2200" dirty="0" err="1"/>
              <a:t>типів</a:t>
            </a:r>
            <a:r>
              <a:rPr lang="ru-RU" sz="2200" dirty="0"/>
              <a:t> й </a:t>
            </a:r>
            <a:r>
              <a:rPr lang="ru-RU" sz="2200" dirty="0" err="1"/>
              <a:t>способів</a:t>
            </a:r>
            <a:r>
              <a:rPr lang="ru-RU" sz="2200" dirty="0"/>
              <a:t> </a:t>
            </a:r>
            <a:r>
              <a:rPr lang="ru-RU" sz="2200" dirty="0" err="1"/>
              <a:t>живлення</a:t>
            </a:r>
            <a:r>
              <a:rPr lang="ru-RU" sz="2200" dirty="0"/>
              <a:t>: </a:t>
            </a:r>
            <a:r>
              <a:rPr lang="ru-RU" sz="2200" dirty="0" err="1">
                <a:solidFill>
                  <a:srgbClr val="00B0F0"/>
                </a:solidFill>
              </a:rPr>
              <a:t>фотоавтотрофне</a:t>
            </a:r>
            <a:r>
              <a:rPr lang="ru-RU" sz="2200" dirty="0"/>
              <a:t> (</a:t>
            </a:r>
            <a:r>
              <a:rPr lang="ru-RU" sz="2200" dirty="0" err="1"/>
              <a:t>ціанобактерії</a:t>
            </a:r>
            <a:r>
              <a:rPr lang="ru-RU" sz="2200" dirty="0"/>
              <a:t>), </a:t>
            </a:r>
            <a:r>
              <a:rPr lang="ru-RU" sz="2200" dirty="0" err="1">
                <a:solidFill>
                  <a:srgbClr val="00B0F0"/>
                </a:solidFill>
              </a:rPr>
              <a:t>хемоавтотрофне</a:t>
            </a:r>
            <a:r>
              <a:rPr lang="ru-RU" sz="2200" dirty="0"/>
              <a:t> (</a:t>
            </a:r>
            <a:r>
              <a:rPr lang="ru-RU" sz="2200" dirty="0" err="1"/>
              <a:t>залізо</a:t>
            </a:r>
            <a:r>
              <a:rPr lang="ru-RU" sz="2200" dirty="0"/>
              <a:t>-, </a:t>
            </a:r>
            <a:r>
              <a:rPr lang="ru-RU" sz="2200" dirty="0" err="1"/>
              <a:t>сіркобактерії</a:t>
            </a:r>
            <a:r>
              <a:rPr lang="ru-RU" sz="2200" dirty="0"/>
              <a:t>), </a:t>
            </a:r>
            <a:r>
              <a:rPr lang="ru-RU" sz="2200" dirty="0" err="1">
                <a:solidFill>
                  <a:srgbClr val="00B0F0"/>
                </a:solidFill>
              </a:rPr>
              <a:t>фотогетеротрофне</a:t>
            </a:r>
            <a:r>
              <a:rPr lang="ru-RU" sz="2200" dirty="0"/>
              <a:t> (</a:t>
            </a:r>
            <a:r>
              <a:rPr lang="ru-RU" sz="2200" dirty="0" err="1"/>
              <a:t>пурпурні</a:t>
            </a:r>
            <a:r>
              <a:rPr lang="ru-RU" sz="2200" dirty="0"/>
              <a:t> </a:t>
            </a:r>
            <a:r>
              <a:rPr lang="ru-RU" sz="2200" dirty="0" err="1"/>
              <a:t>несірчані</a:t>
            </a:r>
            <a:r>
              <a:rPr lang="ru-RU" sz="2200" dirty="0"/>
              <a:t> </a:t>
            </a:r>
            <a:r>
              <a:rPr lang="ru-RU" sz="2200" dirty="0" err="1"/>
              <a:t>бактерії</a:t>
            </a:r>
            <a:r>
              <a:rPr lang="ru-RU" sz="2200" dirty="0"/>
              <a:t>), </a:t>
            </a:r>
            <a:r>
              <a:rPr lang="ru-RU" sz="2200" dirty="0" err="1">
                <a:solidFill>
                  <a:srgbClr val="00B0F0"/>
                </a:solidFill>
              </a:rPr>
              <a:t>хемогетеротрофне</a:t>
            </a:r>
            <a:r>
              <a:rPr lang="ru-RU" sz="2200" dirty="0"/>
              <a:t> (</a:t>
            </a:r>
            <a:r>
              <a:rPr lang="ru-RU" sz="2200" dirty="0" err="1"/>
              <a:t>сапротрофні</a:t>
            </a:r>
            <a:r>
              <a:rPr lang="ru-RU" sz="2200" dirty="0"/>
              <a:t>, </a:t>
            </a:r>
            <a:r>
              <a:rPr lang="ru-RU" sz="2200" dirty="0" err="1"/>
              <a:t>симбіотрофні</a:t>
            </a:r>
            <a:r>
              <a:rPr lang="ru-RU" sz="2200" dirty="0"/>
              <a:t> </a:t>
            </a:r>
            <a:r>
              <a:rPr lang="ru-RU" sz="2200" dirty="0" err="1"/>
              <a:t>бактерії</a:t>
            </a:r>
            <a:r>
              <a:rPr lang="ru-RU" sz="2200" dirty="0"/>
              <a:t>). </a:t>
            </a:r>
            <a:r>
              <a:rPr lang="ru-RU" sz="2200" dirty="0" err="1"/>
              <a:t>Більшість</a:t>
            </a:r>
            <a:r>
              <a:rPr lang="ru-RU" sz="2200" dirty="0"/>
              <a:t> </a:t>
            </a:r>
            <a:r>
              <a:rPr lang="ru-RU" sz="2200" dirty="0" err="1"/>
              <a:t>прокаріотів</a:t>
            </a:r>
            <a:r>
              <a:rPr lang="ru-RU" sz="2200" dirty="0"/>
              <a:t> є </a:t>
            </a:r>
            <a:r>
              <a:rPr lang="ru-RU" sz="2200" dirty="0" err="1">
                <a:solidFill>
                  <a:srgbClr val="00B0F0"/>
                </a:solidFill>
              </a:rPr>
              <a:t>аеробами</a:t>
            </a:r>
            <a:r>
              <a:rPr lang="ru-RU" sz="2200" dirty="0"/>
              <a:t>, але є й </a:t>
            </a:r>
            <a:r>
              <a:rPr lang="ru-RU" sz="2200" dirty="0" err="1"/>
              <a:t>численна</a:t>
            </a:r>
            <a:r>
              <a:rPr lang="ru-RU" sz="2200" dirty="0"/>
              <a:t> </a:t>
            </a:r>
            <a:r>
              <a:rPr lang="ru-RU" sz="2200" dirty="0" err="1"/>
              <a:t>група</a:t>
            </a:r>
            <a:r>
              <a:rPr lang="ru-RU" sz="2200" dirty="0"/>
              <a:t> </a:t>
            </a:r>
            <a:r>
              <a:rPr lang="ru-RU" sz="2200" dirty="0" err="1">
                <a:solidFill>
                  <a:srgbClr val="00B0F0"/>
                </a:solidFill>
              </a:rPr>
              <a:t>анаеробів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дістають</a:t>
            </a:r>
            <a:r>
              <a:rPr lang="ru-RU" sz="2200" dirty="0"/>
              <a:t> </a:t>
            </a:r>
            <a:r>
              <a:rPr lang="ru-RU" sz="2200" dirty="0" err="1"/>
              <a:t>енергію</a:t>
            </a:r>
            <a:r>
              <a:rPr lang="ru-RU" sz="2200" dirty="0"/>
              <a:t>, </a:t>
            </a:r>
            <a:r>
              <a:rPr lang="ru-RU" sz="2200" dirty="0" err="1"/>
              <a:t>необхідну</a:t>
            </a:r>
            <a:r>
              <a:rPr lang="ru-RU" sz="2200" dirty="0"/>
              <a:t> для </a:t>
            </a:r>
            <a:r>
              <a:rPr lang="ru-RU" sz="2200" dirty="0" err="1"/>
              <a:t>життя</a:t>
            </a:r>
            <a:r>
              <a:rPr lang="ru-RU" sz="2200" dirty="0"/>
              <a:t>, </a:t>
            </a:r>
            <a:r>
              <a:rPr lang="ru-RU" sz="2200" dirty="0" err="1"/>
              <a:t>завдяки</a:t>
            </a:r>
            <a:r>
              <a:rPr lang="ru-RU" sz="2200" dirty="0"/>
              <a:t> </a:t>
            </a:r>
            <a:r>
              <a:rPr lang="ru-RU" sz="2200" dirty="0" err="1"/>
              <a:t>процесам</a:t>
            </a:r>
            <a:r>
              <a:rPr lang="ru-RU" sz="2200" dirty="0"/>
              <a:t> </a:t>
            </a:r>
            <a:r>
              <a:rPr lang="ru-RU" sz="2200" dirty="0" err="1"/>
              <a:t>бродіння</a:t>
            </a:r>
            <a:r>
              <a:rPr lang="ru-RU" sz="2200" dirty="0"/>
              <a:t>.</a:t>
            </a:r>
          </a:p>
        </p:txBody>
      </p:sp>
      <p:pic>
        <p:nvPicPr>
          <p:cNvPr id="15362" name="Picture 2" descr="ÐÐ°ÑÑÐ¸Ð½ÐºÐ¸ Ð¿Ð¾ Ð·Ð°Ð¿ÑÐ¾ÑÑ Ð±Ð°ÐºÑÐµÑÑÑ Ð¿Ð»Ð°Ð·Ð¼ÑÐ´Ð¸">
            <a:extLst>
              <a:ext uri="{FF2B5EF4-FFF2-40B4-BE49-F238E27FC236}">
                <a16:creationId xmlns:a16="http://schemas.microsoft.com/office/drawing/2014/main" id="{82751B5C-65FC-42A9-A7F9-1E53F971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5" y="1819990"/>
            <a:ext cx="5856515" cy="32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1EAE78-AF35-4BBF-B332-9EA44DC05077}"/>
              </a:ext>
            </a:extLst>
          </p:cNvPr>
          <p:cNvSpPr/>
          <p:nvPr/>
        </p:nvSpPr>
        <p:spPr>
          <a:xfrm>
            <a:off x="407437" y="263805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БІОРІЗНОМАНІТТЯ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розмаїття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, </a:t>
            </a:r>
            <a:r>
              <a:rPr lang="ru-RU" sz="2400" dirty="0" err="1"/>
              <a:t>видів</a:t>
            </a:r>
            <a:r>
              <a:rPr lang="ru-RU" sz="2400" dirty="0"/>
              <a:t> та </a:t>
            </a:r>
            <a:r>
              <a:rPr lang="ru-RU" sz="2400" dirty="0" err="1"/>
              <a:t>їхніх</a:t>
            </a:r>
            <a:r>
              <a:rPr lang="ru-RU" sz="2400" dirty="0"/>
              <a:t> </a:t>
            </a:r>
            <a:r>
              <a:rPr lang="ru-RU" sz="2400" dirty="0" err="1"/>
              <a:t>угруповань</a:t>
            </a:r>
            <a:r>
              <a:rPr lang="ru-RU" sz="2400" dirty="0"/>
              <a:t>.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біорізноманіття</a:t>
            </a:r>
            <a:r>
              <a:rPr lang="ru-RU" sz="2400" dirty="0"/>
              <a:t> </a:t>
            </a:r>
            <a:r>
              <a:rPr lang="ru-RU" sz="2400" dirty="0" err="1"/>
              <a:t>застосовується</a:t>
            </a:r>
            <a:r>
              <a:rPr lang="ru-RU" sz="2400" dirty="0"/>
              <a:t> з </a:t>
            </a:r>
            <a:r>
              <a:rPr lang="ru-RU" sz="2400" dirty="0">
                <a:solidFill>
                  <a:srgbClr val="00B0F0"/>
                </a:solidFill>
              </a:rPr>
              <a:t>1988 р., </a:t>
            </a:r>
            <a:r>
              <a:rPr lang="ru-RU" sz="2400" dirty="0"/>
              <a:t>коли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американський</a:t>
            </a:r>
            <a:r>
              <a:rPr lang="ru-RU" sz="2400" dirty="0"/>
              <a:t> </a:t>
            </a:r>
            <a:r>
              <a:rPr lang="ru-RU" sz="2400" dirty="0" err="1"/>
              <a:t>біолог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B0F0"/>
                </a:solidFill>
              </a:rPr>
              <a:t>Е. </a:t>
            </a:r>
            <a:r>
              <a:rPr lang="ru-RU" sz="2400" dirty="0" err="1">
                <a:solidFill>
                  <a:srgbClr val="00B0F0"/>
                </a:solidFill>
              </a:rPr>
              <a:t>Вілсон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/>
              <a:t>видав</a:t>
            </a:r>
            <a:r>
              <a:rPr lang="ru-RU" sz="2400" dirty="0"/>
              <a:t> книжку «</a:t>
            </a:r>
            <a:r>
              <a:rPr lang="ru-RU" sz="2400" dirty="0" err="1"/>
              <a:t>Біорізноманіття</a:t>
            </a:r>
            <a:r>
              <a:rPr lang="ru-RU" sz="2400" dirty="0"/>
              <a:t>». </a:t>
            </a:r>
            <a:r>
              <a:rPr lang="ru-RU" sz="2400" dirty="0" err="1"/>
              <a:t>Вивченням</a:t>
            </a:r>
            <a:r>
              <a:rPr lang="ru-RU" sz="2400" dirty="0"/>
              <a:t> </a:t>
            </a:r>
            <a:r>
              <a:rPr lang="ru-RU" sz="2400" dirty="0" err="1"/>
              <a:t>закономірностей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та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біорізноманіття</a:t>
            </a:r>
            <a:r>
              <a:rPr lang="ru-RU" sz="2400" dirty="0"/>
              <a:t> </a:t>
            </a:r>
            <a:r>
              <a:rPr lang="ru-RU" sz="2400" dirty="0" err="1"/>
              <a:t>займається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диверсикологія</a:t>
            </a:r>
            <a:r>
              <a:rPr lang="ru-RU" sz="2400" dirty="0"/>
              <a:t>. </a:t>
            </a:r>
            <a:r>
              <a:rPr lang="ru-RU" sz="2400" dirty="0" err="1"/>
              <a:t>Основними</a:t>
            </a:r>
            <a:r>
              <a:rPr lang="ru-RU" sz="2400" dirty="0"/>
              <a:t> типами </a:t>
            </a:r>
            <a:r>
              <a:rPr lang="ru-RU" sz="2400" dirty="0" err="1"/>
              <a:t>біорізноманіття</a:t>
            </a:r>
            <a:r>
              <a:rPr lang="ru-RU" sz="2400" dirty="0"/>
              <a:t> є: </a:t>
            </a:r>
            <a:r>
              <a:rPr lang="ru-RU" sz="2400" dirty="0" err="1">
                <a:solidFill>
                  <a:srgbClr val="00B0F0"/>
                </a:solidFill>
              </a:rPr>
              <a:t>генетичне</a:t>
            </a:r>
            <a:r>
              <a:rPr lang="ru-RU" sz="2400" dirty="0"/>
              <a:t> (</a:t>
            </a:r>
            <a:r>
              <a:rPr lang="ru-RU" sz="2400" dirty="0" err="1"/>
              <a:t>різноманітність</a:t>
            </a:r>
            <a:r>
              <a:rPr lang="ru-RU" sz="2400" dirty="0"/>
              <a:t> </a:t>
            </a:r>
            <a:r>
              <a:rPr lang="ru-RU" sz="2400" dirty="0" err="1"/>
              <a:t>генів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), </a:t>
            </a:r>
            <a:r>
              <a:rPr lang="ru-RU" sz="2400" dirty="0" err="1">
                <a:solidFill>
                  <a:srgbClr val="00B0F0"/>
                </a:solidFill>
              </a:rPr>
              <a:t>видове</a:t>
            </a:r>
            <a:r>
              <a:rPr lang="ru-RU" sz="2400" dirty="0"/>
              <a:t> (</a:t>
            </a:r>
            <a:r>
              <a:rPr lang="ru-RU" sz="2400" dirty="0" err="1"/>
              <a:t>різноманітність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клітинних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) та </a:t>
            </a:r>
            <a:r>
              <a:rPr lang="ru-RU" sz="2400" dirty="0" err="1">
                <a:solidFill>
                  <a:srgbClr val="00B0F0"/>
                </a:solidFill>
              </a:rPr>
              <a:t>екосистемне</a:t>
            </a:r>
            <a:r>
              <a:rPr lang="ru-RU" sz="2400" dirty="0"/>
              <a:t> (</a:t>
            </a:r>
            <a:r>
              <a:rPr lang="ru-RU" sz="2400" dirty="0" err="1"/>
              <a:t>різноманітність</a:t>
            </a:r>
            <a:r>
              <a:rPr lang="ru-RU" sz="2400" dirty="0"/>
              <a:t> </a:t>
            </a:r>
            <a:r>
              <a:rPr lang="ru-RU" sz="2400" dirty="0" err="1"/>
              <a:t>біотопів</a:t>
            </a:r>
            <a:r>
              <a:rPr lang="ru-RU" sz="2400" dirty="0"/>
              <a:t> й </a:t>
            </a:r>
            <a:r>
              <a:rPr lang="ru-RU" sz="2400" dirty="0" err="1"/>
              <a:t>біоценозів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ділянках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).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біорізноманіття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собою. </a:t>
            </a:r>
          </a:p>
        </p:txBody>
      </p:sp>
      <p:pic>
        <p:nvPicPr>
          <p:cNvPr id="2050" name="Picture 2" descr="ÐÐ°ÑÑÐ¸Ð½ÐºÐ¸ Ð¿Ð¾ Ð·Ð°Ð¿ÑÐ¾ÑÑ ÐÐÐÐ ÐÐÐÐÐÐÐÐÐ¢Ð¢Ð¯">
            <a:extLst>
              <a:ext uri="{FF2B5EF4-FFF2-40B4-BE49-F238E27FC236}">
                <a16:creationId xmlns:a16="http://schemas.microsoft.com/office/drawing/2014/main" id="{6DBB70DC-3695-4100-B8E1-3DFD946A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34" y="1190625"/>
            <a:ext cx="5524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6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C9C2FE-E58A-4089-A119-C3EA77F08324}"/>
              </a:ext>
            </a:extLst>
          </p:cNvPr>
          <p:cNvSpPr/>
          <p:nvPr/>
        </p:nvSpPr>
        <p:spPr>
          <a:xfrm>
            <a:off x="276808" y="213345"/>
            <a:ext cx="6096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dirty="0"/>
              <a:t> </a:t>
            </a:r>
            <a:r>
              <a:rPr lang="ru-RU" sz="2700" dirty="0" err="1"/>
              <a:t>Рухаються</a:t>
            </a:r>
            <a:r>
              <a:rPr lang="ru-RU" sz="2700" dirty="0"/>
              <a:t> за </a:t>
            </a:r>
            <a:r>
              <a:rPr lang="ru-RU" sz="2700" dirty="0" err="1"/>
              <a:t>допомогою</a:t>
            </a:r>
            <a:r>
              <a:rPr lang="ru-RU" sz="2700" dirty="0"/>
              <a:t> </a:t>
            </a:r>
            <a:r>
              <a:rPr lang="ru-RU" sz="2700" dirty="0" err="1">
                <a:solidFill>
                  <a:srgbClr val="00B0F0"/>
                </a:solidFill>
              </a:rPr>
              <a:t>слизу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або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джгутиків</a:t>
            </a:r>
            <a:r>
              <a:rPr lang="ru-RU" sz="2700" dirty="0"/>
              <a:t>. </a:t>
            </a:r>
            <a:r>
              <a:rPr lang="ru-RU" sz="2700" dirty="0" err="1">
                <a:solidFill>
                  <a:srgbClr val="00B0F0"/>
                </a:solidFill>
              </a:rPr>
              <a:t>Розмножуються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нестатево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/>
              <a:t>– </a:t>
            </a:r>
            <a:r>
              <a:rPr lang="ru-RU" sz="2700" dirty="0" err="1"/>
              <a:t>поділом</a:t>
            </a:r>
            <a:r>
              <a:rPr lang="ru-RU" sz="2700" dirty="0"/>
              <a:t> </a:t>
            </a:r>
            <a:r>
              <a:rPr lang="ru-RU" sz="2700" dirty="0" err="1"/>
              <a:t>клітини</a:t>
            </a:r>
            <a:r>
              <a:rPr lang="ru-RU" sz="2700" dirty="0"/>
              <a:t> </a:t>
            </a:r>
            <a:r>
              <a:rPr lang="ru-RU" sz="2700" dirty="0" err="1"/>
              <a:t>навпіл</a:t>
            </a:r>
            <a:r>
              <a:rPr lang="ru-RU" sz="2700" dirty="0"/>
              <a:t>, </a:t>
            </a:r>
            <a:r>
              <a:rPr lang="ru-RU" sz="2700" dirty="0" err="1"/>
              <a:t>іноді</a:t>
            </a:r>
            <a:r>
              <a:rPr lang="ru-RU" sz="2700" dirty="0"/>
              <a:t> </a:t>
            </a:r>
            <a:r>
              <a:rPr lang="ru-RU" sz="2700" dirty="0" err="1"/>
              <a:t>брунькуванням</a:t>
            </a:r>
            <a:r>
              <a:rPr lang="ru-RU" sz="2700" dirty="0"/>
              <a:t>, </a:t>
            </a:r>
            <a:r>
              <a:rPr lang="ru-RU" sz="2700" dirty="0" err="1"/>
              <a:t>дуже</a:t>
            </a:r>
            <a:r>
              <a:rPr lang="ru-RU" sz="2700" dirty="0"/>
              <a:t> </a:t>
            </a:r>
            <a:r>
              <a:rPr lang="ru-RU" sz="2700" dirty="0" err="1"/>
              <a:t>швидко</a:t>
            </a:r>
            <a:r>
              <a:rPr lang="ru-RU" sz="2700" dirty="0"/>
              <a:t> (</a:t>
            </a:r>
            <a:r>
              <a:rPr lang="ru-RU" sz="2700" dirty="0" err="1"/>
              <a:t>кожні</a:t>
            </a:r>
            <a:r>
              <a:rPr lang="ru-RU" sz="2700" dirty="0"/>
              <a:t> 20 – 30 </a:t>
            </a:r>
            <a:r>
              <a:rPr lang="ru-RU" sz="2700" dirty="0" err="1"/>
              <a:t>хв</a:t>
            </a:r>
            <a:r>
              <a:rPr lang="ru-RU" sz="2700" dirty="0"/>
              <a:t>).  У </a:t>
            </a:r>
            <a:r>
              <a:rPr lang="ru-RU" sz="2700" dirty="0" err="1"/>
              <a:t>багатьох</a:t>
            </a:r>
            <a:r>
              <a:rPr lang="ru-RU" sz="2700" dirty="0"/>
              <a:t> </a:t>
            </a:r>
            <a:r>
              <a:rPr lang="ru-RU" sz="2700" dirty="0" err="1"/>
              <a:t>прокаріотів</a:t>
            </a:r>
            <a:r>
              <a:rPr lang="ru-RU" sz="2700" dirty="0"/>
              <a:t> </a:t>
            </a:r>
            <a:r>
              <a:rPr lang="ru-RU" sz="2700" dirty="0" err="1"/>
              <a:t>відбувається</a:t>
            </a:r>
            <a:r>
              <a:rPr lang="ru-RU" sz="2700" dirty="0"/>
              <a:t> </a:t>
            </a:r>
            <a:r>
              <a:rPr lang="ru-RU" sz="2700" dirty="0" err="1">
                <a:solidFill>
                  <a:srgbClr val="00B0F0"/>
                </a:solidFill>
              </a:rPr>
              <a:t>утворення</a:t>
            </a:r>
            <a:r>
              <a:rPr lang="ru-RU" sz="2700" dirty="0">
                <a:solidFill>
                  <a:srgbClr val="00B0F0"/>
                </a:solidFill>
              </a:rPr>
              <a:t> спор </a:t>
            </a:r>
            <a:r>
              <a:rPr lang="ru-RU" sz="2700" dirty="0"/>
              <a:t>для </a:t>
            </a:r>
            <a:r>
              <a:rPr lang="ru-RU" sz="2700" dirty="0" err="1"/>
              <a:t>життя</a:t>
            </a:r>
            <a:r>
              <a:rPr lang="ru-RU" sz="2700" dirty="0"/>
              <a:t> за </a:t>
            </a:r>
            <a:r>
              <a:rPr lang="ru-RU" sz="2700" dirty="0" err="1"/>
              <a:t>несприятливих</a:t>
            </a:r>
            <a:r>
              <a:rPr lang="ru-RU" sz="2700" dirty="0"/>
              <a:t> умов, </a:t>
            </a:r>
            <a:r>
              <a:rPr lang="ru-RU" sz="2700" dirty="0" err="1"/>
              <a:t>деякі</a:t>
            </a:r>
            <a:r>
              <a:rPr lang="ru-RU" sz="2700" dirty="0"/>
              <a:t> </a:t>
            </a:r>
            <a:r>
              <a:rPr lang="ru-RU" sz="2700" dirty="0" err="1"/>
              <a:t>здатні</a:t>
            </a:r>
            <a:r>
              <a:rPr lang="ru-RU" sz="2700" dirty="0"/>
              <a:t> до </a:t>
            </a:r>
            <a:r>
              <a:rPr lang="ru-RU" sz="2700" dirty="0" err="1"/>
              <a:t>інцистування</a:t>
            </a:r>
            <a:r>
              <a:rPr lang="ru-RU" sz="2700" dirty="0"/>
              <a:t> для </a:t>
            </a:r>
            <a:r>
              <a:rPr lang="ru-RU" sz="2700" dirty="0" err="1"/>
              <a:t>захисту</a:t>
            </a:r>
            <a:r>
              <a:rPr lang="ru-RU" sz="2700" dirty="0"/>
              <a:t> й </a:t>
            </a:r>
            <a:r>
              <a:rPr lang="ru-RU" sz="2700" dirty="0" err="1"/>
              <a:t>поширення</a:t>
            </a:r>
            <a:r>
              <a:rPr lang="ru-RU" sz="2700" dirty="0"/>
              <a:t>. На </a:t>
            </a:r>
            <a:r>
              <a:rPr lang="ru-RU" sz="2700" dirty="0" err="1"/>
              <a:t>сучасному</a:t>
            </a:r>
            <a:r>
              <a:rPr lang="ru-RU" sz="2700" dirty="0"/>
              <a:t> </a:t>
            </a:r>
            <a:r>
              <a:rPr lang="ru-RU" sz="2700" dirty="0" err="1"/>
              <a:t>етапі</a:t>
            </a:r>
            <a:r>
              <a:rPr lang="ru-RU" sz="2700" dirty="0"/>
              <a:t> </a:t>
            </a:r>
            <a:r>
              <a:rPr lang="ru-RU" sz="2700" dirty="0" err="1"/>
              <a:t>відбувається</a:t>
            </a:r>
            <a:r>
              <a:rPr lang="ru-RU" sz="2700" dirty="0"/>
              <a:t> </a:t>
            </a:r>
            <a:r>
              <a:rPr lang="ru-RU" sz="2700" dirty="0" err="1"/>
              <a:t>переважно</a:t>
            </a:r>
            <a:r>
              <a:rPr lang="ru-RU" sz="2700" dirty="0"/>
              <a:t> </a:t>
            </a:r>
            <a:r>
              <a:rPr lang="ru-RU" sz="2700" dirty="0" err="1"/>
              <a:t>біохімічна</a:t>
            </a:r>
            <a:r>
              <a:rPr lang="ru-RU" sz="2700" dirty="0"/>
              <a:t> </a:t>
            </a:r>
            <a:r>
              <a:rPr lang="ru-RU" sz="2700" dirty="0" err="1"/>
              <a:t>еволюція</a:t>
            </a:r>
            <a:r>
              <a:rPr lang="ru-RU" sz="2700" dirty="0"/>
              <a:t> </a:t>
            </a:r>
            <a:r>
              <a:rPr lang="ru-RU" sz="2700" dirty="0" err="1"/>
              <a:t>бактерій</a:t>
            </a:r>
            <a:r>
              <a:rPr lang="ru-RU" sz="2700" dirty="0"/>
              <a:t>: вони </a:t>
            </a:r>
            <a:r>
              <a:rPr lang="ru-RU" sz="2700" dirty="0" err="1"/>
              <a:t>здатні</a:t>
            </a:r>
            <a:r>
              <a:rPr lang="ru-RU" sz="2700" dirty="0"/>
              <a:t> </a:t>
            </a:r>
            <a:r>
              <a:rPr lang="ru-RU" sz="2700" dirty="0" err="1"/>
              <a:t>опановувати</a:t>
            </a:r>
            <a:r>
              <a:rPr lang="ru-RU" sz="2700" dirty="0"/>
              <a:t> </a:t>
            </a:r>
            <a:r>
              <a:rPr lang="ru-RU" sz="2700" dirty="0" err="1"/>
              <a:t>нові</a:t>
            </a:r>
            <a:r>
              <a:rPr lang="ru-RU" sz="2700" dirty="0"/>
              <a:t> </a:t>
            </a:r>
            <a:r>
              <a:rPr lang="ru-RU" sz="2700" dirty="0" err="1"/>
              <a:t>адаптаційні</a:t>
            </a:r>
            <a:r>
              <a:rPr lang="ru-RU" sz="2700" dirty="0"/>
              <a:t> </a:t>
            </a:r>
            <a:r>
              <a:rPr lang="ru-RU" sz="2700" dirty="0" err="1"/>
              <a:t>зони</a:t>
            </a:r>
            <a:r>
              <a:rPr lang="ru-RU" sz="2700" dirty="0"/>
              <a:t>, </a:t>
            </a:r>
            <a:r>
              <a:rPr lang="ru-RU" sz="2700" dirty="0" err="1"/>
              <a:t>виробляючи</a:t>
            </a:r>
            <a:r>
              <a:rPr lang="ru-RU" sz="2700" dirty="0"/>
              <a:t> </a:t>
            </a:r>
            <a:r>
              <a:rPr lang="ru-RU" sz="2700" dirty="0" err="1"/>
              <a:t>нові</a:t>
            </a:r>
            <a:r>
              <a:rPr lang="ru-RU" sz="2700" dirty="0"/>
              <a:t> </a:t>
            </a:r>
            <a:r>
              <a:rPr lang="ru-RU" sz="2700" dirty="0" err="1"/>
              <a:t>ферменти</a:t>
            </a:r>
            <a:r>
              <a:rPr lang="ru-RU" sz="2700" dirty="0"/>
              <a:t> для </a:t>
            </a:r>
            <a:r>
              <a:rPr lang="ru-RU" sz="2700" dirty="0" err="1"/>
              <a:t>засвоєння</a:t>
            </a:r>
            <a:r>
              <a:rPr lang="ru-RU" sz="2700" dirty="0"/>
              <a:t> </a:t>
            </a:r>
            <a:r>
              <a:rPr lang="ru-RU" sz="2700" dirty="0" err="1"/>
              <a:t>нових</a:t>
            </a:r>
            <a:r>
              <a:rPr lang="ru-RU" sz="2700" dirty="0"/>
              <a:t> </a:t>
            </a:r>
            <a:r>
              <a:rPr lang="ru-RU" sz="2700" dirty="0" err="1"/>
              <a:t>поживних</a:t>
            </a:r>
            <a:r>
              <a:rPr lang="ru-RU" sz="2700" dirty="0"/>
              <a:t> </a:t>
            </a:r>
            <a:r>
              <a:rPr lang="ru-RU" sz="2700" dirty="0" err="1"/>
              <a:t>речовин</a:t>
            </a:r>
            <a:r>
              <a:rPr lang="ru-RU" sz="2700" dirty="0"/>
              <a:t>. </a:t>
            </a:r>
          </a:p>
        </p:txBody>
      </p:sp>
      <p:pic>
        <p:nvPicPr>
          <p:cNvPr id="16386" name="Picture 2" descr="ÐÐ°ÑÑÐ¸Ð½ÐºÐ¸ Ð¿Ð¾ Ð·Ð°Ð¿ÑÐ¾ÑÑ Ð±Ð°ÐºÑÐµÑÑÑ">
            <a:extLst>
              <a:ext uri="{FF2B5EF4-FFF2-40B4-BE49-F238E27FC236}">
                <a16:creationId xmlns:a16="http://schemas.microsoft.com/office/drawing/2014/main" id="{C5D1FA9C-0F2B-4207-B424-6AC0570B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2987" y="799236"/>
            <a:ext cx="95250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4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247EC0-E92B-49CE-9C27-BDAB2AF02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5" t="43946" r="36480" b="21224"/>
          <a:stretch/>
        </p:blipFill>
        <p:spPr>
          <a:xfrm>
            <a:off x="744894" y="0"/>
            <a:ext cx="10702212" cy="68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2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C27DCD-C819-4071-B447-60A3A1F41D6D}"/>
              </a:ext>
            </a:extLst>
          </p:cNvPr>
          <p:cNvSpPr/>
          <p:nvPr/>
        </p:nvSpPr>
        <p:spPr>
          <a:xfrm>
            <a:off x="220824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АРХЕЇ (</a:t>
            </a:r>
            <a:r>
              <a:rPr lang="ru-RU" sz="2400" dirty="0" err="1">
                <a:solidFill>
                  <a:srgbClr val="FFFF00"/>
                </a:solidFill>
              </a:rPr>
              <a:t>від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грец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археос</a:t>
            </a:r>
            <a:r>
              <a:rPr lang="ru-RU" sz="2400" dirty="0">
                <a:solidFill>
                  <a:srgbClr val="FFFF00"/>
                </a:solidFill>
              </a:rPr>
              <a:t> – </a:t>
            </a:r>
            <a:r>
              <a:rPr lang="ru-RU" sz="2400" dirty="0" err="1">
                <a:solidFill>
                  <a:srgbClr val="FFFF00"/>
                </a:solidFill>
              </a:rPr>
              <a:t>старий</a:t>
            </a:r>
            <a:r>
              <a:rPr lang="ru-RU" sz="2400" dirty="0">
                <a:solidFill>
                  <a:srgbClr val="FFFF00"/>
                </a:solidFill>
              </a:rPr>
              <a:t>) – </a:t>
            </a:r>
            <a:r>
              <a:rPr lang="ru-RU" sz="2400" dirty="0" err="1">
                <a:solidFill>
                  <a:srgbClr val="FFFF00"/>
                </a:solidFill>
              </a:rPr>
              <a:t>мікроскопічні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одноклітинні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без’ядерні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організми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відрізняються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r>
              <a:rPr lang="ru-RU" sz="2400" dirty="0"/>
              <a:t> та </a:t>
            </a:r>
            <a:r>
              <a:rPr lang="ru-RU" sz="2400" dirty="0" err="1"/>
              <a:t>еукаріотів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найменш</a:t>
            </a:r>
            <a:r>
              <a:rPr lang="ru-RU" sz="2400" dirty="0"/>
              <a:t> </a:t>
            </a:r>
            <a:r>
              <a:rPr lang="ru-RU" sz="2400" dirty="0" err="1"/>
              <a:t>вивчена</a:t>
            </a:r>
            <a:r>
              <a:rPr lang="ru-RU" sz="2400" dirty="0"/>
              <a:t> і, </a:t>
            </a:r>
            <a:r>
              <a:rPr lang="ru-RU" sz="2400" dirty="0" err="1"/>
              <a:t>можливо</a:t>
            </a:r>
            <a:r>
              <a:rPr lang="ru-RU" sz="2400" dirty="0"/>
              <a:t>, </a:t>
            </a:r>
            <a:r>
              <a:rPr lang="ru-RU" sz="2400" dirty="0" err="1"/>
              <a:t>найдавніша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 </a:t>
            </a:r>
            <a:r>
              <a:rPr lang="ru-RU" sz="2400" dirty="0" err="1"/>
              <a:t>клітинних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у </a:t>
            </a:r>
            <a:r>
              <a:rPr lang="ru-RU" sz="2400" dirty="0">
                <a:solidFill>
                  <a:srgbClr val="00B0F0"/>
                </a:solidFill>
              </a:rPr>
              <a:t>1977 р. К. </a:t>
            </a:r>
            <a:r>
              <a:rPr lang="ru-RU" sz="2400" dirty="0" err="1">
                <a:solidFill>
                  <a:srgbClr val="00B0F0"/>
                </a:solidFill>
              </a:rPr>
              <a:t>Воузом</a:t>
            </a:r>
            <a:r>
              <a:rPr lang="ru-RU" sz="2400" dirty="0">
                <a:solidFill>
                  <a:srgbClr val="00B0F0"/>
                </a:solidFill>
              </a:rPr>
              <a:t> і Дж. Фоксом</a:t>
            </a:r>
            <a:r>
              <a:rPr lang="ru-RU" sz="2400" dirty="0"/>
              <a:t>. На </a:t>
            </a:r>
            <a:r>
              <a:rPr lang="ru-RU" sz="2400" dirty="0" err="1"/>
              <a:t>сьогодні</a:t>
            </a:r>
            <a:r>
              <a:rPr lang="ru-RU" sz="2400" dirty="0"/>
              <a:t> описано </a:t>
            </a:r>
            <a:r>
              <a:rPr lang="ru-RU" sz="2400" dirty="0" err="1"/>
              <a:t>близько</a:t>
            </a:r>
            <a:r>
              <a:rPr lang="ru-RU" sz="2400" dirty="0"/>
              <a:t> 50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археїв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доволі</a:t>
            </a:r>
            <a:r>
              <a:rPr lang="ru-RU" sz="2400" dirty="0"/>
              <a:t> </a:t>
            </a:r>
            <a:r>
              <a:rPr lang="ru-RU" sz="2400" dirty="0" err="1"/>
              <a:t>незвичною</a:t>
            </a:r>
            <a:r>
              <a:rPr lang="ru-RU" sz="2400" dirty="0"/>
              <a:t> формою </a:t>
            </a:r>
            <a:r>
              <a:rPr lang="ru-RU" sz="2400" dirty="0" err="1"/>
              <a:t>клітин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квадрата, куба, </a:t>
            </a:r>
            <a:r>
              <a:rPr lang="ru-RU" sz="2400" dirty="0" err="1"/>
              <a:t>паралелепіпеда</a:t>
            </a:r>
            <a:r>
              <a:rPr lang="ru-RU" sz="2400" dirty="0"/>
              <a:t>. Але за формою </a:t>
            </a:r>
            <a:r>
              <a:rPr lang="ru-RU" sz="2400" dirty="0" err="1"/>
              <a:t>клітин</a:t>
            </a:r>
            <a:r>
              <a:rPr lang="ru-RU" sz="2400" dirty="0"/>
              <a:t> </a:t>
            </a:r>
            <a:r>
              <a:rPr lang="ru-RU" sz="2400" dirty="0" err="1"/>
              <a:t>відрізнити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складно.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 </a:t>
            </a:r>
            <a:r>
              <a:rPr lang="ru-RU" sz="2400" dirty="0" err="1"/>
              <a:t>археїв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з </a:t>
            </a:r>
            <a:r>
              <a:rPr lang="ru-RU" sz="2400" dirty="0" err="1"/>
              <a:t>хімічним</a:t>
            </a:r>
            <a:r>
              <a:rPr lang="ru-RU" sz="2400" dirty="0"/>
              <a:t> складом і </a:t>
            </a:r>
            <a:r>
              <a:rPr lang="ru-RU" sz="2400" dirty="0" err="1"/>
              <a:t>процесами</a:t>
            </a:r>
            <a:r>
              <a:rPr lang="ru-RU" sz="2400" dirty="0"/>
              <a:t> </a:t>
            </a:r>
            <a:r>
              <a:rPr lang="ru-RU" sz="2400" dirty="0" err="1"/>
              <a:t>життєдіяльності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відсутність</a:t>
            </a:r>
            <a:r>
              <a:rPr lang="ru-RU" sz="2400" dirty="0"/>
              <a:t> у </a:t>
            </a:r>
            <a:r>
              <a:rPr lang="ru-RU" sz="2400" dirty="0" err="1">
                <a:solidFill>
                  <a:srgbClr val="00B0F0"/>
                </a:solidFill>
              </a:rPr>
              <a:t>клітинній</a:t>
            </a:r>
            <a:r>
              <a:rPr lang="ru-RU" sz="2400" dirty="0">
                <a:solidFill>
                  <a:srgbClr val="00B0F0"/>
                </a:solidFill>
              </a:rPr>
              <a:t>  </a:t>
            </a:r>
            <a:r>
              <a:rPr lang="ru-RU" sz="2400" dirty="0" err="1">
                <a:solidFill>
                  <a:srgbClr val="00B0F0"/>
                </a:solidFill>
              </a:rPr>
              <a:t>стінці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пептидогліканів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rgbClr val="FFFF00"/>
                </a:solidFill>
              </a:rPr>
              <a:t>наявність</a:t>
            </a:r>
            <a:r>
              <a:rPr lang="ru-RU" sz="2400" dirty="0">
                <a:solidFill>
                  <a:srgbClr val="FFFF00"/>
                </a:solidFill>
              </a:rPr>
              <a:t> у </a:t>
            </a:r>
            <a:r>
              <a:rPr lang="ru-RU" sz="2400" dirty="0" err="1">
                <a:solidFill>
                  <a:srgbClr val="FFFF00"/>
                </a:solidFill>
              </a:rPr>
              <a:t>геномі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інтронів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dirty="0" err="1"/>
              <a:t>унікальних</a:t>
            </a:r>
            <a:r>
              <a:rPr lang="ru-RU" sz="2400" dirty="0"/>
              <a:t> </a:t>
            </a:r>
            <a:r>
              <a:rPr lang="ru-RU" sz="2400" dirty="0" err="1"/>
              <a:t>нуклеотидних</a:t>
            </a:r>
            <a:r>
              <a:rPr lang="ru-RU" sz="2400" dirty="0"/>
              <a:t> </a:t>
            </a:r>
            <a:r>
              <a:rPr lang="ru-RU" sz="2400" dirty="0" err="1"/>
              <a:t>послідовностей</a:t>
            </a:r>
            <a:r>
              <a:rPr lang="ru-RU" sz="2400" dirty="0"/>
              <a:t> у генах рРНК і тРНК. </a:t>
            </a:r>
          </a:p>
        </p:txBody>
      </p:sp>
      <p:pic>
        <p:nvPicPr>
          <p:cNvPr id="17410" name="Picture 2" descr="ÐÐ°ÑÑÐ¸Ð½ÐºÐ¸ Ð¿Ð¾ Ð·Ð°Ð¿ÑÐ¾ÑÑ ÐÐ Ð¥ÐÐ">
            <a:extLst>
              <a:ext uri="{FF2B5EF4-FFF2-40B4-BE49-F238E27FC236}">
                <a16:creationId xmlns:a16="http://schemas.microsoft.com/office/drawing/2014/main" id="{BF11D314-F80A-4D3D-85BC-404CFFBC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6139" y="485192"/>
            <a:ext cx="10947918" cy="61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8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5E48CD-4741-484E-904D-9C661FFEFB51}"/>
              </a:ext>
            </a:extLst>
          </p:cNvPr>
          <p:cNvSpPr/>
          <p:nvPr/>
        </p:nvSpPr>
        <p:spPr>
          <a:xfrm>
            <a:off x="314130" y="92044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Окрім</a:t>
            </a:r>
            <a:r>
              <a:rPr lang="ru-RU" sz="2800" dirty="0"/>
              <a:t> того, основою </a:t>
            </a:r>
            <a:r>
              <a:rPr lang="ru-RU" sz="2800" dirty="0" err="1"/>
              <a:t>клітинної</a:t>
            </a:r>
            <a:r>
              <a:rPr lang="ru-RU" sz="2800" dirty="0"/>
              <a:t> </a:t>
            </a:r>
            <a:r>
              <a:rPr lang="ru-RU" sz="2800" dirty="0" err="1"/>
              <a:t>мембрани</a:t>
            </a:r>
            <a:r>
              <a:rPr lang="ru-RU" sz="2800" dirty="0"/>
              <a:t> архей є </a:t>
            </a:r>
            <a:r>
              <a:rPr lang="ru-RU" sz="2800" dirty="0" err="1">
                <a:solidFill>
                  <a:srgbClr val="00B0F0"/>
                </a:solidFill>
              </a:rPr>
              <a:t>мономолекулярний</a:t>
            </a:r>
            <a:r>
              <a:rPr lang="ru-RU" sz="2800" dirty="0">
                <a:solidFill>
                  <a:srgbClr val="00B0F0"/>
                </a:solidFill>
              </a:rPr>
              <a:t> шар </a:t>
            </a:r>
            <a:r>
              <a:rPr lang="ru-RU" sz="2800" dirty="0" err="1">
                <a:solidFill>
                  <a:srgbClr val="00B0F0"/>
                </a:solidFill>
              </a:rPr>
              <a:t>ліпідів</a:t>
            </a:r>
            <a:r>
              <a:rPr lang="ru-RU" sz="2800" dirty="0"/>
              <a:t>,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серед</a:t>
            </a:r>
            <a:r>
              <a:rPr lang="ru-RU" sz="2800" dirty="0"/>
              <a:t> архей є </a:t>
            </a:r>
            <a:r>
              <a:rPr lang="ru-RU" sz="2800" dirty="0" err="1"/>
              <a:t>види</a:t>
            </a:r>
            <a:r>
              <a:rPr lang="ru-RU" sz="2800" dirty="0"/>
              <a:t>, </a:t>
            </a:r>
            <a:r>
              <a:rPr lang="ru-RU" sz="2800" dirty="0" err="1">
                <a:solidFill>
                  <a:srgbClr val="00B0F0"/>
                </a:solidFill>
              </a:rPr>
              <a:t>здатні</a:t>
            </a:r>
            <a:r>
              <a:rPr lang="ru-RU" sz="2800" dirty="0">
                <a:solidFill>
                  <a:srgbClr val="00B0F0"/>
                </a:solidFill>
              </a:rPr>
              <a:t> до </a:t>
            </a:r>
            <a:r>
              <a:rPr lang="ru-RU" sz="2800" dirty="0" err="1">
                <a:solidFill>
                  <a:srgbClr val="00B0F0"/>
                </a:solidFill>
              </a:rPr>
              <a:t>утворення</a:t>
            </a:r>
            <a:r>
              <a:rPr lang="ru-RU" sz="2800" dirty="0">
                <a:solidFill>
                  <a:srgbClr val="00B0F0"/>
                </a:solidFill>
              </a:rPr>
              <a:t> метану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життєдіяльності</a:t>
            </a:r>
            <a:r>
              <a:rPr lang="ru-RU" sz="2800" dirty="0"/>
              <a:t>,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особливим</a:t>
            </a:r>
            <a:r>
              <a:rPr lang="ru-RU" sz="2800" dirty="0"/>
              <a:t> </a:t>
            </a:r>
            <a:r>
              <a:rPr lang="ru-RU" sz="2800" dirty="0" err="1"/>
              <a:t>білкам</a:t>
            </a:r>
            <a:r>
              <a:rPr lang="ru-RU" sz="2800" dirty="0"/>
              <a:t> ДНК є </a:t>
            </a:r>
            <a:r>
              <a:rPr lang="ru-RU" sz="2800" dirty="0" err="1"/>
              <a:t>стійкою</a:t>
            </a:r>
            <a:r>
              <a:rPr lang="ru-RU" sz="2800" dirty="0"/>
              <a:t> до </a:t>
            </a:r>
            <a:r>
              <a:rPr lang="ru-RU" sz="2800" dirty="0" err="1"/>
              <a:t>денатурації</a:t>
            </a:r>
            <a:r>
              <a:rPr lang="ru-RU" sz="2800" dirty="0"/>
              <a:t>, у них не </a:t>
            </a:r>
            <a:r>
              <a:rPr lang="ru-RU" sz="2800" dirty="0" err="1"/>
              <a:t>утворюються</a:t>
            </a:r>
            <a:r>
              <a:rPr lang="ru-RU" sz="2800" dirty="0"/>
              <a:t> спори та </a:t>
            </a:r>
            <a:r>
              <a:rPr lang="ru-RU" sz="2800" dirty="0" err="1"/>
              <a:t>ін</a:t>
            </a:r>
            <a:r>
              <a:rPr lang="ru-RU" sz="2800" dirty="0"/>
              <a:t>. </a:t>
            </a:r>
            <a:r>
              <a:rPr lang="ru-RU" sz="2800" dirty="0" err="1"/>
              <a:t>Археї</a:t>
            </a:r>
            <a:r>
              <a:rPr lang="ru-RU" sz="2800" dirty="0"/>
              <a:t> </a:t>
            </a:r>
            <a:r>
              <a:rPr lang="ru-RU" sz="2800" dirty="0" err="1"/>
              <a:t>розмножуються</a:t>
            </a:r>
            <a:r>
              <a:rPr lang="ru-RU" sz="2800" dirty="0"/>
              <a:t> </a:t>
            </a:r>
            <a:r>
              <a:rPr lang="ru-RU" sz="2800" dirty="0" err="1"/>
              <a:t>нестатево</a:t>
            </a:r>
            <a:r>
              <a:rPr lang="ru-RU" sz="2800" dirty="0"/>
              <a:t>: </a:t>
            </a:r>
            <a:r>
              <a:rPr lang="ru-RU" sz="2800" dirty="0" err="1"/>
              <a:t>поділом</a:t>
            </a:r>
            <a:r>
              <a:rPr lang="ru-RU" sz="2800" dirty="0"/>
              <a:t> </a:t>
            </a:r>
            <a:r>
              <a:rPr lang="ru-RU" sz="2800" dirty="0" err="1"/>
              <a:t>навпіл</a:t>
            </a:r>
            <a:r>
              <a:rPr lang="ru-RU" sz="2800" dirty="0"/>
              <a:t>, </a:t>
            </a:r>
            <a:r>
              <a:rPr lang="ru-RU" sz="2800" dirty="0" err="1"/>
              <a:t>фрагментацією</a:t>
            </a:r>
            <a:r>
              <a:rPr lang="ru-RU" sz="2800" dirty="0"/>
              <a:t> та </a:t>
            </a:r>
            <a:r>
              <a:rPr lang="ru-RU" sz="2800" dirty="0" err="1"/>
              <a:t>брунькуванням</a:t>
            </a:r>
            <a:r>
              <a:rPr lang="ru-RU" sz="2800" dirty="0"/>
              <a:t>.</a:t>
            </a:r>
          </a:p>
        </p:txBody>
      </p:sp>
      <p:pic>
        <p:nvPicPr>
          <p:cNvPr id="18434" name="Picture 2" descr="ÐÐ°ÑÑÐ¸Ð½ÐºÐ¸ Ð¿Ð¾ Ð·Ð°Ð¿ÑÐ¾ÑÑ ÐÐ Ð¥ÐÐ">
            <a:extLst>
              <a:ext uri="{FF2B5EF4-FFF2-40B4-BE49-F238E27FC236}">
                <a16:creationId xmlns:a16="http://schemas.microsoft.com/office/drawing/2014/main" id="{1DAD4FA5-924F-47E3-9777-3F9F7B45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22" y="704461"/>
            <a:ext cx="5449078" cy="54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EBDFBF-4016-44DE-B81B-30AAF9DB3AF6}"/>
              </a:ext>
            </a:extLst>
          </p:cNvPr>
          <p:cNvSpPr/>
          <p:nvPr/>
        </p:nvSpPr>
        <p:spPr>
          <a:xfrm>
            <a:off x="304800" y="297636"/>
            <a:ext cx="7010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Багато</a:t>
            </a:r>
            <a:r>
              <a:rPr lang="ru-RU" sz="2400" dirty="0"/>
              <a:t> архей </a:t>
            </a:r>
            <a:r>
              <a:rPr lang="ru-RU" sz="2400" dirty="0" err="1"/>
              <a:t>поширені</a:t>
            </a:r>
            <a:r>
              <a:rPr lang="ru-RU" sz="2400" dirty="0"/>
              <a:t> там, де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</a:t>
            </a:r>
            <a:r>
              <a:rPr lang="ru-RU" sz="2400" dirty="0" err="1"/>
              <a:t>неможливе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живуть</a:t>
            </a:r>
            <a:r>
              <a:rPr lang="ru-RU" sz="2400" dirty="0"/>
              <a:t> за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високих</a:t>
            </a:r>
            <a:r>
              <a:rPr lang="ru-RU" sz="2400" dirty="0"/>
              <a:t> температур, часто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100 °C, як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знайшли</a:t>
            </a:r>
            <a:r>
              <a:rPr lang="ru-RU" sz="2400" dirty="0"/>
              <a:t> в гейзерах і </a:t>
            </a:r>
            <a:r>
              <a:rPr lang="ru-RU" sz="2400" dirty="0" err="1"/>
              <a:t>чорних</a:t>
            </a:r>
            <a:r>
              <a:rPr lang="ru-RU" sz="2400" dirty="0"/>
              <a:t> </a:t>
            </a:r>
            <a:r>
              <a:rPr lang="ru-RU" sz="2400" dirty="0" err="1"/>
              <a:t>курцях</a:t>
            </a:r>
            <a:r>
              <a:rPr lang="ru-RU" sz="2400" dirty="0"/>
              <a:t>.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знайдено</a:t>
            </a:r>
            <a:r>
              <a:rPr lang="ru-RU" sz="2400" dirty="0"/>
              <a:t> в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холодних</a:t>
            </a:r>
            <a:r>
              <a:rPr lang="ru-RU" sz="2400" dirty="0"/>
              <a:t> </a:t>
            </a:r>
            <a:r>
              <a:rPr lang="ru-RU" sz="2400" dirty="0" err="1"/>
              <a:t>середовищах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 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солоній</a:t>
            </a:r>
            <a:r>
              <a:rPr lang="ru-RU" sz="2400" dirty="0"/>
              <a:t>, </a:t>
            </a:r>
            <a:r>
              <a:rPr lang="ru-RU" sz="2400" dirty="0" err="1"/>
              <a:t>кислій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лужній</a:t>
            </a:r>
            <a:r>
              <a:rPr lang="ru-RU" sz="2400" dirty="0"/>
              <a:t> </a:t>
            </a:r>
            <a:r>
              <a:rPr lang="ru-RU" sz="2400" dirty="0" err="1"/>
              <a:t>воді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00B0F0"/>
                </a:solidFill>
              </a:rPr>
              <a:t>Основна</a:t>
            </a:r>
            <a:r>
              <a:rPr lang="ru-RU" sz="2400" dirty="0">
                <a:solidFill>
                  <a:srgbClr val="00B0F0"/>
                </a:solidFill>
              </a:rPr>
              <a:t> роль архей у </a:t>
            </a:r>
            <a:r>
              <a:rPr lang="ru-RU" sz="2400" dirty="0" err="1">
                <a:solidFill>
                  <a:srgbClr val="00B0F0"/>
                </a:solidFill>
              </a:rPr>
              <a:t>природі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пов’язана</a:t>
            </a:r>
            <a:r>
              <a:rPr lang="ru-RU" sz="2400" dirty="0">
                <a:solidFill>
                  <a:srgbClr val="00B0F0"/>
                </a:solidFill>
              </a:rPr>
              <a:t> з </a:t>
            </a:r>
            <a:r>
              <a:rPr lang="ru-RU" sz="2400" dirty="0" err="1">
                <a:solidFill>
                  <a:srgbClr val="00B0F0"/>
                </a:solidFill>
              </a:rPr>
              <a:t>їхньою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участю</a:t>
            </a:r>
            <a:r>
              <a:rPr lang="ru-RU" sz="2400" dirty="0">
                <a:solidFill>
                  <a:srgbClr val="00B0F0"/>
                </a:solidFill>
              </a:rPr>
              <a:t> в </a:t>
            </a:r>
            <a:r>
              <a:rPr lang="ru-RU" sz="2400" dirty="0" err="1">
                <a:solidFill>
                  <a:srgbClr val="00B0F0"/>
                </a:solidFill>
              </a:rPr>
              <a:t>колообігу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Нітрогену</a:t>
            </a:r>
            <a:r>
              <a:rPr lang="ru-RU" sz="2400" dirty="0">
                <a:solidFill>
                  <a:srgbClr val="00B0F0"/>
                </a:solidFill>
              </a:rPr>
              <a:t> й Карбону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симбіотичних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архей </a:t>
            </a:r>
            <a:r>
              <a:rPr lang="ru-RU" sz="2400" dirty="0" err="1"/>
              <a:t>знайдено</a:t>
            </a:r>
            <a:r>
              <a:rPr lang="ru-RU" sz="2400" dirty="0"/>
              <a:t> в </a:t>
            </a:r>
            <a:r>
              <a:rPr lang="ru-RU" sz="2400" dirty="0" err="1"/>
              <a:t>травних</a:t>
            </a:r>
            <a:r>
              <a:rPr lang="ru-RU" sz="2400" dirty="0"/>
              <a:t> трактах </a:t>
            </a:r>
            <a:r>
              <a:rPr lang="ru-RU" sz="2400" dirty="0" err="1"/>
              <a:t>жуйних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термітів</a:t>
            </a:r>
            <a:r>
              <a:rPr lang="ru-RU" sz="2400" dirty="0"/>
              <a:t>, людей, де вони </a:t>
            </a:r>
            <a:r>
              <a:rPr lang="ru-RU" sz="2400" dirty="0" err="1">
                <a:solidFill>
                  <a:srgbClr val="00B0F0"/>
                </a:solidFill>
              </a:rPr>
              <a:t>розщепляють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целюлозу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00B0F0"/>
                </a:solidFill>
              </a:rPr>
              <a:t>Археї</a:t>
            </a:r>
            <a:r>
              <a:rPr lang="ru-RU" sz="2400" dirty="0">
                <a:solidFill>
                  <a:srgbClr val="00B0F0"/>
                </a:solidFill>
              </a:rPr>
              <a:t> не </a:t>
            </a:r>
            <a:r>
              <a:rPr lang="ru-RU" sz="2400" dirty="0" err="1">
                <a:solidFill>
                  <a:srgbClr val="00B0F0"/>
                </a:solidFill>
              </a:rPr>
              <a:t>патогенні</a:t>
            </a:r>
            <a:r>
              <a:rPr lang="ru-RU" sz="2400" dirty="0"/>
              <a:t>, і </a:t>
            </a:r>
            <a:r>
              <a:rPr lang="ru-RU" sz="2400" dirty="0" err="1"/>
              <a:t>невідомо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які</a:t>
            </a:r>
            <a:r>
              <a:rPr lang="ru-RU" sz="2400" dirty="0"/>
              <a:t>- </a:t>
            </a:r>
            <a:r>
              <a:rPr lang="ru-RU" sz="2400" dirty="0" err="1"/>
              <a:t>небудь</a:t>
            </a:r>
            <a:r>
              <a:rPr lang="ru-RU" sz="2400" dirty="0"/>
              <a:t> з них </a:t>
            </a:r>
            <a:r>
              <a:rPr lang="ru-RU" sz="2400" dirty="0" err="1"/>
              <a:t>спричиняли</a:t>
            </a:r>
            <a:r>
              <a:rPr lang="ru-RU" sz="2400" dirty="0"/>
              <a:t>. </a:t>
            </a:r>
            <a:r>
              <a:rPr lang="ru-RU" sz="2400" dirty="0" err="1"/>
              <a:t>Метаногенні</a:t>
            </a:r>
            <a:r>
              <a:rPr lang="ru-RU" sz="2400" dirty="0"/>
              <a:t> </a:t>
            </a:r>
            <a:r>
              <a:rPr lang="ru-RU" sz="2400" dirty="0" err="1"/>
              <a:t>археї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у </a:t>
            </a:r>
            <a:r>
              <a:rPr lang="ru-RU" sz="2400" dirty="0" err="1"/>
              <a:t>виробництві</a:t>
            </a:r>
            <a:r>
              <a:rPr lang="ru-RU" sz="2400" dirty="0"/>
              <a:t> </a:t>
            </a:r>
            <a:r>
              <a:rPr lang="ru-RU" sz="2400" dirty="0" err="1"/>
              <a:t>біогазу</a:t>
            </a:r>
            <a:r>
              <a:rPr lang="ru-RU" sz="2400" dirty="0"/>
              <a:t>, для </a:t>
            </a:r>
            <a:r>
              <a:rPr lang="ru-RU" sz="2400" dirty="0" err="1"/>
              <a:t>очищення</a:t>
            </a:r>
            <a:r>
              <a:rPr lang="ru-RU" sz="2400" dirty="0"/>
              <a:t> </a:t>
            </a:r>
            <a:r>
              <a:rPr lang="ru-RU" sz="2400" dirty="0" err="1"/>
              <a:t>стічних</a:t>
            </a:r>
            <a:r>
              <a:rPr lang="ru-RU" sz="2400" dirty="0"/>
              <a:t> вод. </a:t>
            </a:r>
            <a:r>
              <a:rPr lang="ru-RU" sz="2400" dirty="0" err="1"/>
              <a:t>Ферменти</a:t>
            </a:r>
            <a:r>
              <a:rPr lang="ru-RU" sz="2400" dirty="0"/>
              <a:t> архей </a:t>
            </a:r>
            <a:r>
              <a:rPr lang="ru-RU" sz="2400" dirty="0" err="1"/>
              <a:t>зберігають</a:t>
            </a:r>
            <a:r>
              <a:rPr lang="ru-RU" sz="2400" dirty="0"/>
              <a:t> свою </a:t>
            </a:r>
            <a:r>
              <a:rPr lang="ru-RU" sz="2400" dirty="0" err="1"/>
              <a:t>активність</a:t>
            </a:r>
            <a:r>
              <a:rPr lang="ru-RU" sz="2400" dirty="0"/>
              <a:t> і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у </a:t>
            </a:r>
            <a:r>
              <a:rPr lang="ru-RU" sz="2400" dirty="0" err="1"/>
              <a:t>біотехнології</a:t>
            </a:r>
            <a:r>
              <a:rPr lang="ru-RU" sz="2400" dirty="0"/>
              <a:t>. </a:t>
            </a:r>
          </a:p>
        </p:txBody>
      </p:sp>
      <p:pic>
        <p:nvPicPr>
          <p:cNvPr id="19458" name="Picture 2" descr="ÐÐ°ÑÑÐ¸Ð½ÐºÐ¸ Ð¿Ð¾ Ð·Ð°Ð¿ÑÐ¾ÑÑ ÐÐ Ð¥ÐÐ">
            <a:extLst>
              <a:ext uri="{FF2B5EF4-FFF2-40B4-BE49-F238E27FC236}">
                <a16:creationId xmlns:a16="http://schemas.microsoft.com/office/drawing/2014/main" id="{F48E3D07-6E20-43C4-A673-A82960A8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7306" y="1363307"/>
            <a:ext cx="6868367" cy="41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15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ABD374-8160-49CE-86F0-98D18F40AE39}"/>
              </a:ext>
            </a:extLst>
          </p:cNvPr>
          <p:cNvSpPr/>
          <p:nvPr/>
        </p:nvSpPr>
        <p:spPr>
          <a:xfrm>
            <a:off x="314131" y="221531"/>
            <a:ext cx="66744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будови</a:t>
            </a:r>
            <a:r>
              <a:rPr lang="ru-RU" sz="2400" dirty="0"/>
              <a:t>, </a:t>
            </a:r>
            <a:r>
              <a:rPr lang="ru-RU" sz="2400" dirty="0" err="1"/>
              <a:t>життєдіяльності</a:t>
            </a:r>
            <a:r>
              <a:rPr lang="ru-RU" sz="2400" dirty="0"/>
              <a:t> та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?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ЕУКАРІОТИ (</a:t>
            </a:r>
            <a:r>
              <a:rPr lang="ru-RU" sz="2400" dirty="0" err="1">
                <a:solidFill>
                  <a:srgbClr val="FFFF00"/>
                </a:solidFill>
              </a:rPr>
              <a:t>Eukaryota</a:t>
            </a:r>
            <a:r>
              <a:rPr lang="ru-RU" sz="2400" dirty="0">
                <a:solidFill>
                  <a:srgbClr val="FFFF00"/>
                </a:solidFill>
              </a:rPr>
              <a:t>) – одно- та </a:t>
            </a:r>
            <a:r>
              <a:rPr lang="ru-RU" sz="2400" dirty="0" err="1">
                <a:solidFill>
                  <a:srgbClr val="FFFF00"/>
                </a:solidFill>
              </a:rPr>
              <a:t>багатоклітинні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організми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які</a:t>
            </a:r>
            <a:r>
              <a:rPr lang="ru-RU" sz="2400" dirty="0">
                <a:solidFill>
                  <a:srgbClr val="FFFF00"/>
                </a:solidFill>
              </a:rPr>
              <a:t> в </a:t>
            </a:r>
            <a:r>
              <a:rPr lang="ru-RU" sz="2400" dirty="0" err="1">
                <a:solidFill>
                  <a:srgbClr val="FFFF00"/>
                </a:solidFill>
              </a:rPr>
              <a:t>своїх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клітинах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мають</a:t>
            </a:r>
            <a:r>
              <a:rPr lang="ru-RU" sz="2400" dirty="0">
                <a:solidFill>
                  <a:srgbClr val="FFFF00"/>
                </a:solidFill>
              </a:rPr>
              <a:t> ядро та </a:t>
            </a:r>
            <a:r>
              <a:rPr lang="ru-RU" sz="2400" dirty="0" err="1">
                <a:solidFill>
                  <a:srgbClr val="FFFF00"/>
                </a:solidFill>
              </a:rPr>
              <a:t>мембранні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органели</a:t>
            </a:r>
            <a:r>
              <a:rPr lang="ru-RU" sz="2400" dirty="0"/>
              <a:t>. До </a:t>
            </a:r>
            <a:r>
              <a:rPr lang="ru-RU" sz="2400" dirty="0" err="1"/>
              <a:t>одноклітинних</a:t>
            </a:r>
            <a:r>
              <a:rPr lang="ru-RU" sz="2400" dirty="0"/>
              <a:t> </a:t>
            </a:r>
            <a:r>
              <a:rPr lang="ru-RU" sz="2400" dirty="0" err="1"/>
              <a:t>еукаріотів</a:t>
            </a:r>
            <a:r>
              <a:rPr lang="ru-RU" sz="2400" dirty="0"/>
              <a:t> належать </a:t>
            </a:r>
            <a:r>
              <a:rPr lang="ru-RU" sz="2400" dirty="0" err="1"/>
              <a:t>одноклітинні</a:t>
            </a:r>
            <a:r>
              <a:rPr lang="ru-RU" sz="2400" dirty="0"/>
              <a:t> </a:t>
            </a:r>
            <a:r>
              <a:rPr lang="ru-RU" sz="2400" dirty="0" err="1"/>
              <a:t>твариноподібні</a:t>
            </a:r>
            <a:r>
              <a:rPr lang="ru-RU" sz="2400" dirty="0"/>
              <a:t>, </a:t>
            </a:r>
            <a:r>
              <a:rPr lang="ru-RU" sz="2400" dirty="0" err="1"/>
              <a:t>одноклітинні</a:t>
            </a:r>
            <a:r>
              <a:rPr lang="ru-RU" sz="2400" dirty="0"/>
              <a:t> </a:t>
            </a:r>
            <a:r>
              <a:rPr lang="ru-RU" sz="2400" dirty="0" err="1"/>
              <a:t>водорості</a:t>
            </a:r>
            <a:r>
              <a:rPr lang="ru-RU" sz="2400" dirty="0"/>
              <a:t>, </a:t>
            </a:r>
            <a:r>
              <a:rPr lang="ru-RU" sz="2400" dirty="0" err="1"/>
              <a:t>одноклітинні</a:t>
            </a:r>
            <a:r>
              <a:rPr lang="ru-RU" sz="2400" dirty="0"/>
              <a:t> </a:t>
            </a:r>
            <a:r>
              <a:rPr lang="ru-RU" sz="2400" dirty="0" err="1"/>
              <a:t>грибоподібні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r>
              <a:rPr lang="ru-RU" sz="2400" dirty="0"/>
              <a:t>,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об’єднати</a:t>
            </a:r>
            <a:r>
              <a:rPr lang="ru-RU" sz="2400" dirty="0"/>
              <a:t> в </a:t>
            </a:r>
            <a:r>
              <a:rPr lang="ru-RU" sz="2400" dirty="0" err="1"/>
              <a:t>групу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FF00"/>
                </a:solidFill>
              </a:rPr>
              <a:t>Протисти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грец</a:t>
            </a:r>
            <a:r>
              <a:rPr lang="ru-RU" sz="2400" dirty="0"/>
              <a:t>. </a:t>
            </a:r>
            <a:r>
              <a:rPr lang="ru-RU" sz="2400" dirty="0" err="1"/>
              <a:t>протистос</a:t>
            </a:r>
            <a:r>
              <a:rPr lang="ru-RU" sz="2400" dirty="0"/>
              <a:t> – </a:t>
            </a:r>
            <a:r>
              <a:rPr lang="ru-RU" sz="2400" dirty="0" err="1"/>
              <a:t>найперший</a:t>
            </a:r>
            <a:r>
              <a:rPr lang="ru-RU" sz="2400" dirty="0"/>
              <a:t>). </a:t>
            </a:r>
            <a:r>
              <a:rPr lang="ru-RU" sz="2400" dirty="0" err="1"/>
              <a:t>Багатоклітинними</a:t>
            </a:r>
            <a:r>
              <a:rPr lang="ru-RU" sz="2400" dirty="0"/>
              <a:t> </a:t>
            </a:r>
            <a:r>
              <a:rPr lang="ru-RU" sz="2400" dirty="0" err="1"/>
              <a:t>еукаріотами</a:t>
            </a:r>
            <a:r>
              <a:rPr lang="ru-RU" sz="2400" dirty="0"/>
              <a:t> є </a:t>
            </a:r>
            <a:r>
              <a:rPr lang="ru-RU" sz="2400" dirty="0" err="1">
                <a:solidFill>
                  <a:srgbClr val="00B0F0"/>
                </a:solidFill>
              </a:rPr>
              <a:t>рослини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гриби</a:t>
            </a:r>
            <a:r>
              <a:rPr lang="ru-RU" sz="2400" dirty="0">
                <a:solidFill>
                  <a:srgbClr val="00B0F0"/>
                </a:solidFill>
              </a:rPr>
              <a:t> і </a:t>
            </a:r>
            <a:r>
              <a:rPr lang="ru-RU" sz="2400" dirty="0" err="1">
                <a:solidFill>
                  <a:srgbClr val="00B0F0"/>
                </a:solidFill>
              </a:rPr>
              <a:t>тварини</a:t>
            </a:r>
            <a:r>
              <a:rPr lang="ru-RU" sz="2400" dirty="0"/>
              <a:t>.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еволюції</a:t>
            </a:r>
            <a:r>
              <a:rPr lang="ru-RU" sz="2400" dirty="0"/>
              <a:t> предки </a:t>
            </a:r>
            <a:r>
              <a:rPr lang="ru-RU" sz="2400" dirty="0" err="1"/>
              <a:t>еукаріотів</a:t>
            </a:r>
            <a:r>
              <a:rPr lang="ru-RU" sz="2400" dirty="0"/>
              <a:t> </a:t>
            </a:r>
            <a:r>
              <a:rPr lang="ru-RU" sz="2400" dirty="0" err="1"/>
              <a:t>виникли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симбіогенезу</a:t>
            </a:r>
            <a:r>
              <a:rPr lang="ru-RU" sz="2400" dirty="0"/>
              <a:t> </a:t>
            </a:r>
            <a:r>
              <a:rPr lang="ru-RU" sz="2400" dirty="0" err="1"/>
              <a:t>бактеріальних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й </a:t>
            </a:r>
            <a:r>
              <a:rPr lang="ru-RU" sz="2400" dirty="0" err="1"/>
              <a:t>формуванню</a:t>
            </a:r>
            <a:r>
              <a:rPr lang="ru-RU" sz="2400" dirty="0"/>
              <a:t> </a:t>
            </a:r>
            <a:r>
              <a:rPr lang="ru-RU" sz="2400" dirty="0" err="1"/>
              <a:t>двомембранних</a:t>
            </a:r>
            <a:r>
              <a:rPr lang="ru-RU" sz="2400" dirty="0"/>
              <a:t> </a:t>
            </a:r>
            <a:r>
              <a:rPr lang="ru-RU" sz="2400" dirty="0" err="1"/>
              <a:t>органел</a:t>
            </a:r>
            <a:r>
              <a:rPr lang="ru-RU" sz="2400" dirty="0"/>
              <a:t>. Через те геном </a:t>
            </a:r>
            <a:r>
              <a:rPr lang="ru-RU" sz="2400" dirty="0" err="1"/>
              <a:t>еукаріотичних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>
                <a:solidFill>
                  <a:srgbClr val="00B0F0"/>
                </a:solidFill>
              </a:rPr>
              <a:t>ядерним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пластидним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мітохондріальним</a:t>
            </a:r>
            <a:r>
              <a:rPr lang="ru-RU" sz="2400" dirty="0"/>
              <a:t>. </a:t>
            </a:r>
          </a:p>
        </p:txBody>
      </p:sp>
      <p:pic>
        <p:nvPicPr>
          <p:cNvPr id="20482" name="Picture 2" descr="ÐÐ°ÑÑÐ¸Ð½ÐºÐ¸ Ð¿Ð¾ Ð·Ð°Ð¿ÑÐ¾ÑÑ Ð¸Ð½ÑÑÐ·Ð¾ÑÐ¸Ñ ÑÑÑÐµÐ»ÑÐºÐ°">
            <a:extLst>
              <a:ext uri="{FF2B5EF4-FFF2-40B4-BE49-F238E27FC236}">
                <a16:creationId xmlns:a16="http://schemas.microsoft.com/office/drawing/2014/main" id="{666527C7-500F-4646-90D4-FADBF885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73" y="1284903"/>
            <a:ext cx="4780757" cy="42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6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32AFE4-EEAE-4FA0-9539-84458266577E}"/>
              </a:ext>
            </a:extLst>
          </p:cNvPr>
          <p:cNvSpPr/>
          <p:nvPr/>
        </p:nvSpPr>
        <p:spPr>
          <a:xfrm>
            <a:off x="295468" y="58846"/>
            <a:ext cx="63479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РОСЛИНИ (</a:t>
            </a:r>
            <a:r>
              <a:rPr lang="ru-RU" sz="2400" dirty="0" err="1">
                <a:solidFill>
                  <a:srgbClr val="FFFF00"/>
                </a:solidFill>
              </a:rPr>
              <a:t>Plantae</a:t>
            </a:r>
            <a:r>
              <a:rPr lang="ru-RU" sz="2400" dirty="0">
                <a:solidFill>
                  <a:srgbClr val="FFFF00"/>
                </a:solidFill>
              </a:rPr>
              <a:t>) – </a:t>
            </a:r>
            <a:r>
              <a:rPr lang="ru-RU" sz="2400" dirty="0" err="1">
                <a:solidFill>
                  <a:srgbClr val="FFFF00"/>
                </a:solidFill>
              </a:rPr>
              <a:t>багатоклітинні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еукаріотичні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організми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найзагальнішими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особливостями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яких</a:t>
            </a:r>
            <a:r>
              <a:rPr lang="ru-RU" sz="2400" dirty="0">
                <a:solidFill>
                  <a:srgbClr val="FFFF00"/>
                </a:solidFill>
              </a:rPr>
              <a:t> є </a:t>
            </a:r>
            <a:r>
              <a:rPr lang="ru-RU" sz="2400" dirty="0" err="1">
                <a:solidFill>
                  <a:srgbClr val="FFFF00"/>
                </a:solidFill>
              </a:rPr>
              <a:t>пластиди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фотоавтотрофне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живлення</a:t>
            </a:r>
            <a:r>
              <a:rPr lang="ru-RU" sz="2400" dirty="0">
                <a:solidFill>
                  <a:srgbClr val="FFFF00"/>
                </a:solidFill>
              </a:rPr>
              <a:t> та </a:t>
            </a:r>
            <a:r>
              <a:rPr lang="ru-RU" sz="2400" dirty="0" err="1">
                <a:solidFill>
                  <a:srgbClr val="FFFF00"/>
                </a:solidFill>
              </a:rPr>
              <a:t>прикріплений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спосіб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життя</a:t>
            </a:r>
            <a:r>
              <a:rPr lang="ru-RU" sz="2400" dirty="0"/>
              <a:t>. </a:t>
            </a:r>
            <a:r>
              <a:rPr lang="ru-RU" sz="2400" dirty="0" err="1"/>
              <a:t>Майже</a:t>
            </a:r>
            <a:r>
              <a:rPr lang="ru-RU" sz="2400" dirty="0"/>
              <a:t> в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 </a:t>
            </a:r>
            <a:r>
              <a:rPr lang="ru-RU" sz="2400" dirty="0" err="1"/>
              <a:t>клітини</a:t>
            </a:r>
            <a:r>
              <a:rPr lang="ru-RU" sz="2400" dirty="0"/>
              <a:t> є </a:t>
            </a:r>
            <a:r>
              <a:rPr lang="ru-RU" sz="2400" dirty="0" err="1"/>
              <a:t>тригеномними</a:t>
            </a:r>
            <a:r>
              <a:rPr lang="ru-RU" sz="2400" dirty="0"/>
              <a:t> – з </a:t>
            </a:r>
            <a:r>
              <a:rPr lang="ru-RU" sz="2400" dirty="0" err="1"/>
              <a:t>ядерним</a:t>
            </a:r>
            <a:r>
              <a:rPr lang="ru-RU" sz="2400" dirty="0"/>
              <a:t>, </a:t>
            </a:r>
            <a:r>
              <a:rPr lang="ru-RU" sz="2400" dirty="0" err="1"/>
              <a:t>мітохондріальним</a:t>
            </a:r>
            <a:r>
              <a:rPr lang="ru-RU" sz="2400" dirty="0"/>
              <a:t> та </a:t>
            </a:r>
            <a:r>
              <a:rPr lang="ru-RU" sz="2400" dirty="0" err="1"/>
              <a:t>пластидним</a:t>
            </a:r>
            <a:r>
              <a:rPr lang="ru-RU" sz="2400" dirty="0"/>
              <a:t> геномами. </a:t>
            </a:r>
            <a:r>
              <a:rPr lang="ru-RU" sz="2400" dirty="0" err="1"/>
              <a:t>Окрім</a:t>
            </a:r>
            <a:r>
              <a:rPr lang="ru-RU" sz="2400" dirty="0"/>
              <a:t> того, у </a:t>
            </a:r>
            <a:r>
              <a:rPr lang="ru-RU" sz="2400" dirty="0" err="1"/>
              <a:t>рослинних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є </a:t>
            </a:r>
            <a:r>
              <a:rPr lang="ru-RU" sz="2400" dirty="0" err="1">
                <a:solidFill>
                  <a:srgbClr val="FFFF00"/>
                </a:solidFill>
              </a:rPr>
              <a:t>клітинна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стінка</a:t>
            </a:r>
            <a:r>
              <a:rPr lang="ru-RU" sz="2400" dirty="0">
                <a:solidFill>
                  <a:srgbClr val="FFFF00"/>
                </a:solidFill>
              </a:rPr>
              <a:t> з </a:t>
            </a:r>
            <a:r>
              <a:rPr lang="ru-RU" sz="2400" dirty="0" err="1">
                <a:solidFill>
                  <a:srgbClr val="FFFF00"/>
                </a:solidFill>
              </a:rPr>
              <a:t>целюлози</a:t>
            </a:r>
            <a:r>
              <a:rPr lang="ru-RU" sz="2400" dirty="0">
                <a:solidFill>
                  <a:srgbClr val="FFFF00"/>
                </a:solidFill>
              </a:rPr>
              <a:t> та </a:t>
            </a:r>
            <a:r>
              <a:rPr lang="ru-RU" sz="2400" dirty="0" err="1">
                <a:solidFill>
                  <a:srgbClr val="FFFF00"/>
                </a:solidFill>
              </a:rPr>
              <a:t>запасливі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включення</a:t>
            </a:r>
            <a:r>
              <a:rPr lang="ru-RU" sz="2400" dirty="0">
                <a:solidFill>
                  <a:srgbClr val="FFFF00"/>
                </a:solidFill>
              </a:rPr>
              <a:t> у </a:t>
            </a:r>
            <a:r>
              <a:rPr lang="ru-RU" sz="2400" dirty="0" err="1">
                <a:solidFill>
                  <a:srgbClr val="FFFF00"/>
                </a:solidFill>
              </a:rPr>
              <a:t>вигляді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крохмальних</a:t>
            </a:r>
            <a:r>
              <a:rPr lang="ru-RU" sz="2400" dirty="0">
                <a:solidFill>
                  <a:srgbClr val="FFFF00"/>
                </a:solidFill>
              </a:rPr>
              <a:t> зерен</a:t>
            </a:r>
            <a:r>
              <a:rPr lang="ru-RU" sz="2400" dirty="0"/>
              <a:t>. </a:t>
            </a:r>
            <a:r>
              <a:rPr lang="ru-RU" sz="2400" dirty="0" err="1"/>
              <a:t>Вищі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твірні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провідні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механічні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основні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покривні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тканини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утворюють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вегетативні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генеративні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органи</a:t>
            </a:r>
            <a:r>
              <a:rPr lang="ru-RU" sz="2400" dirty="0">
                <a:solidFill>
                  <a:srgbClr val="00B0F0"/>
                </a:solidFill>
              </a:rPr>
              <a:t>. </a:t>
            </a:r>
            <a:r>
              <a:rPr lang="ru-RU" sz="2400" dirty="0" err="1"/>
              <a:t>Реагують</a:t>
            </a:r>
            <a:r>
              <a:rPr lang="ru-RU" sz="2400" dirty="0"/>
              <a:t> </a:t>
            </a:r>
            <a:r>
              <a:rPr lang="ru-RU" sz="2400" dirty="0" err="1"/>
              <a:t>рослинні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r>
              <a:rPr lang="ru-RU" sz="2400" dirty="0"/>
              <a:t> на </a:t>
            </a:r>
            <a:r>
              <a:rPr lang="ru-RU" sz="2400" dirty="0" err="1"/>
              <a:t>впливи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тропізмів</a:t>
            </a:r>
            <a:r>
              <a:rPr lang="ru-RU" sz="2400" dirty="0"/>
              <a:t>, а </a:t>
            </a:r>
            <a:r>
              <a:rPr lang="ru-RU" sz="2400" dirty="0" err="1"/>
              <a:t>регуляція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життєдіяльності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за </a:t>
            </a:r>
            <a:r>
              <a:rPr lang="ru-RU" sz="2400" dirty="0" err="1"/>
              <a:t>участю</a:t>
            </a:r>
            <a:r>
              <a:rPr lang="ru-RU" sz="2400" dirty="0"/>
              <a:t> </a:t>
            </a:r>
            <a:r>
              <a:rPr lang="ru-RU" sz="2400" dirty="0" err="1"/>
              <a:t>фітогормонів</a:t>
            </a:r>
            <a:r>
              <a:rPr lang="ru-RU" sz="2400" dirty="0"/>
              <a:t>. </a:t>
            </a:r>
          </a:p>
        </p:txBody>
      </p:sp>
      <p:pic>
        <p:nvPicPr>
          <p:cNvPr id="2150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C968E148-08E3-4B03-882D-008F2074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32" y="1536197"/>
            <a:ext cx="5301968" cy="37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8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DD976B-4DBB-4940-8C4C-9E7E028FD672}"/>
              </a:ext>
            </a:extLst>
          </p:cNvPr>
          <p:cNvSpPr/>
          <p:nvPr/>
        </p:nvSpPr>
        <p:spPr>
          <a:xfrm>
            <a:off x="248815" y="40185"/>
            <a:ext cx="117316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</a:rPr>
              <a:t>Основними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напрямами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еволюції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рослин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були</a:t>
            </a:r>
            <a:r>
              <a:rPr lang="ru-RU" sz="2400" dirty="0">
                <a:solidFill>
                  <a:srgbClr val="00B0F0"/>
                </a:solidFill>
              </a:rPr>
              <a:t>: </a:t>
            </a:r>
            <a:r>
              <a:rPr lang="ru-RU" sz="2400" dirty="0" err="1">
                <a:solidFill>
                  <a:srgbClr val="00B0F0"/>
                </a:solidFill>
              </a:rPr>
              <a:t>багатоклітинність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формування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нестатевого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статевого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поколінь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становлення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двох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еволюційних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напрямів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розвитку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наземних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рослин</a:t>
            </a:r>
            <a:r>
              <a:rPr lang="ru-RU" sz="2400" dirty="0">
                <a:solidFill>
                  <a:srgbClr val="00B0F0"/>
                </a:solidFill>
              </a:rPr>
              <a:t> (</a:t>
            </a:r>
            <a:r>
              <a:rPr lang="ru-RU" sz="2400" dirty="0" err="1">
                <a:solidFill>
                  <a:srgbClr val="00B0F0"/>
                </a:solidFill>
              </a:rPr>
              <a:t>гаметофітного</a:t>
            </a:r>
            <a:r>
              <a:rPr lang="ru-RU" sz="2400" dirty="0">
                <a:solidFill>
                  <a:srgbClr val="00B0F0"/>
                </a:solidFill>
              </a:rPr>
              <a:t> й </a:t>
            </a:r>
            <a:r>
              <a:rPr lang="ru-RU" sz="2400" dirty="0" err="1">
                <a:solidFill>
                  <a:srgbClr val="00B0F0"/>
                </a:solidFill>
              </a:rPr>
              <a:t>спорофітного</a:t>
            </a:r>
            <a:r>
              <a:rPr lang="ru-RU" sz="2400" dirty="0">
                <a:solidFill>
                  <a:srgbClr val="00B0F0"/>
                </a:solidFill>
              </a:rPr>
              <a:t>), </a:t>
            </a:r>
            <a:r>
              <a:rPr lang="ru-RU" sz="2400" dirty="0" err="1">
                <a:solidFill>
                  <a:srgbClr val="00B0F0"/>
                </a:solidFill>
              </a:rPr>
              <a:t>запліднення</a:t>
            </a:r>
            <a:r>
              <a:rPr lang="ru-RU" sz="2400" dirty="0">
                <a:solidFill>
                  <a:srgbClr val="00B0F0"/>
                </a:solidFill>
              </a:rPr>
              <a:t> без води, </a:t>
            </a:r>
            <a:r>
              <a:rPr lang="ru-RU" sz="2400" dirty="0" err="1">
                <a:solidFill>
                  <a:srgbClr val="00B0F0"/>
                </a:solidFill>
              </a:rPr>
              <a:t>виникнення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насінини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формування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квітки</a:t>
            </a:r>
            <a:r>
              <a:rPr lang="ru-RU" sz="2400" dirty="0">
                <a:solidFill>
                  <a:srgbClr val="00B0F0"/>
                </a:solidFill>
              </a:rPr>
              <a:t>, плоду і </a:t>
            </a:r>
            <a:r>
              <a:rPr lang="ru-RU" sz="2400" dirty="0" err="1">
                <a:solidFill>
                  <a:srgbClr val="00B0F0"/>
                </a:solidFill>
              </a:rPr>
              <a:t>подвійного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запліднення</a:t>
            </a:r>
            <a:r>
              <a:rPr lang="ru-RU" sz="2400" dirty="0"/>
              <a:t>. За </a:t>
            </a:r>
            <a:r>
              <a:rPr lang="ru-RU" sz="2400" dirty="0" err="1"/>
              <a:t>даними</a:t>
            </a:r>
            <a:r>
              <a:rPr lang="ru-RU" sz="2400" dirty="0"/>
              <a:t> 2016 р., на </a:t>
            </a:r>
            <a:r>
              <a:rPr lang="ru-RU" sz="2400" dirty="0" err="1"/>
              <a:t>Землі</a:t>
            </a:r>
            <a:r>
              <a:rPr lang="ru-RU" sz="2400" dirty="0"/>
              <a:t> є 390 900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об’єднують</a:t>
            </a:r>
            <a:r>
              <a:rPr lang="ru-RU" sz="2400" dirty="0"/>
              <a:t> в </a:t>
            </a:r>
            <a:r>
              <a:rPr lang="ru-RU" sz="2400" dirty="0" err="1"/>
              <a:t>окреме</a:t>
            </a:r>
            <a:r>
              <a:rPr lang="ru-RU" sz="2400" dirty="0"/>
              <a:t> царство в межах домену </a:t>
            </a:r>
            <a:r>
              <a:rPr lang="ru-RU" sz="2400" dirty="0" err="1"/>
              <a:t>Еукаріоти</a:t>
            </a:r>
            <a:r>
              <a:rPr lang="ru-RU" sz="2400" dirty="0"/>
              <a:t>. У </a:t>
            </a:r>
            <a:r>
              <a:rPr lang="ru-RU" sz="2400" dirty="0" err="1"/>
              <a:t>царстві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 для </a:t>
            </a:r>
            <a:r>
              <a:rPr lang="ru-RU" sz="2400" dirty="0" err="1"/>
              <a:t>вивчення</a:t>
            </a:r>
            <a:r>
              <a:rPr lang="ru-RU" sz="2400" dirty="0"/>
              <a:t> в </a:t>
            </a:r>
            <a:r>
              <a:rPr lang="ru-RU" sz="2400" dirty="0" err="1"/>
              <a:t>школі</a:t>
            </a:r>
            <a:r>
              <a:rPr lang="ru-RU" sz="2400" dirty="0"/>
              <a:t>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виокремлюють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: </a:t>
            </a:r>
            <a:r>
              <a:rPr lang="ru-RU" sz="2400" dirty="0" err="1">
                <a:solidFill>
                  <a:srgbClr val="00B0F0"/>
                </a:solidFill>
              </a:rPr>
              <a:t>Нижчі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рослини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Діатомові</a:t>
            </a:r>
            <a:r>
              <a:rPr lang="ru-RU" sz="2400" dirty="0"/>
              <a:t> </a:t>
            </a:r>
            <a:r>
              <a:rPr lang="ru-RU" sz="2400" dirty="0" err="1"/>
              <a:t>водорості</a:t>
            </a:r>
            <a:r>
              <a:rPr lang="ru-RU" sz="2400" dirty="0"/>
              <a:t>, </a:t>
            </a:r>
            <a:r>
              <a:rPr lang="ru-RU" sz="2400" dirty="0" err="1"/>
              <a:t>Бурі</a:t>
            </a:r>
            <a:r>
              <a:rPr lang="ru-RU" sz="2400" dirty="0"/>
              <a:t> </a:t>
            </a:r>
            <a:r>
              <a:rPr lang="ru-RU" sz="2400" dirty="0" err="1"/>
              <a:t>водорості</a:t>
            </a:r>
            <a:r>
              <a:rPr lang="ru-RU" sz="2400" dirty="0"/>
              <a:t>, </a:t>
            </a:r>
            <a:r>
              <a:rPr lang="ru-RU" sz="2400" dirty="0" err="1"/>
              <a:t>Червоні</a:t>
            </a:r>
            <a:r>
              <a:rPr lang="ru-RU" sz="2400" dirty="0"/>
              <a:t> </a:t>
            </a:r>
            <a:r>
              <a:rPr lang="ru-RU" sz="2400" dirty="0" err="1"/>
              <a:t>водорості</a:t>
            </a:r>
            <a:r>
              <a:rPr lang="ru-RU" sz="2400" dirty="0"/>
              <a:t>, </a:t>
            </a:r>
            <a:r>
              <a:rPr lang="ru-RU" sz="2400" dirty="0" err="1"/>
              <a:t>Зелені</a:t>
            </a:r>
            <a:r>
              <a:rPr lang="ru-RU" sz="2400" dirty="0"/>
              <a:t> </a:t>
            </a:r>
            <a:r>
              <a:rPr lang="ru-RU" sz="2400" dirty="0" err="1"/>
              <a:t>водорості</a:t>
            </a:r>
            <a:r>
              <a:rPr lang="ru-RU" sz="2400" dirty="0"/>
              <a:t>) і </a:t>
            </a:r>
            <a:r>
              <a:rPr lang="ru-RU" sz="2400" dirty="0" err="1">
                <a:solidFill>
                  <a:srgbClr val="00B0F0"/>
                </a:solidFill>
              </a:rPr>
              <a:t>Вищі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рослини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Мохоподібні</a:t>
            </a:r>
            <a:r>
              <a:rPr lang="ru-RU" sz="2400" dirty="0"/>
              <a:t>, </a:t>
            </a:r>
            <a:r>
              <a:rPr lang="ru-RU" sz="2400" dirty="0" err="1"/>
              <a:t>Хвощеподібні</a:t>
            </a:r>
            <a:r>
              <a:rPr lang="ru-RU" sz="2400" dirty="0"/>
              <a:t>, </a:t>
            </a:r>
            <a:r>
              <a:rPr lang="ru-RU" sz="2400" dirty="0" err="1"/>
              <a:t>Плауноподібні</a:t>
            </a:r>
            <a:r>
              <a:rPr lang="ru-RU" sz="2400" dirty="0"/>
              <a:t>, </a:t>
            </a:r>
            <a:r>
              <a:rPr lang="ru-RU" sz="2400" dirty="0" err="1"/>
              <a:t>Папоротеподібні</a:t>
            </a:r>
            <a:r>
              <a:rPr lang="ru-RU" sz="2400" dirty="0"/>
              <a:t>, </a:t>
            </a:r>
            <a:r>
              <a:rPr lang="ru-RU" sz="2400" dirty="0" err="1"/>
              <a:t>Голонасінні</a:t>
            </a:r>
            <a:r>
              <a:rPr lang="ru-RU" sz="2400" dirty="0"/>
              <a:t>, </a:t>
            </a:r>
            <a:r>
              <a:rPr lang="ru-RU" sz="2400" dirty="0" err="1"/>
              <a:t>Покритонасінні</a:t>
            </a:r>
            <a:r>
              <a:rPr lang="ru-RU" sz="2400" dirty="0"/>
              <a:t>). Для </a:t>
            </a:r>
            <a:r>
              <a:rPr lang="ru-RU" sz="2400" dirty="0" err="1"/>
              <a:t>класифікації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систематичні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, як </a:t>
            </a:r>
            <a:r>
              <a:rPr lang="ru-RU" sz="2400" dirty="0">
                <a:solidFill>
                  <a:srgbClr val="00B0F0"/>
                </a:solidFill>
              </a:rPr>
              <a:t>царство, </a:t>
            </a:r>
            <a:r>
              <a:rPr lang="ru-RU" sz="2400" dirty="0" err="1">
                <a:solidFill>
                  <a:srgbClr val="00B0F0"/>
                </a:solidFill>
              </a:rPr>
              <a:t>відділ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клас</a:t>
            </a:r>
            <a:r>
              <a:rPr lang="ru-RU" sz="2400" dirty="0">
                <a:solidFill>
                  <a:srgbClr val="00B0F0"/>
                </a:solidFill>
              </a:rPr>
              <a:t>, порядок, родина, </a:t>
            </a:r>
            <a:r>
              <a:rPr lang="ru-RU" sz="2400" dirty="0" err="1">
                <a:solidFill>
                  <a:srgbClr val="00B0F0"/>
                </a:solidFill>
              </a:rPr>
              <a:t>рід</a:t>
            </a:r>
            <a:r>
              <a:rPr lang="ru-RU" sz="2400" dirty="0">
                <a:solidFill>
                  <a:srgbClr val="00B0F0"/>
                </a:solidFill>
              </a:rPr>
              <a:t> та вид. </a:t>
            </a:r>
          </a:p>
        </p:txBody>
      </p:sp>
      <p:pic>
        <p:nvPicPr>
          <p:cNvPr id="22530" name="Picture 2" descr="ÐÐ°ÑÑÐ¸Ð½ÐºÐ¸ Ð¿Ð¾ Ð·Ð°Ð¿ÑÐ¾ÑÑ ÑÐ¾ÑÐ»Ð¸Ð½Ð¸ ÐºÐ»Ð°ÑÐ¸ÑÑÐºÐ°ÑÑÑ">
            <a:extLst>
              <a:ext uri="{FF2B5EF4-FFF2-40B4-BE49-F238E27FC236}">
                <a16:creationId xmlns:a16="http://schemas.microsoft.com/office/drawing/2014/main" id="{3ECA6256-B29F-4AE9-84AA-AB3B27C1B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11564" r="9939" b="48028"/>
          <a:stretch/>
        </p:blipFill>
        <p:spPr bwMode="auto">
          <a:xfrm>
            <a:off x="2071396" y="4195169"/>
            <a:ext cx="8322906" cy="27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728AF3-E437-46FC-9DDA-F9BFA50FFBD9}"/>
              </a:ext>
            </a:extLst>
          </p:cNvPr>
          <p:cNvSpPr/>
          <p:nvPr/>
        </p:nvSpPr>
        <p:spPr>
          <a:xfrm>
            <a:off x="342123" y="240192"/>
            <a:ext cx="64039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ГРИБИ (</a:t>
            </a:r>
            <a:r>
              <a:rPr lang="ru-RU" sz="2400" dirty="0" err="1">
                <a:solidFill>
                  <a:srgbClr val="FFFF00"/>
                </a:solidFill>
              </a:rPr>
              <a:t>Fungi</a:t>
            </a:r>
            <a:r>
              <a:rPr lang="ru-RU" sz="2400" dirty="0">
                <a:solidFill>
                  <a:srgbClr val="FFFF00"/>
                </a:solidFill>
              </a:rPr>
              <a:t>) – </a:t>
            </a:r>
            <a:r>
              <a:rPr lang="ru-RU" sz="2400" dirty="0" err="1">
                <a:solidFill>
                  <a:srgbClr val="FFFF00"/>
                </a:solidFill>
              </a:rPr>
              <a:t>багатоклітинні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гетеротрофні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еукаріотичні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організми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найзагальнішими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ознаками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яких</a:t>
            </a:r>
            <a:r>
              <a:rPr lang="ru-RU" sz="2400" dirty="0">
                <a:solidFill>
                  <a:srgbClr val="FFFF00"/>
                </a:solidFill>
              </a:rPr>
              <a:t> є </a:t>
            </a:r>
            <a:r>
              <a:rPr lang="ru-RU" sz="2400" dirty="0" err="1">
                <a:solidFill>
                  <a:srgbClr val="FFFF00"/>
                </a:solidFill>
              </a:rPr>
              <a:t>осмотичне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живлення</a:t>
            </a:r>
            <a:r>
              <a:rPr lang="ru-RU" sz="2400" dirty="0">
                <a:solidFill>
                  <a:srgbClr val="FFFF00"/>
                </a:solidFill>
              </a:rPr>
              <a:t> та </a:t>
            </a:r>
            <a:r>
              <a:rPr lang="ru-RU" sz="2400" dirty="0" err="1">
                <a:solidFill>
                  <a:srgbClr val="FFFF00"/>
                </a:solidFill>
              </a:rPr>
              <a:t>прикріплений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спосіб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життя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Клітини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грибів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мають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клітинну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стінка</a:t>
            </a:r>
            <a:r>
              <a:rPr lang="ru-RU" sz="2400" dirty="0">
                <a:solidFill>
                  <a:srgbClr val="FFFF00"/>
                </a:solidFill>
              </a:rPr>
              <a:t> з </a:t>
            </a:r>
            <a:r>
              <a:rPr lang="ru-RU" sz="2400" dirty="0" err="1">
                <a:solidFill>
                  <a:srgbClr val="FFFF00"/>
                </a:solidFill>
              </a:rPr>
              <a:t>хітину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запасають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глікоген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/>
              <a:t>У </a:t>
            </a:r>
            <a:r>
              <a:rPr lang="ru-RU" sz="2400" dirty="0" err="1"/>
              <a:t>грибів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добре </a:t>
            </a:r>
            <a:r>
              <a:rPr lang="ru-RU" sz="2400" dirty="0" err="1"/>
              <a:t>розвинуте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везикулярне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транспортування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ферментів</a:t>
            </a:r>
            <a:r>
              <a:rPr lang="ru-RU" sz="2400" dirty="0"/>
              <a:t> для </a:t>
            </a:r>
            <a:r>
              <a:rPr lang="ru-RU" sz="2400" dirty="0" err="1"/>
              <a:t>позаклітинного</a:t>
            </a:r>
            <a:r>
              <a:rPr lang="ru-RU" sz="2400" dirty="0"/>
              <a:t> </a:t>
            </a:r>
            <a:r>
              <a:rPr lang="ru-RU" sz="2400" dirty="0" err="1"/>
              <a:t>розщеплення</a:t>
            </a:r>
            <a:r>
              <a:rPr lang="ru-RU" sz="2400" dirty="0"/>
              <a:t> </a:t>
            </a:r>
            <a:r>
              <a:rPr lang="ru-RU" sz="2400" dirty="0" err="1"/>
              <a:t>органіки</a:t>
            </a:r>
            <a:r>
              <a:rPr lang="ru-RU" sz="2400" dirty="0"/>
              <a:t>. </a:t>
            </a:r>
            <a:r>
              <a:rPr lang="ru-RU" sz="2400" dirty="0" err="1"/>
              <a:t>Прості</a:t>
            </a:r>
            <a:r>
              <a:rPr lang="ru-RU" sz="2400" dirty="0"/>
              <a:t> </a:t>
            </a:r>
            <a:r>
              <a:rPr lang="ru-RU" sz="2400" dirty="0" err="1"/>
              <a:t>поживні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</a:t>
            </a:r>
            <a:r>
              <a:rPr lang="ru-RU" sz="2400" dirty="0" err="1"/>
              <a:t>надходять</a:t>
            </a:r>
            <a:r>
              <a:rPr lang="ru-RU" sz="2400" dirty="0"/>
              <a:t> у </a:t>
            </a:r>
            <a:r>
              <a:rPr lang="ru-RU" sz="2400" dirty="0" err="1"/>
              <a:t>клітину</a:t>
            </a:r>
            <a:r>
              <a:rPr lang="ru-RU" sz="2400" dirty="0"/>
              <a:t>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осмотичного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живлення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без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травних</a:t>
            </a:r>
            <a:r>
              <a:rPr lang="ru-RU" sz="2400" dirty="0"/>
              <a:t> вакуолей. У </a:t>
            </a:r>
            <a:r>
              <a:rPr lang="ru-RU" sz="2400" dirty="0" err="1"/>
              <a:t>грибів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двогеномні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клітини</a:t>
            </a:r>
            <a:r>
              <a:rPr lang="ru-RU" sz="2400" dirty="0"/>
              <a:t>, в </a:t>
            </a:r>
            <a:r>
              <a:rPr lang="ru-RU" sz="2400" dirty="0" err="1"/>
              <a:t>яких</a:t>
            </a:r>
            <a:r>
              <a:rPr lang="ru-RU" sz="2400" dirty="0"/>
              <a:t> представлено </a:t>
            </a:r>
            <a:r>
              <a:rPr lang="ru-RU" sz="2400" dirty="0" err="1"/>
              <a:t>ядерний</a:t>
            </a:r>
            <a:r>
              <a:rPr lang="ru-RU" sz="2400" dirty="0"/>
              <a:t> та </a:t>
            </a:r>
            <a:r>
              <a:rPr lang="ru-RU" sz="2400" dirty="0" err="1"/>
              <a:t>мітохондріальний</a:t>
            </a:r>
            <a:r>
              <a:rPr lang="ru-RU" sz="2400" dirty="0"/>
              <a:t> </a:t>
            </a:r>
            <a:r>
              <a:rPr lang="ru-RU" sz="2400" dirty="0" err="1"/>
              <a:t>геноми</a:t>
            </a:r>
            <a:r>
              <a:rPr lang="ru-RU" sz="2400" dirty="0"/>
              <a:t>, а </a:t>
            </a:r>
            <a:r>
              <a:rPr lang="ru-RU" sz="2400" dirty="0" err="1">
                <a:solidFill>
                  <a:srgbClr val="FFFF00"/>
                </a:solidFill>
              </a:rPr>
              <a:t>розміри</a:t>
            </a:r>
            <a:r>
              <a:rPr lang="ru-RU" sz="2400" dirty="0">
                <a:solidFill>
                  <a:srgbClr val="FFFF00"/>
                </a:solidFill>
              </a:rPr>
              <a:t> самого геному </a:t>
            </a:r>
            <a:r>
              <a:rPr lang="ru-RU" sz="2400" dirty="0" err="1">
                <a:solidFill>
                  <a:srgbClr val="FFFF00"/>
                </a:solidFill>
              </a:rPr>
              <a:t>значно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менші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ніж</a:t>
            </a:r>
            <a:r>
              <a:rPr lang="ru-RU" sz="2400" dirty="0">
                <a:solidFill>
                  <a:srgbClr val="FFFF00"/>
                </a:solidFill>
              </a:rPr>
              <a:t> у </a:t>
            </a:r>
            <a:r>
              <a:rPr lang="ru-RU" sz="2400" dirty="0" err="1">
                <a:solidFill>
                  <a:srgbClr val="FFFF00"/>
                </a:solidFill>
              </a:rPr>
              <a:t>рослин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й </a:t>
            </a:r>
            <a:r>
              <a:rPr lang="ru-RU" sz="2400" dirty="0" err="1"/>
              <a:t>тварин</a:t>
            </a:r>
            <a:r>
              <a:rPr lang="ru-RU" sz="2400" dirty="0"/>
              <a:t>.</a:t>
            </a:r>
          </a:p>
        </p:txBody>
      </p:sp>
      <p:pic>
        <p:nvPicPr>
          <p:cNvPr id="23554" name="Picture 2" descr="ÐÐ°ÑÑÐ¸Ð½ÐºÐ¸ Ð¿Ð¾ Ð·Ð°Ð¿ÑÐ¾ÑÑ Ð³ÑÐ¸Ð±Ð¸">
            <a:extLst>
              <a:ext uri="{FF2B5EF4-FFF2-40B4-BE49-F238E27FC236}">
                <a16:creationId xmlns:a16="http://schemas.microsoft.com/office/drawing/2014/main" id="{A6CC2979-A991-4572-B5AC-D6A3EB64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8" y="128255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58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671B57-C264-4060-BAEF-229E932B94EC}"/>
              </a:ext>
            </a:extLst>
          </p:cNvPr>
          <p:cNvSpPr/>
          <p:nvPr/>
        </p:nvSpPr>
        <p:spPr>
          <a:xfrm>
            <a:off x="304799" y="173991"/>
            <a:ext cx="11582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</a:rPr>
              <a:t>Вегетативне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тіло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/>
              <a:t>переважної</a:t>
            </a:r>
            <a:r>
              <a:rPr lang="ru-RU" sz="2800" dirty="0"/>
              <a:t>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грибів</a:t>
            </a:r>
            <a:r>
              <a:rPr lang="ru-RU" sz="2800" dirty="0"/>
              <a:t> </a:t>
            </a:r>
            <a:r>
              <a:rPr lang="ru-RU" sz="2800" dirty="0" err="1"/>
              <a:t>являє</a:t>
            </a:r>
            <a:r>
              <a:rPr lang="ru-RU" sz="2800" dirty="0"/>
              <a:t> собою систему </a:t>
            </a:r>
            <a:r>
              <a:rPr lang="ru-RU" sz="2800" dirty="0" err="1"/>
              <a:t>вкритих</a:t>
            </a:r>
            <a:r>
              <a:rPr lang="ru-RU" sz="2800" dirty="0"/>
              <a:t> </a:t>
            </a:r>
            <a:r>
              <a:rPr lang="ru-RU" sz="2800" dirty="0" err="1"/>
              <a:t>клітинними</a:t>
            </a:r>
            <a:r>
              <a:rPr lang="ru-RU" sz="2800" dirty="0"/>
              <a:t> </a:t>
            </a:r>
            <a:r>
              <a:rPr lang="ru-RU" sz="2800" dirty="0" err="1"/>
              <a:t>оболонками</a:t>
            </a:r>
            <a:r>
              <a:rPr lang="ru-RU" sz="2800" dirty="0"/>
              <a:t> ниток (</a:t>
            </a:r>
            <a:r>
              <a:rPr lang="ru-RU" sz="2800" dirty="0" err="1">
                <a:solidFill>
                  <a:srgbClr val="FFFF00"/>
                </a:solidFill>
              </a:rPr>
              <a:t>гіфів</a:t>
            </a:r>
            <a:r>
              <a:rPr lang="ru-RU" sz="2800" dirty="0"/>
              <a:t>), яка </a:t>
            </a:r>
            <a:r>
              <a:rPr lang="ru-RU" sz="2800" dirty="0" err="1"/>
              <a:t>називається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FF00"/>
                </a:solidFill>
              </a:rPr>
              <a:t>грибницею (</a:t>
            </a:r>
            <a:r>
              <a:rPr lang="ru-RU" sz="2800" dirty="0" err="1">
                <a:solidFill>
                  <a:srgbClr val="FFFF00"/>
                </a:solidFill>
              </a:rPr>
              <a:t>міцелієм</a:t>
            </a:r>
            <a:r>
              <a:rPr lang="ru-RU" sz="2800" dirty="0"/>
              <a:t>). </a:t>
            </a:r>
            <a:r>
              <a:rPr lang="ru-RU" sz="2800" dirty="0" err="1"/>
              <a:t>Диференційовані</a:t>
            </a:r>
            <a:r>
              <a:rPr lang="ru-RU" sz="2800" dirty="0"/>
              <a:t> </a:t>
            </a:r>
            <a:r>
              <a:rPr lang="ru-RU" sz="2800" dirty="0" err="1"/>
              <a:t>тканини</a:t>
            </a:r>
            <a:r>
              <a:rPr lang="ru-RU" sz="2800" dirty="0"/>
              <a:t> та </a:t>
            </a:r>
            <a:r>
              <a:rPr lang="ru-RU" sz="2800" dirty="0" err="1"/>
              <a:t>вегетативні</a:t>
            </a:r>
            <a:r>
              <a:rPr lang="ru-RU" sz="2800" dirty="0"/>
              <a:t> </a:t>
            </a:r>
            <a:r>
              <a:rPr lang="ru-RU" sz="2800" dirty="0" err="1"/>
              <a:t>органи</a:t>
            </a:r>
            <a:r>
              <a:rPr lang="ru-RU" sz="2800" dirty="0"/>
              <a:t> </a:t>
            </a:r>
            <a:r>
              <a:rPr lang="ru-RU" sz="2800" dirty="0" err="1"/>
              <a:t>чітко</a:t>
            </a:r>
            <a:r>
              <a:rPr lang="ru-RU" sz="2800" dirty="0"/>
              <a:t> не </a:t>
            </a:r>
            <a:r>
              <a:rPr lang="ru-RU" sz="2800" dirty="0" err="1"/>
              <a:t>виражено</a:t>
            </a:r>
            <a:r>
              <a:rPr lang="ru-RU" sz="2800" dirty="0"/>
              <a:t>. </a:t>
            </a:r>
            <a:r>
              <a:rPr lang="ru-RU" sz="2800" dirty="0" err="1">
                <a:solidFill>
                  <a:srgbClr val="FFFF00"/>
                </a:solidFill>
              </a:rPr>
              <a:t>Органи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нестатевого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розмноження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/>
              <a:t>грибів</a:t>
            </a:r>
            <a:r>
              <a:rPr lang="ru-RU" sz="2800" dirty="0"/>
              <a:t> </a:t>
            </a:r>
            <a:r>
              <a:rPr lang="ru-RU" sz="2800" dirty="0" err="1"/>
              <a:t>називають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FF00"/>
                </a:solidFill>
              </a:rPr>
              <a:t>спорангіями</a:t>
            </a:r>
            <a:r>
              <a:rPr lang="ru-RU" sz="2800" dirty="0"/>
              <a:t>. Вони </a:t>
            </a:r>
            <a:r>
              <a:rPr lang="ru-RU" sz="2800" dirty="0" err="1"/>
              <a:t>розміщені</a:t>
            </a:r>
            <a:r>
              <a:rPr lang="ru-RU" sz="2800" dirty="0"/>
              <a:t> </a:t>
            </a:r>
            <a:r>
              <a:rPr lang="ru-RU" sz="2800" dirty="0" err="1"/>
              <a:t>поодиноко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зібрані</a:t>
            </a:r>
            <a:r>
              <a:rPr lang="ru-RU" sz="2800" dirty="0"/>
              <a:t> у </a:t>
            </a:r>
            <a:r>
              <a:rPr lang="ru-RU" sz="2800" dirty="0" err="1"/>
              <a:t>складні</a:t>
            </a:r>
            <a:r>
              <a:rPr lang="ru-RU" sz="2800" dirty="0"/>
              <a:t> </a:t>
            </a:r>
            <a:r>
              <a:rPr lang="ru-RU" sz="2800" dirty="0" err="1"/>
              <a:t>структури</a:t>
            </a:r>
            <a:endParaRPr lang="ru-RU" sz="2800" dirty="0"/>
          </a:p>
        </p:txBody>
      </p:sp>
      <p:pic>
        <p:nvPicPr>
          <p:cNvPr id="24578" name="Picture 2" descr="ÐÐ°ÑÑÐ¸Ð½ÐºÐ¸ Ð¿Ð¾ Ð·Ð°Ð¿ÑÐ¾ÑÑ Ð³ÑÐ¸Ð±Ð¸ Ð±ÑÐ´Ð¾Ð²Ð°">
            <a:extLst>
              <a:ext uri="{FF2B5EF4-FFF2-40B4-BE49-F238E27FC236}">
                <a16:creationId xmlns:a16="http://schemas.microsoft.com/office/drawing/2014/main" id="{05961BB0-3EFF-4BFC-BC58-955C6587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77" y="2420441"/>
            <a:ext cx="6969500" cy="44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43F145-77B3-4294-A850-96030A936793}"/>
              </a:ext>
            </a:extLst>
          </p:cNvPr>
          <p:cNvSpPr/>
          <p:nvPr/>
        </p:nvSpPr>
        <p:spPr>
          <a:xfrm>
            <a:off x="220825" y="151179"/>
            <a:ext cx="63945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Нині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антропогенного </a:t>
            </a:r>
            <a:r>
              <a:rPr lang="ru-RU" sz="2800" dirty="0" err="1"/>
              <a:t>впливу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біорізноманіття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00B0F0"/>
                </a:solidFill>
              </a:rPr>
              <a:t>скорочується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чинниками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загрожують</a:t>
            </a:r>
            <a:r>
              <a:rPr lang="ru-RU" sz="2800" dirty="0"/>
              <a:t> </a:t>
            </a:r>
            <a:r>
              <a:rPr lang="ru-RU" sz="2800" dirty="0" err="1"/>
              <a:t>біорізноманіттю</a:t>
            </a:r>
            <a:r>
              <a:rPr lang="ru-RU" sz="2800" dirty="0"/>
              <a:t>, є: 1) </a:t>
            </a:r>
            <a:r>
              <a:rPr lang="ru-RU" sz="2800" dirty="0" err="1">
                <a:solidFill>
                  <a:srgbClr val="00B0F0"/>
                </a:solidFill>
              </a:rPr>
              <a:t>скорочення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ареалів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існування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через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; 2) </a:t>
            </a:r>
            <a:r>
              <a:rPr lang="ru-RU" sz="2800" dirty="0" err="1">
                <a:solidFill>
                  <a:srgbClr val="00B0F0"/>
                </a:solidFill>
              </a:rPr>
              <a:t>надмірна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експлуатація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біоресурсів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рибальство</a:t>
            </a:r>
            <a:r>
              <a:rPr lang="ru-RU" sz="2800" dirty="0"/>
              <a:t> </a:t>
            </a:r>
            <a:r>
              <a:rPr lang="ru-RU" sz="2800" dirty="0" err="1"/>
              <a:t>знищило</a:t>
            </a:r>
            <a:r>
              <a:rPr lang="ru-RU" sz="2800" dirty="0"/>
              <a:t> до 80 %  </a:t>
            </a:r>
            <a:r>
              <a:rPr lang="ru-RU" sz="2800" dirty="0" err="1"/>
              <a:t>рибної</a:t>
            </a:r>
            <a:r>
              <a:rPr lang="ru-RU" sz="2800" dirty="0"/>
              <a:t> </a:t>
            </a:r>
            <a:r>
              <a:rPr lang="ru-RU" sz="2800" dirty="0" err="1"/>
              <a:t>біомаси</a:t>
            </a:r>
            <a:r>
              <a:rPr lang="ru-RU" sz="2800" dirty="0"/>
              <a:t>); 3) </a:t>
            </a:r>
            <a:r>
              <a:rPr lang="ru-RU" sz="2800" dirty="0" err="1">
                <a:solidFill>
                  <a:srgbClr val="00B0F0"/>
                </a:solidFill>
              </a:rPr>
              <a:t>забруднення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середовища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тисячі</a:t>
            </a:r>
            <a:r>
              <a:rPr lang="ru-RU" sz="2800" dirty="0"/>
              <a:t> </a:t>
            </a:r>
            <a:r>
              <a:rPr lang="ru-RU" sz="2800" dirty="0" err="1"/>
              <a:t>морських</a:t>
            </a:r>
            <a:r>
              <a:rPr lang="ru-RU" sz="2800" dirty="0"/>
              <a:t> </a:t>
            </a:r>
            <a:r>
              <a:rPr lang="ru-RU" sz="2800" dirty="0" err="1"/>
              <a:t>птахів</a:t>
            </a:r>
            <a:r>
              <a:rPr lang="ru-RU" sz="2800" dirty="0"/>
              <a:t> і черепах </a:t>
            </a:r>
            <a:r>
              <a:rPr lang="ru-RU" sz="2800" dirty="0" err="1"/>
              <a:t>щорічно</a:t>
            </a:r>
            <a:r>
              <a:rPr lang="ru-RU" sz="2800" dirty="0"/>
              <a:t> гинуть через </a:t>
            </a:r>
            <a:r>
              <a:rPr lang="ru-RU" sz="2800" dirty="0" err="1"/>
              <a:t>дрібне</a:t>
            </a:r>
            <a:r>
              <a:rPr lang="ru-RU" sz="2800" dirty="0"/>
              <a:t> </a:t>
            </a:r>
            <a:r>
              <a:rPr lang="ru-RU" sz="2800" dirty="0" err="1"/>
              <a:t>пластмасове</a:t>
            </a:r>
            <a:r>
              <a:rPr lang="ru-RU" sz="2800" dirty="0"/>
              <a:t> </a:t>
            </a:r>
            <a:r>
              <a:rPr lang="ru-RU" sz="2800" dirty="0" err="1"/>
              <a:t>сміття</a:t>
            </a:r>
            <a:r>
              <a:rPr lang="ru-RU" sz="2800" dirty="0"/>
              <a:t>);  4) </a:t>
            </a:r>
            <a:r>
              <a:rPr lang="ru-RU" sz="2800" dirty="0" err="1">
                <a:solidFill>
                  <a:srgbClr val="00B0F0"/>
                </a:solidFill>
              </a:rPr>
              <a:t>вторгнення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чужорідних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видів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азійський</a:t>
            </a:r>
            <a:r>
              <a:rPr lang="ru-RU" sz="2800" dirty="0"/>
              <a:t> </a:t>
            </a:r>
            <a:r>
              <a:rPr lang="ru-RU" sz="2800" dirty="0" err="1"/>
              <a:t>короп</a:t>
            </a:r>
            <a:r>
              <a:rPr lang="ru-RU" sz="2800" dirty="0"/>
              <a:t> у  </a:t>
            </a:r>
            <a:r>
              <a:rPr lang="ru-RU" sz="2800" dirty="0" err="1"/>
              <a:t>водоймах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).</a:t>
            </a:r>
          </a:p>
        </p:txBody>
      </p:sp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907DA77-F8DB-41E6-B4CA-058556D69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57" y="-93305"/>
            <a:ext cx="5230243" cy="69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17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92A5CE-F8DE-4CE7-AE8A-0275A5551D9B}"/>
              </a:ext>
            </a:extLst>
          </p:cNvPr>
          <p:cNvSpPr/>
          <p:nvPr/>
        </p:nvSpPr>
        <p:spPr>
          <a:xfrm>
            <a:off x="342123" y="342829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Сьогодні</a:t>
            </a:r>
            <a:r>
              <a:rPr lang="ru-RU" sz="2400" dirty="0"/>
              <a:t> описано </a:t>
            </a:r>
            <a:r>
              <a:rPr lang="ru-RU" sz="2400" dirty="0" err="1"/>
              <a:t>приблизно</a:t>
            </a:r>
            <a:r>
              <a:rPr lang="ru-RU" sz="2400" dirty="0"/>
              <a:t> 70 тис.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грибів</a:t>
            </a:r>
            <a:r>
              <a:rPr lang="ru-RU" sz="2400" dirty="0"/>
              <a:t>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очікуване</a:t>
            </a:r>
            <a:r>
              <a:rPr lang="ru-RU" sz="2400" dirty="0"/>
              <a:t> </a:t>
            </a:r>
            <a:r>
              <a:rPr lang="ru-RU" sz="2400" dirty="0" err="1"/>
              <a:t>різноманіття</a:t>
            </a:r>
            <a:r>
              <a:rPr lang="ru-RU" sz="2400" dirty="0"/>
              <a:t>, за </a:t>
            </a:r>
            <a:r>
              <a:rPr lang="ru-RU" sz="2400" dirty="0" err="1"/>
              <a:t>оцінками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авторів</a:t>
            </a:r>
            <a:r>
              <a:rPr lang="ru-RU" sz="2400" dirty="0"/>
              <a:t>, становить </a:t>
            </a:r>
            <a:r>
              <a:rPr lang="ru-RU" sz="2400" dirty="0" err="1"/>
              <a:t>від</a:t>
            </a:r>
            <a:r>
              <a:rPr lang="ru-RU" sz="2400" dirty="0"/>
              <a:t> 300 тис. до 1,5 млн </a:t>
            </a:r>
            <a:r>
              <a:rPr lang="ru-RU" sz="2400" dirty="0" err="1"/>
              <a:t>видів</a:t>
            </a:r>
            <a:r>
              <a:rPr lang="ru-RU" sz="2400" dirty="0"/>
              <a:t>.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екологічними</a:t>
            </a:r>
            <a:r>
              <a:rPr lang="ru-RU" sz="2400" dirty="0"/>
              <a:t> </a:t>
            </a:r>
            <a:r>
              <a:rPr lang="ru-RU" sz="2400" dirty="0" err="1"/>
              <a:t>групами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для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найбільше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, є </a:t>
            </a:r>
            <a:r>
              <a:rPr lang="ru-RU" sz="2400" dirty="0" err="1">
                <a:solidFill>
                  <a:srgbClr val="00B0F0"/>
                </a:solidFill>
              </a:rPr>
              <a:t>шапинкові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гриби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гриби-паразити</a:t>
            </a:r>
            <a:r>
              <a:rPr lang="ru-RU" sz="2400" dirty="0">
                <a:solidFill>
                  <a:srgbClr val="00B0F0"/>
                </a:solidFill>
              </a:rPr>
              <a:t>,  </a:t>
            </a:r>
            <a:r>
              <a:rPr lang="ru-RU" sz="2400" dirty="0" err="1">
                <a:solidFill>
                  <a:srgbClr val="00B0F0"/>
                </a:solidFill>
              </a:rPr>
              <a:t>цвілеві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гриби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дріжджеві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гриби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dirty="0" err="1"/>
              <a:t>ін</a:t>
            </a:r>
            <a:r>
              <a:rPr lang="ru-RU" sz="2400" dirty="0"/>
              <a:t>. Лишайникам не </a:t>
            </a:r>
            <a:r>
              <a:rPr lang="ru-RU" sz="2400" dirty="0" err="1"/>
              <a:t>надають</a:t>
            </a:r>
            <a:r>
              <a:rPr lang="ru-RU" sz="2400" dirty="0"/>
              <a:t> у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грибів</a:t>
            </a:r>
            <a:r>
              <a:rPr lang="ru-RU" sz="2400" dirty="0"/>
              <a:t> статусу </a:t>
            </a:r>
            <a:r>
              <a:rPr lang="ru-RU" sz="2400" dirty="0" err="1"/>
              <a:t>певного</a:t>
            </a:r>
            <a:r>
              <a:rPr lang="ru-RU" sz="2400" dirty="0"/>
              <a:t> таксона,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погляди про </a:t>
            </a:r>
            <a:r>
              <a:rPr lang="ru-RU" sz="2400" dirty="0" err="1"/>
              <a:t>незалежність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</a:t>
            </a:r>
            <a:r>
              <a:rPr lang="ru-RU" sz="2400" dirty="0" err="1"/>
              <a:t>лишайників</a:t>
            </a:r>
            <a:r>
              <a:rPr lang="ru-RU" sz="2400" dirty="0"/>
              <a:t>. За </a:t>
            </a:r>
            <a:r>
              <a:rPr lang="ru-RU" sz="2400" dirty="0" err="1"/>
              <a:t>прийнятою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системою, </a:t>
            </a:r>
            <a:r>
              <a:rPr lang="ru-RU" sz="2400" dirty="0" err="1"/>
              <a:t>справжні</a:t>
            </a:r>
            <a:r>
              <a:rPr lang="ru-RU" sz="2400" dirty="0"/>
              <a:t> </a:t>
            </a:r>
            <a:r>
              <a:rPr lang="ru-RU" sz="2400" dirty="0" err="1"/>
              <a:t>гриби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на 10 </a:t>
            </a:r>
            <a:r>
              <a:rPr lang="ru-RU" sz="2400" dirty="0" err="1"/>
              <a:t>груп</a:t>
            </a:r>
            <a:r>
              <a:rPr lang="ru-RU" sz="2400" dirty="0"/>
              <a:t>,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виокремимо</a:t>
            </a:r>
            <a:r>
              <a:rPr lang="ru-RU" sz="2400" dirty="0"/>
              <a:t> </a:t>
            </a:r>
            <a:r>
              <a:rPr lang="ru-RU" sz="2400" dirty="0" err="1"/>
              <a:t>відділи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Міксомікота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Оомікота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Хітридіомікота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Зигомікота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Аскомікота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Базидіомікота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25602" name="Picture 2" descr="ÐÐ°ÑÑÐ¸Ð½ÐºÐ¸ Ð¿Ð¾ Ð·Ð°Ð¿ÑÐ¾ÑÑ Ð³ÑÐ¸Ð±Ð¸ Ð²ÑÐ´Ð´ÑÐ»Ð¸">
            <a:extLst>
              <a:ext uri="{FF2B5EF4-FFF2-40B4-BE49-F238E27FC236}">
                <a16:creationId xmlns:a16="http://schemas.microsoft.com/office/drawing/2014/main" id="{D4FFBB9D-AD6D-45E3-84A8-FD3F2FF20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74" y="856357"/>
            <a:ext cx="5642726" cy="49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07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2B022F-6C72-4573-BAE0-6F9CC171A88D}"/>
              </a:ext>
            </a:extLst>
          </p:cNvPr>
          <p:cNvSpPr/>
          <p:nvPr/>
        </p:nvSpPr>
        <p:spPr>
          <a:xfrm>
            <a:off x="323462" y="280969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>
                <a:solidFill>
                  <a:srgbClr val="FFFF00"/>
                </a:solidFill>
              </a:rPr>
              <a:t>ТВАРИНИ (</a:t>
            </a:r>
            <a:r>
              <a:rPr lang="ru-RU" sz="2600" dirty="0" err="1">
                <a:solidFill>
                  <a:srgbClr val="FFFF00"/>
                </a:solidFill>
              </a:rPr>
              <a:t>Animalia</a:t>
            </a:r>
            <a:r>
              <a:rPr lang="ru-RU" sz="2600" dirty="0">
                <a:solidFill>
                  <a:srgbClr val="FFFF00"/>
                </a:solidFill>
              </a:rPr>
              <a:t>) – </a:t>
            </a:r>
            <a:r>
              <a:rPr lang="ru-RU" sz="2600" dirty="0" err="1">
                <a:solidFill>
                  <a:srgbClr val="FFFF00"/>
                </a:solidFill>
              </a:rPr>
              <a:t>багатоклітинні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еукаріотичні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організми</a:t>
            </a:r>
            <a:r>
              <a:rPr lang="ru-RU" sz="2600" dirty="0">
                <a:solidFill>
                  <a:srgbClr val="FFFF00"/>
                </a:solidFill>
              </a:rPr>
              <a:t>, </a:t>
            </a:r>
            <a:r>
              <a:rPr lang="ru-RU" sz="2600" dirty="0" err="1">
                <a:solidFill>
                  <a:srgbClr val="FFFF00"/>
                </a:solidFill>
              </a:rPr>
              <a:t>найзагальнішими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особливостями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яких</a:t>
            </a:r>
            <a:r>
              <a:rPr lang="ru-RU" sz="2600" dirty="0">
                <a:solidFill>
                  <a:srgbClr val="FFFF00"/>
                </a:solidFill>
              </a:rPr>
              <a:t> є </a:t>
            </a:r>
            <a:r>
              <a:rPr lang="ru-RU" sz="2600" dirty="0" err="1">
                <a:solidFill>
                  <a:srgbClr val="FFFF00"/>
                </a:solidFill>
              </a:rPr>
              <a:t>хемогетеротрофне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живлення</a:t>
            </a:r>
            <a:r>
              <a:rPr lang="ru-RU" sz="2600" dirty="0">
                <a:solidFill>
                  <a:srgbClr val="FFFF00"/>
                </a:solidFill>
              </a:rPr>
              <a:t> та </a:t>
            </a:r>
            <a:r>
              <a:rPr lang="ru-RU" sz="2600" dirty="0" err="1">
                <a:solidFill>
                  <a:srgbClr val="FFFF00"/>
                </a:solidFill>
              </a:rPr>
              <a:t>активний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рух</a:t>
            </a:r>
            <a:r>
              <a:rPr lang="ru-RU" sz="2600" dirty="0">
                <a:solidFill>
                  <a:srgbClr val="FFFF00"/>
                </a:solidFill>
              </a:rPr>
              <a:t> (</a:t>
            </a:r>
            <a:r>
              <a:rPr lang="ru-RU" sz="2600" dirty="0" err="1">
                <a:solidFill>
                  <a:srgbClr val="FFFF00"/>
                </a:solidFill>
              </a:rPr>
              <a:t>локомоція</a:t>
            </a:r>
            <a:r>
              <a:rPr lang="ru-RU" sz="2600" dirty="0">
                <a:solidFill>
                  <a:srgbClr val="FFFF00"/>
                </a:solidFill>
              </a:rPr>
              <a:t>). </a:t>
            </a:r>
            <a:r>
              <a:rPr lang="ru-RU" sz="2600" dirty="0"/>
              <a:t>Для них </a:t>
            </a:r>
            <a:r>
              <a:rPr lang="ru-RU" sz="2600" dirty="0" err="1"/>
              <a:t>характерні</a:t>
            </a:r>
            <a:r>
              <a:rPr lang="ru-RU" sz="2600" dirty="0"/>
              <a:t> </a:t>
            </a:r>
            <a:r>
              <a:rPr lang="ru-RU" sz="2600" dirty="0" err="1">
                <a:solidFill>
                  <a:srgbClr val="00B0F0"/>
                </a:solidFill>
              </a:rPr>
              <a:t>двогеномні</a:t>
            </a:r>
            <a:r>
              <a:rPr lang="ru-RU" sz="2600" dirty="0">
                <a:solidFill>
                  <a:srgbClr val="00B0F0"/>
                </a:solidFill>
              </a:rPr>
              <a:t> </a:t>
            </a:r>
            <a:r>
              <a:rPr lang="ru-RU" sz="2600" dirty="0" err="1">
                <a:solidFill>
                  <a:srgbClr val="00B0F0"/>
                </a:solidFill>
              </a:rPr>
              <a:t>клітини</a:t>
            </a:r>
            <a:r>
              <a:rPr lang="ru-RU" sz="2600" dirty="0">
                <a:solidFill>
                  <a:srgbClr val="00B0F0"/>
                </a:solidFill>
              </a:rPr>
              <a:t> </a:t>
            </a:r>
            <a:r>
              <a:rPr lang="ru-RU" sz="2600" dirty="0"/>
              <a:t>(</a:t>
            </a:r>
            <a:r>
              <a:rPr lang="ru-RU" sz="2600" dirty="0" err="1"/>
              <a:t>ядерний</a:t>
            </a:r>
            <a:r>
              <a:rPr lang="ru-RU" sz="2600" dirty="0"/>
              <a:t> і </a:t>
            </a:r>
            <a:r>
              <a:rPr lang="ru-RU" sz="2600" dirty="0" err="1"/>
              <a:t>мітохондріальний</a:t>
            </a:r>
            <a:r>
              <a:rPr lang="ru-RU" sz="2600" dirty="0"/>
              <a:t> </a:t>
            </a:r>
            <a:r>
              <a:rPr lang="ru-RU" sz="2600" dirty="0" err="1"/>
              <a:t>геноми</a:t>
            </a:r>
            <a:r>
              <a:rPr lang="ru-RU" sz="2600" dirty="0"/>
              <a:t>), </a:t>
            </a:r>
            <a:r>
              <a:rPr lang="ru-RU" sz="2600" dirty="0" err="1"/>
              <a:t>змінна</a:t>
            </a:r>
            <a:r>
              <a:rPr lang="ru-RU" sz="2600" dirty="0"/>
              <a:t> форма </a:t>
            </a:r>
            <a:r>
              <a:rPr lang="ru-RU" sz="2600" dirty="0" err="1"/>
              <a:t>тіла</a:t>
            </a:r>
            <a:r>
              <a:rPr lang="ru-RU" sz="2600" dirty="0"/>
              <a:t>,  </a:t>
            </a:r>
            <a:r>
              <a:rPr lang="ru-RU" sz="2600" dirty="0" err="1"/>
              <a:t>обмежений</a:t>
            </a:r>
            <a:r>
              <a:rPr lang="ru-RU" sz="2600" dirty="0"/>
              <a:t> </a:t>
            </a:r>
            <a:r>
              <a:rPr lang="ru-RU" sz="2600" dirty="0" err="1"/>
              <a:t>ріст</a:t>
            </a:r>
            <a:r>
              <a:rPr lang="ru-RU" sz="2600" dirty="0"/>
              <a:t>, </a:t>
            </a:r>
            <a:r>
              <a:rPr lang="ru-RU" sz="2600" dirty="0" err="1"/>
              <a:t>подразливість</a:t>
            </a:r>
            <a:r>
              <a:rPr lang="ru-RU" sz="2600" dirty="0"/>
              <a:t> у </a:t>
            </a:r>
            <a:r>
              <a:rPr lang="ru-RU" sz="2600" dirty="0" err="1"/>
              <a:t>вигляді</a:t>
            </a:r>
            <a:r>
              <a:rPr lang="ru-RU" sz="2600" dirty="0"/>
              <a:t> </a:t>
            </a:r>
            <a:r>
              <a:rPr lang="ru-RU" sz="2600" dirty="0" err="1"/>
              <a:t>рефлексів</a:t>
            </a:r>
            <a:r>
              <a:rPr lang="ru-RU" sz="2600" dirty="0"/>
              <a:t>, </a:t>
            </a:r>
            <a:r>
              <a:rPr lang="ru-RU" sz="2600" dirty="0" err="1">
                <a:solidFill>
                  <a:srgbClr val="FFFF00"/>
                </a:solidFill>
              </a:rPr>
              <a:t>відсутність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клітинної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err="1">
                <a:solidFill>
                  <a:srgbClr val="FFFF00"/>
                </a:solidFill>
              </a:rPr>
              <a:t>стінки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/>
              <a:t>і </a:t>
            </a:r>
            <a:r>
              <a:rPr lang="ru-RU" sz="2600" dirty="0" err="1"/>
              <a:t>наявність</a:t>
            </a:r>
            <a:r>
              <a:rPr lang="ru-RU" sz="2600" dirty="0"/>
              <a:t> </a:t>
            </a:r>
            <a:r>
              <a:rPr lang="ru-RU" sz="2600" dirty="0" err="1"/>
              <a:t>глікокаліксу</a:t>
            </a:r>
            <a:r>
              <a:rPr lang="ru-RU" sz="2600" dirty="0"/>
              <a:t>, </a:t>
            </a:r>
            <a:r>
              <a:rPr lang="ru-RU" sz="2600" dirty="0" err="1"/>
              <a:t>запасання</a:t>
            </a:r>
            <a:r>
              <a:rPr lang="ru-RU" sz="2600" dirty="0"/>
              <a:t> </a:t>
            </a:r>
            <a:r>
              <a:rPr lang="ru-RU" sz="2600" dirty="0" err="1"/>
              <a:t>глікогену</a:t>
            </a:r>
            <a:r>
              <a:rPr lang="ru-RU" sz="2600" dirty="0"/>
              <a:t>, </a:t>
            </a:r>
            <a:r>
              <a:rPr lang="ru-RU" sz="2600" dirty="0" err="1"/>
              <a:t>наявність</a:t>
            </a:r>
            <a:r>
              <a:rPr lang="ru-RU" sz="2600" dirty="0"/>
              <a:t> </a:t>
            </a:r>
            <a:r>
              <a:rPr lang="ru-RU" sz="2600" dirty="0" err="1"/>
              <a:t>двох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трьох</a:t>
            </a:r>
            <a:r>
              <a:rPr lang="ru-RU" sz="2600" dirty="0"/>
              <a:t> </a:t>
            </a:r>
            <a:r>
              <a:rPr lang="ru-RU" sz="2600" dirty="0" err="1"/>
              <a:t>зародкових</a:t>
            </a:r>
            <a:r>
              <a:rPr lang="ru-RU" sz="2600" dirty="0"/>
              <a:t> </a:t>
            </a:r>
            <a:r>
              <a:rPr lang="ru-RU" sz="2600" dirty="0" err="1"/>
              <a:t>листків</a:t>
            </a:r>
            <a:r>
              <a:rPr lang="ru-RU" sz="2600" dirty="0"/>
              <a:t>, </a:t>
            </a:r>
            <a:r>
              <a:rPr lang="ru-RU" sz="2600" dirty="0" err="1"/>
              <a:t>стадій</a:t>
            </a:r>
            <a:r>
              <a:rPr lang="ru-RU" sz="2600" dirty="0"/>
              <a:t> </a:t>
            </a:r>
            <a:r>
              <a:rPr lang="ru-RU" sz="2600" dirty="0" err="1"/>
              <a:t>бластули</a:t>
            </a:r>
            <a:r>
              <a:rPr lang="ru-RU" sz="2600" dirty="0"/>
              <a:t> і </a:t>
            </a:r>
            <a:r>
              <a:rPr lang="ru-RU" sz="2600" dirty="0" err="1"/>
              <a:t>гаструли</a:t>
            </a:r>
            <a:r>
              <a:rPr lang="ru-RU" sz="2600" dirty="0"/>
              <a:t> в </a:t>
            </a:r>
            <a:r>
              <a:rPr lang="ru-RU" sz="2600" dirty="0" err="1"/>
              <a:t>зародковому</a:t>
            </a:r>
            <a:r>
              <a:rPr lang="ru-RU" sz="2600" dirty="0"/>
              <a:t> </a:t>
            </a:r>
            <a:r>
              <a:rPr lang="ru-RU" sz="2600" dirty="0" err="1"/>
              <a:t>розвитку</a:t>
            </a:r>
            <a:r>
              <a:rPr lang="ru-RU" sz="2600" dirty="0"/>
              <a:t>. </a:t>
            </a:r>
          </a:p>
        </p:txBody>
      </p:sp>
      <p:pic>
        <p:nvPicPr>
          <p:cNvPr id="26626" name="Picture 2" descr="ÐÐ°ÑÑÐ¸Ð½ÐºÐ¸ Ð¿Ð¾ Ð·Ð°Ð¿ÑÐ¾ÑÑ ÑÐ¸ÑÐ¾ÑÐ¾Ð´ÐºÐ°">
            <a:extLst>
              <a:ext uri="{FF2B5EF4-FFF2-40B4-BE49-F238E27FC236}">
                <a16:creationId xmlns:a16="http://schemas.microsoft.com/office/drawing/2014/main" id="{7F4828F2-C1FE-44F7-80D5-751D02B0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60" y="0"/>
            <a:ext cx="6252398" cy="41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B2BEF-612D-4FC8-A9CE-B09D13289FDD}"/>
              </a:ext>
            </a:extLst>
          </p:cNvPr>
          <p:cNvSpPr/>
          <p:nvPr/>
        </p:nvSpPr>
        <p:spPr>
          <a:xfrm>
            <a:off x="6419462" y="4332523"/>
            <a:ext cx="55610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Выдерживают 30-летнее пребывание при температуре −20 °C, в течение 20 месяцев в жидком кислороде при −193 °C, восьмичасовое охлаждение жидким гелием до −271 °С; нагрев до 60—65 °С в течение 10 ч и до 100 °С в течение часа.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3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E7F9EC-7DAB-4394-A946-C669C5B27901}"/>
              </a:ext>
            </a:extLst>
          </p:cNvPr>
          <p:cNvSpPr/>
          <p:nvPr/>
        </p:nvSpPr>
        <p:spPr>
          <a:xfrm>
            <a:off x="267477" y="187128"/>
            <a:ext cx="71223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Вважається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 </a:t>
            </a:r>
            <a:r>
              <a:rPr lang="ru-RU" sz="2400" dirty="0" err="1"/>
              <a:t>походять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одноклітинних</a:t>
            </a:r>
            <a:r>
              <a:rPr lang="ru-RU" sz="2400" dirty="0"/>
              <a:t> </a:t>
            </a:r>
            <a:r>
              <a:rPr lang="ru-RU" sz="2400" dirty="0" err="1"/>
              <a:t>джгутикових</a:t>
            </a:r>
            <a:r>
              <a:rPr lang="ru-RU" sz="2400" dirty="0"/>
              <a:t>, 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найближчі</a:t>
            </a:r>
            <a:r>
              <a:rPr lang="ru-RU" sz="2400" dirty="0"/>
              <a:t> </a:t>
            </a:r>
            <a:r>
              <a:rPr lang="ru-RU" sz="2400" dirty="0" err="1"/>
              <a:t>відомі</a:t>
            </a:r>
            <a:r>
              <a:rPr lang="ru-RU" sz="2400" dirty="0"/>
              <a:t> </a:t>
            </a:r>
            <a:r>
              <a:rPr lang="ru-RU" sz="2400" dirty="0" err="1"/>
              <a:t>живі</a:t>
            </a:r>
            <a:r>
              <a:rPr lang="ru-RU" sz="2400" dirty="0"/>
              <a:t> </a:t>
            </a:r>
            <a:r>
              <a:rPr lang="ru-RU" sz="2400" dirty="0" err="1"/>
              <a:t>родичі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комірцеві</a:t>
            </a:r>
            <a:r>
              <a:rPr lang="ru-RU" sz="2400" dirty="0"/>
              <a:t> </a:t>
            </a:r>
            <a:r>
              <a:rPr lang="ru-RU" sz="2400" dirty="0" err="1"/>
              <a:t>жгутиконосці</a:t>
            </a:r>
            <a:r>
              <a:rPr lang="ru-RU" sz="2400" dirty="0"/>
              <a:t>, </a:t>
            </a:r>
            <a:r>
              <a:rPr lang="ru-RU" sz="2400" dirty="0" err="1"/>
              <a:t>морфологічно</a:t>
            </a:r>
            <a:r>
              <a:rPr lang="ru-RU" sz="2400" dirty="0"/>
              <a:t> </a:t>
            </a:r>
            <a:r>
              <a:rPr lang="ru-RU" sz="2400" dirty="0" err="1"/>
              <a:t>подібні</a:t>
            </a:r>
            <a:r>
              <a:rPr lang="ru-RU" sz="2400" dirty="0"/>
              <a:t> до </a:t>
            </a:r>
            <a:r>
              <a:rPr lang="ru-RU" sz="2400" dirty="0" err="1"/>
              <a:t>хоаноцитів</a:t>
            </a:r>
            <a:r>
              <a:rPr lang="ru-RU" sz="2400" dirty="0"/>
              <a:t> де </a:t>
            </a:r>
            <a:r>
              <a:rPr lang="ru-RU" sz="2400" dirty="0" err="1"/>
              <a:t>яких</a:t>
            </a:r>
            <a:r>
              <a:rPr lang="ru-RU" sz="2400" dirty="0"/>
              <a:t> губок. </a:t>
            </a:r>
            <a:r>
              <a:rPr lang="ru-RU" sz="2400" dirty="0" err="1"/>
              <a:t>Молекулярні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визначили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у </a:t>
            </a:r>
            <a:r>
              <a:rPr lang="ru-RU" sz="2400" dirty="0" err="1"/>
              <a:t>надгрупі</a:t>
            </a:r>
            <a:r>
              <a:rPr lang="ru-RU" sz="2400" dirty="0"/>
              <a:t> </a:t>
            </a:r>
            <a:r>
              <a:rPr lang="ru-RU" sz="2400" dirty="0" err="1"/>
              <a:t>Задньоджгутикові</a:t>
            </a:r>
            <a:r>
              <a:rPr lang="ru-RU" sz="2400" dirty="0"/>
              <a:t>.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</a:t>
            </a:r>
            <a:r>
              <a:rPr lang="ru-RU" sz="2400" dirty="0" err="1"/>
              <a:t>позначає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джгутика</a:t>
            </a:r>
            <a:r>
              <a:rPr lang="ru-RU" sz="2400" dirty="0"/>
              <a:t> в </a:t>
            </a:r>
            <a:r>
              <a:rPr lang="ru-RU" sz="2400" dirty="0" err="1"/>
              <a:t>рухомій</a:t>
            </a:r>
            <a:r>
              <a:rPr lang="ru-RU" sz="2400" dirty="0"/>
              <a:t> </a:t>
            </a:r>
            <a:r>
              <a:rPr lang="ru-RU" sz="2400" dirty="0" err="1"/>
              <a:t>клітині</a:t>
            </a:r>
            <a:r>
              <a:rPr lang="ru-RU" sz="2400" dirty="0"/>
              <a:t> (як у </a:t>
            </a:r>
            <a:r>
              <a:rPr lang="ru-RU" sz="2400" dirty="0" err="1"/>
              <a:t>сперматозоонів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), </a:t>
            </a:r>
            <a:r>
              <a:rPr lang="ru-RU" sz="2400" dirty="0" err="1"/>
              <a:t>тоді</a:t>
            </a:r>
            <a:r>
              <a:rPr lang="ru-RU" sz="2400" dirty="0"/>
              <a:t> як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еукаріоти</a:t>
            </a:r>
            <a:r>
              <a:rPr lang="ru-RU" sz="2400" dirty="0"/>
              <a:t> </a:t>
            </a:r>
            <a:r>
              <a:rPr lang="ru-RU" sz="2400" dirty="0" err="1"/>
              <a:t>здебільшого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передній</a:t>
            </a:r>
            <a:r>
              <a:rPr lang="ru-RU" sz="2400" dirty="0"/>
              <a:t> </a:t>
            </a:r>
            <a:r>
              <a:rPr lang="ru-RU" sz="2400" dirty="0" err="1"/>
              <a:t>джгутик</a:t>
            </a:r>
            <a:r>
              <a:rPr lang="ru-RU" sz="2400" dirty="0"/>
              <a:t>.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напрямами</a:t>
            </a:r>
            <a:r>
              <a:rPr lang="ru-RU" sz="2400" dirty="0"/>
              <a:t>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є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багатоклітинності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поява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різних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органів</a:t>
            </a:r>
            <a:r>
              <a:rPr lang="ru-RU" sz="2400" dirty="0">
                <a:solidFill>
                  <a:srgbClr val="00B0F0"/>
                </a:solidFill>
              </a:rPr>
              <a:t> й систем </a:t>
            </a:r>
            <a:r>
              <a:rPr lang="ru-RU" sz="2400" dirty="0" err="1">
                <a:solidFill>
                  <a:srgbClr val="00B0F0"/>
                </a:solidFill>
              </a:rPr>
              <a:t>органів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розвиток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рухливості</a:t>
            </a:r>
            <a:r>
              <a:rPr lang="ru-RU" sz="2400" dirty="0">
                <a:solidFill>
                  <a:srgbClr val="00B0F0"/>
                </a:solidFill>
              </a:rPr>
              <a:t> та систем </a:t>
            </a:r>
            <a:r>
              <a:rPr lang="ru-RU" sz="2400" dirty="0" err="1">
                <a:solidFill>
                  <a:srgbClr val="00B0F0"/>
                </a:solidFill>
              </a:rPr>
              <a:t>регуляції</a:t>
            </a:r>
            <a:r>
              <a:rPr lang="ru-RU" sz="2400" dirty="0"/>
              <a:t>. В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 </a:t>
            </a:r>
            <a:r>
              <a:rPr lang="ru-RU" sz="2400" dirty="0" err="1"/>
              <a:t>ароморфозів</a:t>
            </a:r>
            <a:r>
              <a:rPr lang="ru-RU" sz="2400" dirty="0"/>
              <a:t> </a:t>
            </a:r>
            <a:r>
              <a:rPr lang="ru-RU" sz="2400" dirty="0" err="1"/>
              <a:t>з’являлося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представників</a:t>
            </a:r>
            <a:r>
              <a:rPr lang="ru-RU" sz="2400" dirty="0"/>
              <a:t>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царства. </a:t>
            </a:r>
            <a:r>
              <a:rPr lang="ru-RU" sz="2400" dirty="0" err="1"/>
              <a:t>Найвідоміші</a:t>
            </a:r>
            <a:r>
              <a:rPr lang="ru-RU" sz="2400" dirty="0"/>
              <a:t>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кембрійського</a:t>
            </a:r>
            <a:r>
              <a:rPr lang="ru-RU" sz="2400" dirty="0"/>
              <a:t> </a:t>
            </a:r>
            <a:r>
              <a:rPr lang="ru-RU" sz="2400" dirty="0" err="1"/>
              <a:t>періоду</a:t>
            </a:r>
            <a:r>
              <a:rPr lang="ru-RU" sz="2400" dirty="0"/>
              <a:t>, </a:t>
            </a:r>
            <a:r>
              <a:rPr lang="ru-RU" sz="2400" dirty="0" err="1"/>
              <a:t>близько</a:t>
            </a:r>
            <a:r>
              <a:rPr lang="ru-RU" sz="2400" dirty="0"/>
              <a:t> 542 млн </a:t>
            </a:r>
            <a:r>
              <a:rPr lang="ru-RU" sz="2400" dirty="0" err="1"/>
              <a:t>років</a:t>
            </a:r>
            <a:r>
              <a:rPr lang="ru-RU" sz="2400" dirty="0"/>
              <a:t> тому («</a:t>
            </a:r>
            <a:r>
              <a:rPr lang="ru-RU" sz="2400" dirty="0" err="1"/>
              <a:t>кембрійський</a:t>
            </a:r>
            <a:r>
              <a:rPr lang="ru-RU" sz="2400" dirty="0"/>
              <a:t> </a:t>
            </a:r>
            <a:r>
              <a:rPr lang="ru-RU" sz="2400" dirty="0" err="1"/>
              <a:t>вибух</a:t>
            </a:r>
            <a:r>
              <a:rPr lang="ru-RU" sz="2400" dirty="0"/>
              <a:t>»). </a:t>
            </a:r>
          </a:p>
        </p:txBody>
      </p:sp>
      <p:pic>
        <p:nvPicPr>
          <p:cNvPr id="27650" name="Picture 2" descr="ÐÐ°ÑÑÐ¸Ð½ÐºÐ¸ Ð¿Ð¾ Ð·Ð°Ð¿ÑÐ¾ÑÑ ÑÐ²Ð°ÑÐ¸Ð½Ð°">
            <a:extLst>
              <a:ext uri="{FF2B5EF4-FFF2-40B4-BE49-F238E27FC236}">
                <a16:creationId xmlns:a16="http://schemas.microsoft.com/office/drawing/2014/main" id="{C76F9EA7-7F15-45D7-88A8-A1098A83D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r="29298"/>
          <a:stretch/>
        </p:blipFill>
        <p:spPr bwMode="auto">
          <a:xfrm>
            <a:off x="7417647" y="569168"/>
            <a:ext cx="4774353" cy="58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5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451129-4024-42FF-BCC9-AE11905F164A}"/>
              </a:ext>
            </a:extLst>
          </p:cNvPr>
          <p:cNvSpPr/>
          <p:nvPr/>
        </p:nvSpPr>
        <p:spPr>
          <a:xfrm>
            <a:off x="323461" y="390055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</a:rPr>
              <a:t>Біосистематика</a:t>
            </a:r>
            <a:r>
              <a:rPr lang="ru-RU" sz="2800" dirty="0"/>
              <a:t> 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</a:t>
            </a:r>
            <a:r>
              <a:rPr lang="ru-RU" sz="2800" dirty="0"/>
              <a:t>. </a:t>
            </a:r>
            <a:r>
              <a:rPr lang="ru-RU" sz="2800" dirty="0" err="1"/>
              <a:t>біос</a:t>
            </a:r>
            <a:r>
              <a:rPr lang="ru-RU" sz="2800" dirty="0"/>
              <a:t> – </a:t>
            </a:r>
            <a:r>
              <a:rPr lang="ru-RU" sz="2800" dirty="0" err="1"/>
              <a:t>життя</a:t>
            </a:r>
            <a:r>
              <a:rPr lang="ru-RU" sz="2800" dirty="0"/>
              <a:t> і система – </a:t>
            </a:r>
            <a:r>
              <a:rPr lang="ru-RU" sz="2800" dirty="0" err="1">
                <a:solidFill>
                  <a:srgbClr val="FFFF00"/>
                </a:solidFill>
              </a:rPr>
              <a:t>упорядкування</a:t>
            </a:r>
            <a:r>
              <a:rPr lang="ru-RU" sz="2800" dirty="0"/>
              <a:t>) – наука про </a:t>
            </a:r>
            <a:r>
              <a:rPr lang="ru-RU" sz="2800" dirty="0" err="1"/>
              <a:t>різноманітність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.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запропоновано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FF00"/>
                </a:solidFill>
              </a:rPr>
              <a:t>К. </a:t>
            </a:r>
            <a:r>
              <a:rPr lang="ru-RU" sz="2800" dirty="0" err="1">
                <a:solidFill>
                  <a:srgbClr val="FFFF00"/>
                </a:solidFill>
              </a:rPr>
              <a:t>Ліннеєм</a:t>
            </a:r>
            <a:r>
              <a:rPr lang="ru-RU" sz="2800" dirty="0"/>
              <a:t>. </a:t>
            </a:r>
            <a:r>
              <a:rPr lang="ru-RU" sz="2800" dirty="0" err="1"/>
              <a:t>Сучасна</a:t>
            </a:r>
            <a:r>
              <a:rPr lang="ru-RU" sz="2800" dirty="0"/>
              <a:t> систематика </a:t>
            </a:r>
            <a:r>
              <a:rPr lang="ru-RU" sz="2800" dirty="0" err="1"/>
              <a:t>розвивається</a:t>
            </a:r>
            <a:r>
              <a:rPr lang="ru-RU" sz="2800" dirty="0"/>
              <a:t> в </a:t>
            </a:r>
            <a:r>
              <a:rPr lang="ru-RU" sz="2800" dirty="0" err="1"/>
              <a:t>тісному</a:t>
            </a:r>
            <a:r>
              <a:rPr lang="ru-RU" sz="2800" dirty="0"/>
              <a:t> </a:t>
            </a:r>
            <a:r>
              <a:rPr lang="ru-RU" sz="2800" dirty="0" err="1"/>
              <a:t>зв’язку</a:t>
            </a:r>
            <a:r>
              <a:rPr lang="ru-RU" sz="2800" dirty="0"/>
              <a:t> з </a:t>
            </a:r>
            <a:r>
              <a:rPr lang="ru-RU" sz="2800" dirty="0" err="1"/>
              <a:t>еволюційною</a:t>
            </a:r>
            <a:r>
              <a:rPr lang="ru-RU" sz="2800" dirty="0"/>
              <a:t> </a:t>
            </a:r>
            <a:r>
              <a:rPr lang="ru-RU" sz="2800" dirty="0" err="1"/>
              <a:t>морфологією</a:t>
            </a:r>
            <a:r>
              <a:rPr lang="ru-RU" sz="2800" dirty="0"/>
              <a:t>, </a:t>
            </a:r>
            <a:r>
              <a:rPr lang="ru-RU" sz="2800" dirty="0" err="1"/>
              <a:t>біохімією</a:t>
            </a:r>
            <a:r>
              <a:rPr lang="ru-RU" sz="2800" dirty="0"/>
              <a:t>, </a:t>
            </a:r>
            <a:r>
              <a:rPr lang="ru-RU" sz="2800" dirty="0" err="1"/>
              <a:t>екологією</a:t>
            </a:r>
            <a:r>
              <a:rPr lang="ru-RU" sz="2800" dirty="0"/>
              <a:t>, </a:t>
            </a:r>
            <a:r>
              <a:rPr lang="ru-RU" sz="2800" dirty="0" err="1"/>
              <a:t>анатомією</a:t>
            </a:r>
            <a:r>
              <a:rPr lang="ru-RU" sz="2800" dirty="0"/>
              <a:t>, молекулярною </a:t>
            </a:r>
            <a:r>
              <a:rPr lang="ru-RU" sz="2800" dirty="0" err="1"/>
              <a:t>біологією</a:t>
            </a:r>
            <a:r>
              <a:rPr lang="ru-RU" sz="2800" dirty="0"/>
              <a:t>, генетикою, </a:t>
            </a:r>
            <a:r>
              <a:rPr lang="ru-RU" sz="2800" dirty="0" err="1"/>
              <a:t>біогеографією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 Основною метою </a:t>
            </a:r>
            <a:r>
              <a:rPr lang="ru-RU" sz="2800" dirty="0" err="1"/>
              <a:t>біосистематики</a:t>
            </a:r>
            <a:r>
              <a:rPr lang="ru-RU" sz="2800" dirty="0"/>
              <a:t> є </a:t>
            </a:r>
            <a:r>
              <a:rPr lang="ru-RU" sz="2800" dirty="0" err="1"/>
              <a:t>побудова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органічного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</a:t>
            </a:r>
          </a:p>
        </p:txBody>
      </p:sp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DE086B0-7C30-40A4-80D6-179BBC79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82" y="679152"/>
            <a:ext cx="5156718" cy="56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404D56-C666-420B-A6DD-B40D41652E83}"/>
              </a:ext>
            </a:extLst>
          </p:cNvPr>
          <p:cNvSpPr/>
          <p:nvPr/>
        </p:nvSpPr>
        <p:spPr>
          <a:xfrm>
            <a:off x="276807" y="29121"/>
            <a:ext cx="915644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/>
              <a:t>Загальними</a:t>
            </a:r>
            <a:r>
              <a:rPr lang="ru-RU" sz="2600" dirty="0"/>
              <a:t> принципами  </a:t>
            </a:r>
            <a:r>
              <a:rPr lang="ru-RU" sz="2600" dirty="0" err="1"/>
              <a:t>біосистематики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упорядковують</a:t>
            </a:r>
            <a:r>
              <a:rPr lang="ru-RU" sz="2600" dirty="0"/>
              <a:t> й </a:t>
            </a:r>
            <a:r>
              <a:rPr lang="ru-RU" sz="2600" dirty="0" err="1"/>
              <a:t>організовують</a:t>
            </a:r>
            <a:r>
              <a:rPr lang="ru-RU" sz="2600" dirty="0"/>
              <a:t> </a:t>
            </a:r>
            <a:r>
              <a:rPr lang="ru-RU" sz="2600" dirty="0" err="1"/>
              <a:t>дослідження</a:t>
            </a:r>
            <a:r>
              <a:rPr lang="ru-RU" sz="2600" dirty="0"/>
              <a:t> видового </a:t>
            </a:r>
            <a:r>
              <a:rPr lang="ru-RU" sz="2600" dirty="0" err="1"/>
              <a:t>різноманіття</a:t>
            </a:r>
            <a:r>
              <a:rPr lang="ru-RU" sz="2600" dirty="0"/>
              <a:t>, є </a:t>
            </a:r>
            <a:r>
              <a:rPr lang="ru-RU" sz="2600" dirty="0" err="1"/>
              <a:t>такі</a:t>
            </a:r>
            <a:r>
              <a:rPr lang="ru-RU" sz="2600" dirty="0"/>
              <a:t>. </a:t>
            </a:r>
          </a:p>
          <a:p>
            <a:r>
              <a:rPr lang="ru-RU" sz="2600" dirty="0"/>
              <a:t>• Для </a:t>
            </a:r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місця</a:t>
            </a:r>
            <a:r>
              <a:rPr lang="ru-RU" sz="2600" dirty="0"/>
              <a:t> виду в </a:t>
            </a:r>
            <a:r>
              <a:rPr lang="ru-RU" sz="2600" dirty="0" err="1"/>
              <a:t>системі</a:t>
            </a:r>
            <a:r>
              <a:rPr lang="ru-RU" sz="2600" dirty="0"/>
              <a:t> </a:t>
            </a:r>
            <a:r>
              <a:rPr lang="ru-RU" sz="2600" dirty="0" err="1"/>
              <a:t>органічного</a:t>
            </a:r>
            <a:r>
              <a:rPr lang="ru-RU" sz="2600" dirty="0"/>
              <a:t> </a:t>
            </a:r>
            <a:r>
              <a:rPr lang="ru-RU" sz="2600" dirty="0" err="1"/>
              <a:t>світу</a:t>
            </a:r>
            <a:r>
              <a:rPr lang="ru-RU" sz="2600" dirty="0"/>
              <a:t> </a:t>
            </a:r>
            <a:r>
              <a:rPr lang="ru-RU" sz="2600" dirty="0" err="1"/>
              <a:t>використовуються</a:t>
            </a:r>
            <a:r>
              <a:rPr lang="ru-RU" sz="2600" dirty="0"/>
              <a:t> </a:t>
            </a:r>
            <a:r>
              <a:rPr lang="ru-RU" sz="2600" dirty="0" err="1">
                <a:solidFill>
                  <a:srgbClr val="00B0F0"/>
                </a:solidFill>
              </a:rPr>
              <a:t>систематичні</a:t>
            </a:r>
            <a:r>
              <a:rPr lang="ru-RU" sz="2600" dirty="0">
                <a:solidFill>
                  <a:srgbClr val="00B0F0"/>
                </a:solidFill>
              </a:rPr>
              <a:t> (</a:t>
            </a:r>
            <a:r>
              <a:rPr lang="ru-RU" sz="2600" dirty="0" err="1">
                <a:solidFill>
                  <a:srgbClr val="00B0F0"/>
                </a:solidFill>
              </a:rPr>
              <a:t>таксономічні</a:t>
            </a:r>
            <a:r>
              <a:rPr lang="ru-RU" sz="2600" dirty="0">
                <a:solidFill>
                  <a:srgbClr val="00B0F0"/>
                </a:solidFill>
              </a:rPr>
              <a:t>) </a:t>
            </a:r>
            <a:r>
              <a:rPr lang="ru-RU" sz="2600" dirty="0" err="1">
                <a:solidFill>
                  <a:srgbClr val="00B0F0"/>
                </a:solidFill>
              </a:rPr>
              <a:t>категорії</a:t>
            </a:r>
            <a:r>
              <a:rPr lang="ru-RU" sz="2600" dirty="0"/>
              <a:t>: домен, царство, </a:t>
            </a:r>
            <a:r>
              <a:rPr lang="ru-RU" sz="2600" dirty="0">
                <a:solidFill>
                  <a:srgbClr val="FFFF00"/>
                </a:solidFill>
              </a:rPr>
              <a:t>тип (</a:t>
            </a:r>
            <a:r>
              <a:rPr lang="ru-RU" sz="2600" dirty="0" err="1">
                <a:solidFill>
                  <a:srgbClr val="FFFF00"/>
                </a:solidFill>
              </a:rPr>
              <a:t>відділ</a:t>
            </a:r>
            <a:r>
              <a:rPr lang="ru-RU" sz="2600" dirty="0">
                <a:solidFill>
                  <a:srgbClr val="FFFF00"/>
                </a:solidFill>
              </a:rPr>
              <a:t>), </a:t>
            </a:r>
            <a:r>
              <a:rPr lang="ru-RU" sz="2600" dirty="0" err="1"/>
              <a:t>клас</a:t>
            </a:r>
            <a:r>
              <a:rPr lang="ru-RU" sz="2600" dirty="0"/>
              <a:t>, </a:t>
            </a:r>
            <a:r>
              <a:rPr lang="ru-RU" sz="2600" dirty="0">
                <a:solidFill>
                  <a:srgbClr val="FFFF00"/>
                </a:solidFill>
              </a:rPr>
              <a:t>ряд (порядок)</a:t>
            </a:r>
            <a:r>
              <a:rPr lang="ru-RU" sz="2600" dirty="0"/>
              <a:t>, родина, </a:t>
            </a:r>
            <a:r>
              <a:rPr lang="ru-RU" sz="2600" dirty="0" err="1"/>
              <a:t>рід</a:t>
            </a:r>
            <a:r>
              <a:rPr lang="ru-RU" sz="2600" dirty="0"/>
              <a:t> і вид. </a:t>
            </a:r>
          </a:p>
          <a:p>
            <a:r>
              <a:rPr lang="ru-RU" sz="2600" dirty="0"/>
              <a:t>• Основною і </a:t>
            </a:r>
            <a:r>
              <a:rPr lang="ru-RU" sz="2600" dirty="0" err="1">
                <a:solidFill>
                  <a:srgbClr val="FFFF00"/>
                </a:solidFill>
              </a:rPr>
              <a:t>найменшою</a:t>
            </a:r>
            <a:r>
              <a:rPr lang="ru-RU" sz="2600" dirty="0"/>
              <a:t> </a:t>
            </a:r>
            <a:r>
              <a:rPr lang="ru-RU" sz="2600" dirty="0" err="1"/>
              <a:t>одиницею</a:t>
            </a:r>
            <a:r>
              <a:rPr lang="ru-RU" sz="2600" dirty="0"/>
              <a:t> </a:t>
            </a:r>
            <a:r>
              <a:rPr lang="ru-RU" sz="2600" dirty="0" err="1"/>
              <a:t>класифікації</a:t>
            </a:r>
            <a:r>
              <a:rPr lang="ru-RU" sz="2600" dirty="0"/>
              <a:t> </a:t>
            </a:r>
          </a:p>
          <a:p>
            <a:r>
              <a:rPr lang="ru-RU" sz="2600" dirty="0"/>
              <a:t> є </a:t>
            </a:r>
            <a:r>
              <a:rPr lang="ru-RU" sz="2600" dirty="0">
                <a:solidFill>
                  <a:srgbClr val="FFFF00"/>
                </a:solidFill>
              </a:rPr>
              <a:t>вид</a:t>
            </a:r>
            <a:r>
              <a:rPr lang="ru-RU" sz="2600" dirty="0"/>
              <a:t>, а </a:t>
            </a:r>
            <a:r>
              <a:rPr lang="ru-RU" sz="2600" dirty="0" err="1">
                <a:solidFill>
                  <a:srgbClr val="FFFF00"/>
                </a:solidFill>
              </a:rPr>
              <a:t>найбільшою</a:t>
            </a:r>
            <a:r>
              <a:rPr lang="ru-RU" sz="2600" dirty="0"/>
              <a:t> </a:t>
            </a:r>
            <a:r>
              <a:rPr lang="ru-RU" sz="2600" dirty="0" err="1"/>
              <a:t>одиницею</a:t>
            </a:r>
            <a:r>
              <a:rPr lang="ru-RU" sz="2600" dirty="0"/>
              <a:t> </a:t>
            </a:r>
            <a:r>
              <a:rPr lang="ru-RU" sz="2600" dirty="0" err="1"/>
              <a:t>класифікації</a:t>
            </a:r>
            <a:r>
              <a:rPr lang="ru-RU" sz="2600" dirty="0"/>
              <a:t> є </a:t>
            </a:r>
            <a:r>
              <a:rPr lang="ru-RU" sz="2600" dirty="0">
                <a:solidFill>
                  <a:srgbClr val="FFFF00"/>
                </a:solidFill>
              </a:rPr>
              <a:t>домен</a:t>
            </a:r>
            <a:r>
              <a:rPr lang="ru-RU" sz="2600" dirty="0"/>
              <a:t> – </a:t>
            </a:r>
            <a:r>
              <a:rPr lang="ru-RU" sz="2600" dirty="0" err="1"/>
              <a:t>категорія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включає</a:t>
            </a:r>
            <a:r>
              <a:rPr lang="ru-RU" sz="2600" dirty="0"/>
              <a:t> </a:t>
            </a:r>
            <a:r>
              <a:rPr lang="ru-RU" sz="2600" dirty="0" err="1"/>
              <a:t>декілька</a:t>
            </a:r>
            <a:r>
              <a:rPr lang="ru-RU" sz="2600" dirty="0"/>
              <a:t> царств. </a:t>
            </a:r>
          </a:p>
          <a:p>
            <a:r>
              <a:rPr lang="ru-RU" sz="2600" dirty="0"/>
              <a:t>• </a:t>
            </a:r>
            <a:r>
              <a:rPr lang="ru-RU" sz="2600" dirty="0" err="1"/>
              <a:t>Кожен</a:t>
            </a:r>
            <a:r>
              <a:rPr lang="ru-RU" sz="2600" dirty="0"/>
              <a:t> вид </a:t>
            </a:r>
            <a:r>
              <a:rPr lang="ru-RU" sz="2600" dirty="0" err="1"/>
              <a:t>слід</a:t>
            </a:r>
            <a:r>
              <a:rPr lang="ru-RU" sz="2600" dirty="0"/>
              <a:t> </a:t>
            </a:r>
            <a:r>
              <a:rPr lang="ru-RU" sz="2600" dirty="0" err="1"/>
              <a:t>обов’язково</a:t>
            </a:r>
            <a:r>
              <a:rPr lang="ru-RU" sz="2600" dirty="0"/>
              <a:t> </a:t>
            </a:r>
            <a:r>
              <a:rPr lang="ru-RU" sz="2600" dirty="0" err="1"/>
              <a:t>класифікувати</a:t>
            </a:r>
            <a:r>
              <a:rPr lang="ru-RU" sz="2600" dirty="0"/>
              <a:t> – </a:t>
            </a:r>
            <a:r>
              <a:rPr lang="ru-RU" sz="2600" dirty="0" err="1"/>
              <a:t>визначити</a:t>
            </a:r>
            <a:r>
              <a:rPr lang="ru-RU" sz="2600" dirty="0"/>
              <a:t> </a:t>
            </a:r>
            <a:r>
              <a:rPr lang="ru-RU" sz="2600" dirty="0" err="1"/>
              <a:t>ступінь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подібності</a:t>
            </a:r>
            <a:r>
              <a:rPr lang="ru-RU" sz="2600" dirty="0"/>
              <a:t> й </a:t>
            </a:r>
            <a:r>
              <a:rPr lang="ru-RU" sz="2600" dirty="0" err="1"/>
              <a:t>відмінності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інших</a:t>
            </a:r>
            <a:r>
              <a:rPr lang="ru-RU" sz="2600" dirty="0"/>
              <a:t>, </a:t>
            </a:r>
            <a:r>
              <a:rPr lang="ru-RU" sz="2600" dirty="0" err="1">
                <a:solidFill>
                  <a:srgbClr val="00B0F0"/>
                </a:solidFill>
              </a:rPr>
              <a:t>порівнявши</a:t>
            </a:r>
            <a:r>
              <a:rPr lang="ru-RU" sz="2600" dirty="0"/>
              <a:t> з ними. </a:t>
            </a:r>
          </a:p>
          <a:p>
            <a:r>
              <a:rPr lang="ru-RU" sz="2600" dirty="0"/>
              <a:t>• На </a:t>
            </a:r>
            <a:r>
              <a:rPr lang="ru-RU" sz="2600" dirty="0" err="1"/>
              <a:t>основі</a:t>
            </a:r>
            <a:r>
              <a:rPr lang="ru-RU" sz="2600" dirty="0"/>
              <a:t> </a:t>
            </a:r>
            <a:r>
              <a:rPr lang="ru-RU" sz="2600" dirty="0" err="1"/>
              <a:t>окремих</a:t>
            </a:r>
            <a:r>
              <a:rPr lang="ru-RU" sz="2600" dirty="0"/>
              <a:t> </a:t>
            </a:r>
            <a:r>
              <a:rPr lang="ru-RU" sz="2600" dirty="0" err="1"/>
              <a:t>ознак</a:t>
            </a:r>
            <a:r>
              <a:rPr lang="ru-RU" sz="2600" dirty="0"/>
              <a:t> </a:t>
            </a:r>
            <a:r>
              <a:rPr lang="ru-RU" sz="2600" dirty="0" err="1"/>
              <a:t>подібності</a:t>
            </a:r>
            <a:r>
              <a:rPr lang="ru-RU" sz="2600" dirty="0"/>
              <a:t> </a:t>
            </a:r>
            <a:r>
              <a:rPr lang="ru-RU" sz="2600" dirty="0" err="1"/>
              <a:t>ґрунтується</a:t>
            </a:r>
            <a:r>
              <a:rPr lang="ru-RU" sz="2600" dirty="0"/>
              <a:t> </a:t>
            </a:r>
          </a:p>
          <a:p>
            <a:r>
              <a:rPr lang="ru-RU" sz="2600" dirty="0"/>
              <a:t> </a:t>
            </a:r>
            <a:r>
              <a:rPr lang="ru-RU" sz="2600" dirty="0" err="1"/>
              <a:t>побудова</a:t>
            </a:r>
            <a:r>
              <a:rPr lang="ru-RU" sz="2600" dirty="0"/>
              <a:t> </a:t>
            </a:r>
            <a:r>
              <a:rPr lang="ru-RU" sz="2600" dirty="0" err="1"/>
              <a:t>штучних</a:t>
            </a:r>
            <a:r>
              <a:rPr lang="ru-RU" sz="2600" dirty="0"/>
              <a:t> (</a:t>
            </a:r>
            <a:r>
              <a:rPr lang="ru-RU" sz="2600" dirty="0" err="1"/>
              <a:t>формальних</a:t>
            </a:r>
            <a:r>
              <a:rPr lang="ru-RU" sz="2600" dirty="0"/>
              <a:t>) систем </a:t>
            </a:r>
          </a:p>
          <a:p>
            <a:r>
              <a:rPr lang="ru-RU" sz="2600" dirty="0"/>
              <a:t> (систем </a:t>
            </a:r>
            <a:r>
              <a:rPr lang="ru-RU" sz="2600" dirty="0" err="1"/>
              <a:t>організмів</a:t>
            </a:r>
            <a:r>
              <a:rPr lang="ru-RU" sz="2600" dirty="0"/>
              <a:t>, у </a:t>
            </a:r>
            <a:r>
              <a:rPr lang="ru-RU" sz="2600" dirty="0" err="1"/>
              <a:t>класифікації</a:t>
            </a:r>
            <a:r>
              <a:rPr lang="ru-RU" sz="2600" dirty="0"/>
              <a:t> </a:t>
            </a:r>
            <a:r>
              <a:rPr lang="ru-RU" sz="2600" dirty="0" err="1"/>
              <a:t>яких</a:t>
            </a:r>
            <a:r>
              <a:rPr lang="ru-RU" sz="2600" dirty="0"/>
              <a:t> не </a:t>
            </a:r>
            <a:r>
              <a:rPr lang="ru-RU" sz="2600" dirty="0" err="1"/>
              <a:t>враховується</a:t>
            </a:r>
            <a:r>
              <a:rPr lang="ru-RU" sz="2600" dirty="0"/>
              <a:t> </a:t>
            </a:r>
            <a:r>
              <a:rPr lang="ru-RU" sz="2600" dirty="0" err="1"/>
              <a:t>історична</a:t>
            </a:r>
            <a:r>
              <a:rPr lang="ru-RU" sz="2600" dirty="0"/>
              <a:t> </a:t>
            </a:r>
            <a:r>
              <a:rPr lang="ru-RU" sz="2600" dirty="0" err="1"/>
              <a:t>спорідненість</a:t>
            </a:r>
            <a:r>
              <a:rPr lang="ru-RU" sz="2600" dirty="0"/>
              <a:t> </a:t>
            </a:r>
            <a:r>
              <a:rPr lang="ru-RU" sz="2600" dirty="0" err="1"/>
              <a:t>різних</a:t>
            </a:r>
            <a:r>
              <a:rPr lang="ru-RU" sz="2600" dirty="0"/>
              <a:t> </a:t>
            </a:r>
            <a:r>
              <a:rPr lang="ru-RU" sz="2600" dirty="0" err="1"/>
              <a:t>таксонів</a:t>
            </a:r>
            <a:r>
              <a:rPr lang="ru-RU" sz="2600" dirty="0"/>
              <a:t>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9539B1-0113-4B98-9950-5575F3C23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21" t="29115" r="35714" b="33878"/>
          <a:stretch/>
        </p:blipFill>
        <p:spPr>
          <a:xfrm>
            <a:off x="9433249" y="-24654"/>
            <a:ext cx="2758751" cy="69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8BF2C2-CA99-4E49-8B9A-EE5A9A93A510}"/>
              </a:ext>
            </a:extLst>
          </p:cNvPr>
          <p:cNvSpPr/>
          <p:nvPr/>
        </p:nvSpPr>
        <p:spPr>
          <a:xfrm>
            <a:off x="258146" y="301699"/>
            <a:ext cx="71970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</a:rPr>
              <a:t>Природні</a:t>
            </a:r>
            <a:r>
              <a:rPr lang="ru-RU" sz="2400" dirty="0">
                <a:solidFill>
                  <a:srgbClr val="00B0F0"/>
                </a:solidFill>
              </a:rPr>
              <a:t> (</a:t>
            </a:r>
            <a:r>
              <a:rPr lang="ru-RU" sz="2400" dirty="0" err="1">
                <a:solidFill>
                  <a:srgbClr val="00B0F0"/>
                </a:solidFill>
              </a:rPr>
              <a:t>філогенетичні</a:t>
            </a:r>
            <a:r>
              <a:rPr lang="ru-RU" sz="2400" dirty="0">
                <a:solidFill>
                  <a:srgbClr val="00B0F0"/>
                </a:solidFill>
              </a:rPr>
              <a:t>) </a:t>
            </a:r>
            <a:r>
              <a:rPr lang="ru-RU" sz="2400" dirty="0" err="1">
                <a:solidFill>
                  <a:srgbClr val="00B0F0"/>
                </a:solidFill>
              </a:rPr>
              <a:t>системи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ґрунтується</a:t>
            </a:r>
            <a:r>
              <a:rPr lang="ru-RU" sz="2400" dirty="0"/>
              <a:t> на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ступені</a:t>
            </a:r>
            <a:r>
              <a:rPr lang="ru-RU" sz="2400" dirty="0"/>
              <a:t> </a:t>
            </a:r>
            <a:r>
              <a:rPr lang="ru-RU" sz="2400" dirty="0" err="1"/>
              <a:t>подібності</a:t>
            </a:r>
            <a:r>
              <a:rPr lang="ru-RU" sz="2400" dirty="0"/>
              <a:t> та  </a:t>
            </a:r>
            <a:r>
              <a:rPr lang="ru-RU" sz="2400" dirty="0" err="1"/>
              <a:t>відображає</a:t>
            </a:r>
            <a:r>
              <a:rPr lang="ru-RU" sz="2400" dirty="0"/>
              <a:t> </a:t>
            </a:r>
            <a:r>
              <a:rPr lang="ru-RU" sz="2400" dirty="0" err="1"/>
              <a:t>філогенетичну</a:t>
            </a:r>
            <a:r>
              <a:rPr lang="ru-RU" sz="2400" dirty="0"/>
              <a:t> </a:t>
            </a:r>
            <a:r>
              <a:rPr lang="ru-RU" sz="2400" dirty="0" err="1"/>
              <a:t>спорідненість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систематичними</a:t>
            </a:r>
            <a:r>
              <a:rPr lang="ru-RU" sz="2400" dirty="0"/>
              <a:t> </a:t>
            </a:r>
            <a:r>
              <a:rPr lang="ru-RU" sz="2400" dirty="0" err="1"/>
              <a:t>групами</a:t>
            </a:r>
            <a:r>
              <a:rPr lang="ru-RU" sz="2400" dirty="0"/>
              <a:t>.</a:t>
            </a:r>
          </a:p>
          <a:p>
            <a:r>
              <a:rPr lang="ru-RU" sz="2400" dirty="0"/>
              <a:t>• Для </a:t>
            </a:r>
            <a:r>
              <a:rPr lang="ru-RU" sz="2400" dirty="0" err="1"/>
              <a:t>класифікації</a:t>
            </a:r>
            <a:r>
              <a:rPr lang="ru-RU" sz="2400" dirty="0"/>
              <a:t> </a:t>
            </a:r>
            <a:r>
              <a:rPr lang="ru-RU" sz="2400" dirty="0" err="1"/>
              <a:t>живих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</a:t>
            </a:r>
            <a:r>
              <a:rPr lang="ru-RU" sz="2400" dirty="0" err="1"/>
              <a:t>подвійна</a:t>
            </a:r>
            <a:r>
              <a:rPr lang="ru-RU" sz="2400" dirty="0"/>
              <a:t> (</a:t>
            </a:r>
            <a:r>
              <a:rPr lang="ru-RU" sz="2400" dirty="0" err="1"/>
              <a:t>бінарна</a:t>
            </a:r>
            <a:r>
              <a:rPr lang="ru-RU" sz="2400" dirty="0"/>
              <a:t>) номенклатура, яку </a:t>
            </a:r>
            <a:r>
              <a:rPr lang="ru-RU" sz="2400" dirty="0" err="1"/>
              <a:t>запровадив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К. </a:t>
            </a:r>
            <a:r>
              <a:rPr lang="ru-RU" sz="2400" dirty="0" err="1"/>
              <a:t>Лінней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FFFF00"/>
                </a:solidFill>
              </a:rPr>
              <a:t>Бінарна</a:t>
            </a:r>
            <a:r>
              <a:rPr lang="ru-RU" sz="2400" dirty="0">
                <a:solidFill>
                  <a:srgbClr val="FFFF00"/>
                </a:solidFill>
              </a:rPr>
              <a:t>  номенклатура – </a:t>
            </a:r>
            <a:r>
              <a:rPr lang="ru-RU" sz="2400" dirty="0" err="1">
                <a:solidFill>
                  <a:srgbClr val="FFFF00"/>
                </a:solidFill>
              </a:rPr>
              <a:t>подвійна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назва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видів</a:t>
            </a:r>
            <a:r>
              <a:rPr lang="ru-RU" sz="2400" dirty="0"/>
              <a:t>, перше слово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вказує</a:t>
            </a:r>
            <a:r>
              <a:rPr lang="ru-RU" sz="2400" dirty="0"/>
              <a:t> на </a:t>
            </a:r>
            <a:r>
              <a:rPr lang="ru-RU" sz="2400" dirty="0" err="1"/>
              <a:t>родову</a:t>
            </a:r>
            <a:r>
              <a:rPr lang="ru-RU" sz="2400" dirty="0"/>
              <a:t> </a:t>
            </a:r>
            <a:r>
              <a:rPr lang="ru-RU" sz="2400" dirty="0" err="1"/>
              <a:t>належність</a:t>
            </a:r>
            <a:r>
              <a:rPr lang="ru-RU" sz="2400" dirty="0"/>
              <a:t>, а друге – на </a:t>
            </a:r>
            <a:r>
              <a:rPr lang="ru-RU" sz="2400" dirty="0" err="1"/>
              <a:t>видову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пес </a:t>
            </a:r>
            <a:r>
              <a:rPr lang="ru-RU" sz="2400" dirty="0" err="1"/>
              <a:t>свійський</a:t>
            </a:r>
            <a:r>
              <a:rPr lang="ru-RU" sz="2400" dirty="0"/>
              <a:t> (</a:t>
            </a:r>
            <a:r>
              <a:rPr lang="en-US" sz="2400" dirty="0" err="1"/>
              <a:t>Canis</a:t>
            </a:r>
            <a:r>
              <a:rPr lang="en-US" sz="2400" dirty="0"/>
              <a:t> </a:t>
            </a:r>
            <a:r>
              <a:rPr lang="en-US" sz="2400" dirty="0" err="1"/>
              <a:t>familiaris</a:t>
            </a:r>
            <a:r>
              <a:rPr lang="en-US" sz="2400" dirty="0"/>
              <a:t>). </a:t>
            </a:r>
            <a:endParaRPr lang="uk-UA" sz="2400" dirty="0"/>
          </a:p>
          <a:p>
            <a:r>
              <a:rPr lang="en-US" sz="2400" dirty="0"/>
              <a:t>• </a:t>
            </a:r>
            <a:r>
              <a:rPr lang="ru-RU" sz="2400" dirty="0"/>
              <a:t>Для </a:t>
            </a:r>
            <a:r>
              <a:rPr lang="ru-RU" sz="2400" dirty="0" err="1"/>
              <a:t>зведення</a:t>
            </a:r>
            <a:r>
              <a:rPr lang="ru-RU" sz="2400" dirty="0"/>
              <a:t> правил </a:t>
            </a:r>
            <a:r>
              <a:rPr lang="ru-RU" sz="2400" dirty="0" err="1"/>
              <a:t>біологічної</a:t>
            </a:r>
            <a:r>
              <a:rPr lang="ru-RU" sz="2400" dirty="0"/>
              <a:t> </a:t>
            </a:r>
            <a:r>
              <a:rPr lang="ru-RU" sz="2400" dirty="0" err="1"/>
              <a:t>номенклатури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номенклатурні</a:t>
            </a:r>
            <a:r>
              <a:rPr lang="ru-RU" sz="2400" dirty="0"/>
              <a:t> </a:t>
            </a:r>
            <a:r>
              <a:rPr lang="ru-RU" sz="2400" dirty="0" err="1"/>
              <a:t>кодекси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«</a:t>
            </a:r>
            <a:r>
              <a:rPr lang="ru-RU" sz="2400" dirty="0" err="1"/>
              <a:t>Міжнародний</a:t>
            </a:r>
            <a:r>
              <a:rPr lang="ru-RU" sz="2400" dirty="0"/>
              <a:t> кодекс </a:t>
            </a:r>
            <a:r>
              <a:rPr lang="ru-RU" sz="2400" dirty="0" err="1"/>
              <a:t>ботанічної</a:t>
            </a:r>
            <a:r>
              <a:rPr lang="ru-RU" sz="2400" dirty="0"/>
              <a:t> </a:t>
            </a:r>
            <a:r>
              <a:rPr lang="ru-RU" sz="2400" dirty="0" err="1"/>
              <a:t>номенклатури</a:t>
            </a:r>
            <a:r>
              <a:rPr lang="ru-RU" sz="2400" dirty="0"/>
              <a:t>» (</a:t>
            </a:r>
            <a:r>
              <a:rPr lang="en-US" sz="2400" dirty="0"/>
              <a:t>ICBN), «</a:t>
            </a:r>
            <a:r>
              <a:rPr lang="ru-RU" sz="2400" dirty="0" err="1"/>
              <a:t>Міжнародний</a:t>
            </a:r>
            <a:r>
              <a:rPr lang="ru-RU" sz="2400" dirty="0"/>
              <a:t> кодекс </a:t>
            </a:r>
            <a:r>
              <a:rPr lang="ru-RU" sz="2400" dirty="0" err="1"/>
              <a:t>зоологічної</a:t>
            </a:r>
            <a:r>
              <a:rPr lang="ru-RU" sz="2400" dirty="0"/>
              <a:t> </a:t>
            </a:r>
            <a:r>
              <a:rPr lang="ru-RU" sz="2400" dirty="0" err="1"/>
              <a:t>номенклатури</a:t>
            </a:r>
            <a:r>
              <a:rPr lang="ru-RU" sz="2400" dirty="0"/>
              <a:t>» (</a:t>
            </a:r>
            <a:r>
              <a:rPr lang="en-US" sz="2400" dirty="0"/>
              <a:t>ICZN). </a:t>
            </a:r>
            <a:endParaRPr lang="ru-RU" sz="2400" dirty="0"/>
          </a:p>
        </p:txBody>
      </p:sp>
      <p:pic>
        <p:nvPicPr>
          <p:cNvPr id="5122" name="Picture 2" descr="ÐÐ°ÑÑÐ¸Ð½ÐºÐ¸ Ð¿Ð¾ Ð·Ð°Ð¿ÑÐ¾ÑÑ ÐÑÐ¸ÑÐ¾Ð´Ð½Ñ (ÑÑÐ»Ð¾Ð³ÐµÐ½ÐµÑÐ¸ÑÐ½Ñ) ÑÐ¸ÑÑÐµÐ¼Ð¸">
            <a:extLst>
              <a:ext uri="{FF2B5EF4-FFF2-40B4-BE49-F238E27FC236}">
                <a16:creationId xmlns:a16="http://schemas.microsoft.com/office/drawing/2014/main" id="{DD8CD8D8-B4D4-4ED4-A376-B99384B43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3"/>
          <a:stretch/>
        </p:blipFill>
        <p:spPr bwMode="auto">
          <a:xfrm>
            <a:off x="7549893" y="487025"/>
            <a:ext cx="4642107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6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F1F080-5562-4F09-B587-486C4E2AEE2B}"/>
              </a:ext>
            </a:extLst>
          </p:cNvPr>
          <p:cNvSpPr/>
          <p:nvPr/>
        </p:nvSpPr>
        <p:spPr>
          <a:xfrm>
            <a:off x="239486" y="58846"/>
            <a:ext cx="69170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Яке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еволюційної</a:t>
            </a:r>
            <a:r>
              <a:rPr lang="ru-RU" sz="2400" dirty="0"/>
              <a:t> </a:t>
            </a:r>
            <a:r>
              <a:rPr lang="ru-RU" sz="2400" dirty="0" err="1"/>
              <a:t>філогенії</a:t>
            </a:r>
            <a:r>
              <a:rPr lang="ru-RU" sz="2400" dirty="0"/>
              <a:t> у </a:t>
            </a:r>
            <a:r>
              <a:rPr lang="ru-RU" sz="2400" dirty="0" err="1"/>
              <a:t>дослідженні</a:t>
            </a:r>
            <a:r>
              <a:rPr lang="ru-RU" sz="2400" dirty="0"/>
              <a:t> </a:t>
            </a:r>
            <a:r>
              <a:rPr lang="ru-RU" sz="2400" dirty="0" err="1"/>
              <a:t>біорізноманіття</a:t>
            </a:r>
            <a:r>
              <a:rPr lang="ru-RU" sz="2400" dirty="0"/>
              <a:t>? </a:t>
            </a:r>
          </a:p>
          <a:p>
            <a:r>
              <a:rPr lang="ru-RU" sz="2400" dirty="0" err="1">
                <a:solidFill>
                  <a:srgbClr val="FFFF00"/>
                </a:solidFill>
              </a:rPr>
              <a:t>Еволюційна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філогенія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філогенез</a:t>
            </a:r>
            <a:r>
              <a:rPr lang="ru-RU" sz="2400" dirty="0"/>
              <a:t>) (</a:t>
            </a:r>
            <a:r>
              <a:rPr lang="ru-RU" sz="2400" dirty="0" err="1"/>
              <a:t>від</a:t>
            </a:r>
            <a:r>
              <a:rPr lang="ru-RU" sz="2400" dirty="0"/>
              <a:t>. </a:t>
            </a:r>
            <a:r>
              <a:rPr lang="ru-RU" sz="2400" dirty="0" err="1"/>
              <a:t>грец</a:t>
            </a:r>
            <a:r>
              <a:rPr lang="ru-RU" sz="2400" dirty="0"/>
              <a:t>. </a:t>
            </a:r>
            <a:r>
              <a:rPr lang="ru-RU" sz="2400" dirty="0" err="1"/>
              <a:t>філо</a:t>
            </a:r>
            <a:r>
              <a:rPr lang="ru-RU" sz="2400" dirty="0"/>
              <a:t> – </a:t>
            </a:r>
            <a:r>
              <a:rPr lang="ru-RU" sz="2400" dirty="0" err="1"/>
              <a:t>рід</a:t>
            </a:r>
            <a:r>
              <a:rPr lang="ru-RU" sz="2400" dirty="0"/>
              <a:t> і </a:t>
            </a:r>
            <a:r>
              <a:rPr lang="ru-RU" sz="2400" dirty="0" err="1"/>
              <a:t>генезіс</a:t>
            </a:r>
            <a:r>
              <a:rPr lang="ru-RU" sz="2400" dirty="0"/>
              <a:t> – </a:t>
            </a:r>
            <a:r>
              <a:rPr lang="ru-RU" sz="2400" dirty="0" err="1"/>
              <a:t>породжую</a:t>
            </a:r>
            <a:r>
              <a:rPr lang="ru-RU" sz="2400" dirty="0"/>
              <a:t>) –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еволюційної</a:t>
            </a:r>
            <a:r>
              <a:rPr lang="ru-RU" sz="2400" dirty="0"/>
              <a:t> </a:t>
            </a:r>
            <a:r>
              <a:rPr lang="ru-RU" sz="2400" dirty="0" err="1"/>
              <a:t>біології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шляхи </a:t>
            </a:r>
            <a:r>
              <a:rPr lang="ru-RU" sz="2400" dirty="0" err="1">
                <a:solidFill>
                  <a:srgbClr val="FFFF00"/>
                </a:solidFill>
              </a:rPr>
              <a:t>історичного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розвитку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біорізноманіття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00B0F0"/>
                </a:solidFill>
              </a:rPr>
              <a:t>філогенез</a:t>
            </a:r>
            <a:r>
              <a:rPr lang="ru-RU" sz="2400" dirty="0"/>
              <a:t> </a:t>
            </a:r>
            <a:r>
              <a:rPr lang="ru-RU" sz="2400" dirty="0" err="1"/>
              <a:t>ввів</a:t>
            </a:r>
            <a:r>
              <a:rPr lang="ru-RU" sz="2400" dirty="0"/>
              <a:t> у науку </a:t>
            </a:r>
            <a:r>
              <a:rPr lang="ru-RU" sz="2400" dirty="0" err="1"/>
              <a:t>німецький</a:t>
            </a:r>
            <a:r>
              <a:rPr lang="ru-RU" sz="2400" dirty="0"/>
              <a:t> учений </a:t>
            </a:r>
            <a:r>
              <a:rPr lang="ru-RU" sz="2400" dirty="0">
                <a:solidFill>
                  <a:srgbClr val="00B0F0"/>
                </a:solidFill>
              </a:rPr>
              <a:t>Е. Геккель у 1866 </a:t>
            </a:r>
            <a:r>
              <a:rPr lang="ru-RU" sz="2400" dirty="0"/>
              <a:t>р. Ним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визначав</a:t>
            </a:r>
            <a:r>
              <a:rPr lang="ru-RU" sz="2400" dirty="0"/>
              <a:t> </a:t>
            </a:r>
            <a:r>
              <a:rPr lang="ru-RU" sz="2400" dirty="0" err="1"/>
              <a:t>історичний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, </a:t>
            </a:r>
            <a:r>
              <a:rPr lang="ru-RU" sz="2400" dirty="0" err="1"/>
              <a:t>систематичних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та  </a:t>
            </a:r>
            <a:r>
              <a:rPr lang="ru-RU" sz="2400" dirty="0" err="1"/>
              <a:t>органічного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. В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розумінні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філогенія</a:t>
            </a:r>
            <a:r>
              <a:rPr lang="ru-RU" sz="2400" dirty="0"/>
              <a:t>  </a:t>
            </a:r>
            <a:r>
              <a:rPr lang="ru-RU" sz="2400" dirty="0" err="1"/>
              <a:t>застосовується</a:t>
            </a:r>
            <a:r>
              <a:rPr lang="ru-RU" sz="2400" dirty="0"/>
              <a:t> і для </a:t>
            </a:r>
            <a:r>
              <a:rPr lang="ru-RU" sz="2400" dirty="0" err="1"/>
              <a:t>досліджень</a:t>
            </a:r>
            <a:r>
              <a:rPr lang="ru-RU" sz="2400" dirty="0"/>
              <a:t> </a:t>
            </a:r>
            <a:r>
              <a:rPr lang="ru-RU" sz="2400" dirty="0" err="1"/>
              <a:t>еволюції</a:t>
            </a:r>
            <a:r>
              <a:rPr lang="ru-RU" sz="2400" dirty="0"/>
              <a:t> молекул, </a:t>
            </a:r>
            <a:r>
              <a:rPr lang="ru-RU" sz="2400" dirty="0" err="1"/>
              <a:t>клітин</a:t>
            </a:r>
            <a:r>
              <a:rPr lang="ru-RU" sz="2400" dirty="0"/>
              <a:t>, </a:t>
            </a:r>
            <a:r>
              <a:rPr lang="ru-RU" sz="2400" dirty="0" err="1"/>
              <a:t>органів</a:t>
            </a:r>
            <a:r>
              <a:rPr lang="ru-RU" sz="2400" dirty="0"/>
              <a:t>, систем </a:t>
            </a:r>
            <a:r>
              <a:rPr lang="ru-RU" sz="2400" dirty="0" err="1"/>
              <a:t>органів</a:t>
            </a:r>
            <a:r>
              <a:rPr lang="ru-RU" sz="2400" dirty="0"/>
              <a:t>, </a:t>
            </a:r>
            <a:r>
              <a:rPr lang="ru-RU" sz="2400" dirty="0" err="1"/>
              <a:t>популяцій</a:t>
            </a:r>
            <a:r>
              <a:rPr lang="ru-RU" sz="2400" dirty="0"/>
              <a:t>,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, </a:t>
            </a:r>
            <a:r>
              <a:rPr lang="ru-RU" sz="2400" dirty="0" err="1"/>
              <a:t>екосистем</a:t>
            </a:r>
            <a:r>
              <a:rPr lang="ru-RU" sz="2400" dirty="0"/>
              <a:t> та </a:t>
            </a:r>
            <a:r>
              <a:rPr lang="ru-RU" sz="2400" dirty="0" err="1"/>
              <a:t>біосфери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. Ме</a:t>
            </a:r>
            <a:r>
              <a:rPr lang="ru-RU" sz="2400" dirty="0">
                <a:solidFill>
                  <a:srgbClr val="00B0F0"/>
                </a:solidFill>
              </a:rPr>
              <a:t>тою </a:t>
            </a:r>
            <a:r>
              <a:rPr lang="ru-RU" sz="2400" dirty="0" err="1">
                <a:solidFill>
                  <a:srgbClr val="00B0F0"/>
                </a:solidFill>
              </a:rPr>
              <a:t>еволюційної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філогенії</a:t>
            </a:r>
            <a:r>
              <a:rPr lang="ru-RU" sz="2400" dirty="0">
                <a:solidFill>
                  <a:srgbClr val="00B0F0"/>
                </a:solidFill>
              </a:rPr>
              <a:t> є </a:t>
            </a:r>
            <a:r>
              <a:rPr lang="ru-RU" sz="2400" dirty="0" err="1">
                <a:solidFill>
                  <a:srgbClr val="00B0F0"/>
                </a:solidFill>
              </a:rPr>
              <a:t>реконструкція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походження</a:t>
            </a:r>
            <a:r>
              <a:rPr lang="ru-RU" sz="2400" dirty="0">
                <a:solidFill>
                  <a:srgbClr val="00B0F0"/>
                </a:solidFill>
              </a:rPr>
              <a:t> і </a:t>
            </a:r>
            <a:r>
              <a:rPr lang="ru-RU" sz="2400" dirty="0" err="1">
                <a:solidFill>
                  <a:srgbClr val="00B0F0"/>
                </a:solidFill>
              </a:rPr>
              <a:t>послідовності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еволюційних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перетворень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побудова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природної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системи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органічного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світу</a:t>
            </a:r>
            <a:r>
              <a:rPr lang="ru-RU" sz="2400" dirty="0"/>
              <a:t>.</a:t>
            </a:r>
          </a:p>
        </p:txBody>
      </p:sp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F7D888C-A336-41D1-A6DC-62199B39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80" y="239361"/>
            <a:ext cx="5103420" cy="63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8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296E5C-0597-4C02-9160-1493FF74EAC5}"/>
              </a:ext>
            </a:extLst>
          </p:cNvPr>
          <p:cNvSpPr/>
          <p:nvPr/>
        </p:nvSpPr>
        <p:spPr>
          <a:xfrm>
            <a:off x="430763" y="289449"/>
            <a:ext cx="11330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ілюстрації</a:t>
            </a:r>
            <a:r>
              <a:rPr lang="ru-RU" sz="2800" dirty="0"/>
              <a:t> </a:t>
            </a:r>
            <a:r>
              <a:rPr lang="ru-RU" sz="2800" dirty="0" err="1"/>
              <a:t>філогенії</a:t>
            </a:r>
            <a:r>
              <a:rPr lang="ru-RU" sz="2800" dirty="0"/>
              <a:t> </a:t>
            </a:r>
            <a:r>
              <a:rPr lang="ru-RU" sz="2800" dirty="0" err="1"/>
              <a:t>еволюційних</a:t>
            </a:r>
            <a:r>
              <a:rPr lang="ru-RU" sz="2800" dirty="0"/>
              <a:t> </a:t>
            </a:r>
            <a:r>
              <a:rPr lang="ru-RU" sz="2800" dirty="0" err="1"/>
              <a:t>зв’язків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групами</a:t>
            </a:r>
            <a:r>
              <a:rPr lang="ru-RU" sz="2800" dirty="0"/>
              <a:t>  </a:t>
            </a:r>
            <a:r>
              <a:rPr lang="ru-RU" sz="2800" dirty="0" err="1"/>
              <a:t>організмів</a:t>
            </a:r>
            <a:r>
              <a:rPr lang="ru-RU" sz="2800" dirty="0"/>
              <a:t> </a:t>
            </a:r>
            <a:r>
              <a:rPr lang="ru-RU" sz="2800" dirty="0" err="1"/>
              <a:t>застосовують</a:t>
            </a:r>
            <a:r>
              <a:rPr lang="ru-RU" sz="2800" dirty="0"/>
              <a:t> </a:t>
            </a:r>
            <a:r>
              <a:rPr lang="ru-RU" sz="2800" dirty="0" err="1"/>
              <a:t>філогенетичні</a:t>
            </a:r>
            <a:r>
              <a:rPr lang="ru-RU" sz="2800" dirty="0"/>
              <a:t> дерева.</a:t>
            </a:r>
          </a:p>
          <a:p>
            <a:r>
              <a:rPr lang="ru-RU" sz="2800" dirty="0" err="1">
                <a:solidFill>
                  <a:srgbClr val="FFFF00"/>
                </a:solidFill>
              </a:rPr>
              <a:t>Філогенетичне</a:t>
            </a:r>
            <a:r>
              <a:rPr lang="ru-RU" sz="2800" dirty="0">
                <a:solidFill>
                  <a:srgbClr val="FFFF00"/>
                </a:solidFill>
              </a:rPr>
              <a:t> дерево — </a:t>
            </a:r>
            <a:r>
              <a:rPr lang="ru-RU" sz="2800" dirty="0" err="1">
                <a:solidFill>
                  <a:srgbClr val="FFFF00"/>
                </a:solidFill>
              </a:rPr>
              <a:t>це</a:t>
            </a:r>
            <a:r>
              <a:rPr lang="ru-RU" sz="2800" dirty="0">
                <a:solidFill>
                  <a:srgbClr val="FFFF00"/>
                </a:solidFill>
              </a:rPr>
              <a:t> схема, яка </a:t>
            </a:r>
            <a:r>
              <a:rPr lang="ru-RU" sz="2800" dirty="0" err="1">
                <a:solidFill>
                  <a:srgbClr val="FFFF00"/>
                </a:solidFill>
              </a:rPr>
              <a:t>відображає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еволюційні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зв’язки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між</a:t>
            </a:r>
            <a:r>
              <a:rPr lang="ru-RU" sz="2800" dirty="0">
                <a:solidFill>
                  <a:srgbClr val="FFFF00"/>
                </a:solidFill>
              </a:rPr>
              <a:t> таксонами, для </a:t>
            </a:r>
            <a:r>
              <a:rPr lang="ru-RU" sz="2800" dirty="0" err="1">
                <a:solidFill>
                  <a:srgbClr val="FFFF00"/>
                </a:solidFill>
              </a:rPr>
              <a:t>яких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воно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будується</a:t>
            </a:r>
            <a:r>
              <a:rPr lang="ru-RU" sz="2800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844D4-4336-4B16-BF55-3A5A9FE00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5" t="15374" r="39388" b="33333"/>
          <a:stretch/>
        </p:blipFill>
        <p:spPr>
          <a:xfrm>
            <a:off x="2528347" y="2105331"/>
            <a:ext cx="7135305" cy="47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3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6936BC-5AEF-4080-8401-C6D7CBCC4B7E}"/>
              </a:ext>
            </a:extLst>
          </p:cNvPr>
          <p:cNvSpPr/>
          <p:nvPr/>
        </p:nvSpPr>
        <p:spPr>
          <a:xfrm>
            <a:off x="483277" y="-77364"/>
            <a:ext cx="11225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СИСТЕМА ОРГАНІЧНОГО СВІТУ. ВІРУСИ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B8524C-9A93-4AC3-BC45-BDBD8286D758}"/>
              </a:ext>
            </a:extLst>
          </p:cNvPr>
          <p:cNvSpPr/>
          <p:nvPr/>
        </p:nvSpPr>
        <p:spPr>
          <a:xfrm>
            <a:off x="483277" y="626240"/>
            <a:ext cx="112919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сутність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органічного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? </a:t>
            </a:r>
          </a:p>
          <a:p>
            <a:r>
              <a:rPr lang="ru-RU" sz="2400" dirty="0"/>
              <a:t>СИСТЕМА ОРГАНІЧНОГО СВІТУ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розподіл</a:t>
            </a:r>
            <a:r>
              <a:rPr lang="ru-RU" sz="2400" dirty="0"/>
              <a:t> на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 </a:t>
            </a:r>
            <a:r>
              <a:rPr lang="ru-RU" sz="2400" dirty="0" err="1"/>
              <a:t>живих</a:t>
            </a:r>
            <a:r>
              <a:rPr lang="ru-RU" sz="2400" dirty="0"/>
              <a:t> </a:t>
            </a:r>
            <a:r>
              <a:rPr lang="ru-RU" sz="2400" dirty="0" err="1"/>
              <a:t>істот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спорідненості</a:t>
            </a:r>
            <a:r>
              <a:rPr lang="ru-RU" sz="2400" dirty="0"/>
              <a:t> та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систематичних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.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органічного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є  </a:t>
            </a:r>
            <a:r>
              <a:rPr lang="ru-RU" sz="2400" dirty="0" err="1"/>
              <a:t>головним</a:t>
            </a:r>
            <a:r>
              <a:rPr lang="ru-RU" sz="2400" dirty="0"/>
              <a:t> </a:t>
            </a:r>
            <a:r>
              <a:rPr lang="ru-RU" sz="2400" dirty="0" err="1"/>
              <a:t>завданням</a:t>
            </a:r>
            <a:r>
              <a:rPr lang="ru-RU" sz="2400" dirty="0"/>
              <a:t> </a:t>
            </a:r>
            <a:r>
              <a:rPr lang="ru-RU" sz="2400" dirty="0" err="1"/>
              <a:t>біосистематики</a:t>
            </a:r>
            <a:r>
              <a:rPr lang="ru-RU" sz="2400" dirty="0"/>
              <a:t>. </a:t>
            </a:r>
            <a:r>
              <a:rPr lang="ru-RU" sz="2400" dirty="0" err="1"/>
              <a:t>Вочевидь</a:t>
            </a:r>
            <a:r>
              <a:rPr lang="ru-RU" sz="2400" dirty="0"/>
              <a:t> </a:t>
            </a:r>
            <a:r>
              <a:rPr lang="ru-RU" sz="2400" dirty="0" err="1"/>
              <a:t>завершеною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система </a:t>
            </a:r>
            <a:r>
              <a:rPr lang="ru-RU" sz="2400" dirty="0" err="1"/>
              <a:t>ніколи</a:t>
            </a:r>
            <a:r>
              <a:rPr lang="ru-RU" sz="2400" dirty="0"/>
              <a:t> не буде, але </a:t>
            </a:r>
            <a:r>
              <a:rPr lang="ru-RU" sz="2400" dirty="0" err="1"/>
              <a:t>це</a:t>
            </a:r>
            <a:r>
              <a:rPr lang="ru-RU" sz="2400" dirty="0"/>
              <a:t> не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не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прагнути</a:t>
            </a:r>
            <a:r>
              <a:rPr lang="ru-RU" sz="2400" dirty="0"/>
              <a:t>. </a:t>
            </a:r>
            <a:r>
              <a:rPr lang="ru-RU" sz="2400" dirty="0" err="1"/>
              <a:t>Основними</a:t>
            </a:r>
            <a:r>
              <a:rPr lang="ru-RU" sz="2400" dirty="0"/>
              <a:t> принципами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органічного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є </a:t>
            </a:r>
            <a:r>
              <a:rPr lang="ru-RU" sz="2400" dirty="0" err="1"/>
              <a:t>наступні</a:t>
            </a:r>
            <a:r>
              <a:rPr lang="ru-RU" sz="2400" dirty="0"/>
              <a:t>. </a:t>
            </a:r>
          </a:p>
        </p:txBody>
      </p:sp>
      <p:pic>
        <p:nvPicPr>
          <p:cNvPr id="7170" name="Picture 2" descr="ÐÐ°ÑÑÐ¸Ð½ÐºÐ¸ Ð¿Ð¾ Ð·Ð°Ð¿ÑÐ¾ÑÑ Ð¡ÐÐ¡Ð¢ÐÐÐ ÐÐ ÐÐÐÐÐ§ÐÐÐÐ Ð¡ÐÐÐ¢Ð£">
            <a:extLst>
              <a:ext uri="{FF2B5EF4-FFF2-40B4-BE49-F238E27FC236}">
                <a16:creationId xmlns:a16="http://schemas.microsoft.com/office/drawing/2014/main" id="{661B9F6C-B5F8-4E79-8233-731F0011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006110"/>
            <a:ext cx="72961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93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145</TotalTime>
  <Words>2583</Words>
  <Application>Microsoft Office PowerPoint</Application>
  <PresentationFormat>Широкоэкранный</PresentationFormat>
  <Paragraphs>56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Calisto MT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idoronina95@gmail.com</dc:creator>
  <cp:lastModifiedBy>idoronina95@gmail.com</cp:lastModifiedBy>
  <cp:revision>16</cp:revision>
  <dcterms:created xsi:type="dcterms:W3CDTF">2019-03-04T19:32:37Z</dcterms:created>
  <dcterms:modified xsi:type="dcterms:W3CDTF">2019-03-04T21:57:52Z</dcterms:modified>
</cp:coreProperties>
</file>