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5" r:id="rId23"/>
    <p:sldId id="284" r:id="rId24"/>
    <p:sldId id="276" r:id="rId25"/>
    <p:sldId id="277" r:id="rId26"/>
    <p:sldId id="282" r:id="rId27"/>
    <p:sldId id="278" r:id="rId28"/>
    <p:sldId id="280" r:id="rId29"/>
    <p:sldId id="281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116632"/>
            <a:ext cx="7543800" cy="3888432"/>
          </a:xfrm>
        </p:spPr>
        <p:txBody>
          <a:bodyPr/>
          <a:lstStyle/>
          <a:p>
            <a:pPr algn="ctr"/>
            <a:r>
              <a:rPr lang="uk-UA" dirty="0" smtClean="0"/>
              <a:t>ТЕМА ІІ. ЄВРОПА ТА АМЕРИКА ЗА ДОБИ РЕАКЦІЇ ТА РЕВОЛЮЦІЇ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74399"/>
            <a:ext cx="3456384" cy="2358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76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" y="17689"/>
            <a:ext cx="9108546" cy="682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77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9"/>
            <a:ext cx="9144000" cy="685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378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611560" y="116632"/>
            <a:ext cx="8352928" cy="4968551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Законом </a:t>
            </a:r>
            <a:r>
              <a:rPr lang="uk-UA" sz="2800" b="1" dirty="0">
                <a:solidFill>
                  <a:srgbClr val="FFFF00"/>
                </a:solidFill>
              </a:rPr>
              <a:t>було </a:t>
            </a:r>
            <a:r>
              <a:rPr lang="uk-UA" sz="2800" b="1" dirty="0">
                <a:solidFill>
                  <a:srgbClr val="92D050"/>
                </a:solidFill>
              </a:rPr>
              <a:t>надано представництво у парламенті великим містам</a:t>
            </a:r>
            <a:r>
              <a:rPr lang="uk-UA" sz="2800" b="1" dirty="0">
                <a:solidFill>
                  <a:srgbClr val="FFFF00"/>
                </a:solidFill>
              </a:rPr>
              <a:t>, що виникли в ході промислової революції, а також було вилучено представництво «гнилих містечок». Окрім того </a:t>
            </a:r>
            <a:r>
              <a:rPr lang="uk-UA" sz="2800" b="1" dirty="0">
                <a:solidFill>
                  <a:srgbClr val="92D050"/>
                </a:solidFill>
              </a:rPr>
              <a:t>закон збільшив кількість осіб, які мали право </a:t>
            </a:r>
            <a:r>
              <a:rPr lang="uk-UA" sz="2800" b="1" dirty="0" smtClean="0">
                <a:solidFill>
                  <a:srgbClr val="92D050"/>
                </a:solidFill>
              </a:rPr>
              <a:t>голосу з </a:t>
            </a:r>
            <a:r>
              <a:rPr lang="uk-UA" sz="2800" b="1" dirty="0">
                <a:solidFill>
                  <a:srgbClr val="92D050"/>
                </a:solidFill>
              </a:rPr>
              <a:t>близько 400 000 до 650 000 чоловік</a:t>
            </a:r>
            <a:r>
              <a:rPr lang="uk-UA" sz="2800" b="1" dirty="0">
                <a:solidFill>
                  <a:srgbClr val="FFFF00"/>
                </a:solidFill>
              </a:rPr>
              <a:t>, що дозволило брати участь у голосуванні кожній шостій людині із загальної кількості населення близько 14 мільйонів.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792560"/>
          </a:xfrm>
        </p:spPr>
        <p:txBody>
          <a:bodyPr/>
          <a:lstStyle/>
          <a:p>
            <a:pPr algn="ctr"/>
            <a:r>
              <a:rPr lang="uk-UA" dirty="0" smtClean="0"/>
              <a:t>ПАРЛАМЕНТСЬКА РЕФОРМА 1832 РОКУ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376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491880" y="685801"/>
            <a:ext cx="4737720" cy="3535287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92D050"/>
                </a:solidFill>
              </a:rPr>
              <a:t>«ВІКТОРІАНСЬКА ДОБА»</a:t>
            </a:r>
            <a:endParaRPr lang="uk-UA" sz="2000" b="1" dirty="0">
              <a:solidFill>
                <a:srgbClr val="92D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876800"/>
            <a:ext cx="7925504" cy="1648544"/>
          </a:xfrm>
        </p:spPr>
        <p:txBody>
          <a:bodyPr/>
          <a:lstStyle/>
          <a:p>
            <a:r>
              <a:rPr lang="uk-UA" dirty="0" smtClean="0"/>
              <a:t>ПРАВЛІННЯ КОРОЛЕВИ ВІКТОРІЇ (1837-1901)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275384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994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509120"/>
            <a:ext cx="8568952" cy="2232248"/>
          </a:xfrm>
        </p:spPr>
        <p:txBody>
          <a:bodyPr/>
          <a:lstStyle/>
          <a:p>
            <a:pPr algn="ctr"/>
            <a:r>
              <a:rPr lang="uk-UA" dirty="0" smtClean="0"/>
              <a:t>2. ЕКОНОМІЧНИЙ РОЗВИТОК ВЕЛИКОЇ БРИТАНІЇ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2424"/>
            <a:ext cx="5400600" cy="4045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76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23528" y="332657"/>
            <a:ext cx="8640960" cy="489654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«МАЙСТЕРНЯ СВІТУ» ТА «СВІТОВИЙ БАНКІР»</a:t>
            </a:r>
          </a:p>
          <a:p>
            <a:r>
              <a:rPr lang="uk-UA" sz="2800" dirty="0" smtClean="0"/>
              <a:t>РОЗВИТОК ТЕКСТИЛЬНОЇ, МЕТАЛУРГІЙНОЇ ТА ВУГІЛЬНОЇ ПРОМИСЛОВОСТІ</a:t>
            </a:r>
          </a:p>
          <a:p>
            <a:r>
              <a:rPr lang="uk-UA" sz="2800" dirty="0" smtClean="0"/>
              <a:t>ПЕРЕТВОРЕННЯ З АГРАРНОЇ НА ПРОМИСЛОВУ ДЕРЖАВУ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653136"/>
            <a:ext cx="8892480" cy="1944216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92D050"/>
                </a:solidFill>
              </a:rPr>
              <a:t>ЗАВЕРШЕННЯ ПРОМИСЛОВОЇ РЕВОЛЮЦІЇ 30-40 РОКИ ХІХ СТ.</a:t>
            </a:r>
            <a:endParaRPr lang="uk-UA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07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95536" y="685801"/>
            <a:ext cx="8568952" cy="3823319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/>
              <a:t>ЦЕ НАПРЯМОК В ЕКОНОМІЧНІЙ ТЕОРІЇ  ТА ПОЛІТИЦІ, ЩО ХАРАКТЕРИЗУЄТЬСЯ ВИМОГАМИ ВІЛЬНОЇ ТОРГІВЛЯ ТА НЕВТРУЧАННЯ ДЕРЖАВИ В ЕКОНОМІКУ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*</a:t>
            </a:r>
            <a:r>
              <a:rPr lang="uk-UA" dirty="0" smtClean="0">
                <a:solidFill>
                  <a:srgbClr val="FFFF00"/>
                </a:solidFill>
              </a:rPr>
              <a:t>ФРИТРЕДЕРСТВО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87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157192"/>
            <a:ext cx="7543800" cy="1296144"/>
          </a:xfrm>
        </p:spPr>
        <p:txBody>
          <a:bodyPr/>
          <a:lstStyle/>
          <a:p>
            <a:r>
              <a:rPr lang="uk-UA" dirty="0" smtClean="0"/>
              <a:t>3. ЧАРТИСТСЬКИЙ РУХ</a:t>
            </a: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7896"/>
            <a:ext cx="8471161" cy="4838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2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67544" y="404665"/>
            <a:ext cx="8208912" cy="4032448"/>
          </a:xfrm>
        </p:spPr>
        <p:txBody>
          <a:bodyPr>
            <a:noAutofit/>
          </a:bodyPr>
          <a:lstStyle/>
          <a:p>
            <a:r>
              <a:rPr lang="uk-UA" sz="3200" i="1" dirty="0" smtClean="0">
                <a:solidFill>
                  <a:srgbClr val="FFFF00"/>
                </a:solidFill>
              </a:rPr>
              <a:t>ЦЕ ПЕРШИЙ МАСОВО ОФОРМЛЕНИЙ ПОЛІТИЧНИЙ РУХ БРИТАНСЬКИХ РОБІТНИКІВ У 30-50 РОКИ ХІХ СТ., ЩО ПРОХОДИВ ПІД ГАСЛОМ </a:t>
            </a:r>
            <a:r>
              <a:rPr lang="uk-UA" sz="3200" b="1" i="1" dirty="0" smtClean="0">
                <a:solidFill>
                  <a:srgbClr val="92D050"/>
                </a:solidFill>
              </a:rPr>
              <a:t>ЗДІЙСНЕНЯ «НАРОДНОЇ ХАРТІЇ»</a:t>
            </a:r>
            <a:endParaRPr lang="uk-UA" sz="3200" b="1" i="1" dirty="0">
              <a:solidFill>
                <a:srgbClr val="92D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720552"/>
          </a:xfrm>
        </p:spPr>
        <p:txBody>
          <a:bodyPr/>
          <a:lstStyle/>
          <a:p>
            <a:pPr algn="ctr"/>
            <a:r>
              <a:rPr lang="uk-UA" dirty="0" smtClean="0"/>
              <a:t>*ЧАРТИЗМ (ВІД «ХАРТІЯ»)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477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116633"/>
            <a:ext cx="8640960" cy="4226768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Головна </a:t>
            </a:r>
            <a:r>
              <a:rPr lang="ru-RU" sz="2800" dirty="0" err="1"/>
              <a:t>вимога</a:t>
            </a:r>
            <a:r>
              <a:rPr lang="ru-RU" sz="2800" dirty="0"/>
              <a:t> </a:t>
            </a:r>
            <a:r>
              <a:rPr lang="ru-RU" sz="2800" dirty="0" err="1" smtClean="0"/>
              <a:t>петиції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92D050"/>
                </a:solidFill>
              </a:rPr>
              <a:t>(</a:t>
            </a:r>
            <a:r>
              <a:rPr lang="ru-RU" sz="2800" b="1" dirty="0" err="1" smtClean="0">
                <a:solidFill>
                  <a:srgbClr val="92D050"/>
                </a:solidFill>
              </a:rPr>
              <a:t>Народної</a:t>
            </a:r>
            <a:r>
              <a:rPr lang="ru-RU" sz="2800" b="1" dirty="0" smtClean="0">
                <a:solidFill>
                  <a:srgbClr val="92D050"/>
                </a:solidFill>
              </a:rPr>
              <a:t> </a:t>
            </a:r>
            <a:r>
              <a:rPr lang="ru-RU" sz="2800" b="1" dirty="0" err="1" smtClean="0">
                <a:solidFill>
                  <a:srgbClr val="92D050"/>
                </a:solidFill>
              </a:rPr>
              <a:t>хартії</a:t>
            </a:r>
            <a:r>
              <a:rPr lang="ru-RU" sz="2800" b="1" dirty="0" smtClean="0">
                <a:solidFill>
                  <a:srgbClr val="92D050"/>
                </a:solidFill>
              </a:rPr>
              <a:t>) 1839 року</a:t>
            </a:r>
            <a:r>
              <a:rPr lang="ru-RU" sz="2800" dirty="0" smtClean="0"/>
              <a:t>, </a:t>
            </a:r>
            <a:r>
              <a:rPr lang="ru-RU" sz="2800" dirty="0" err="1"/>
              <a:t>відображена</a:t>
            </a:r>
            <a:r>
              <a:rPr lang="ru-RU" sz="2800" dirty="0"/>
              <a:t> в шести </a:t>
            </a:r>
            <a:r>
              <a:rPr lang="ru-RU" sz="2800" b="1" dirty="0">
                <a:solidFill>
                  <a:srgbClr val="FFFF00"/>
                </a:solidFill>
              </a:rPr>
              <a:t>пунктах </a:t>
            </a:r>
            <a:r>
              <a:rPr lang="ru-RU" sz="2800" b="1" dirty="0" smtClean="0">
                <a:solidFill>
                  <a:srgbClr val="FFFF00"/>
                </a:solidFill>
              </a:rPr>
              <a:t>(</a:t>
            </a:r>
            <a:r>
              <a:rPr lang="ru-RU" sz="2800" b="1" dirty="0" err="1" smtClean="0">
                <a:solidFill>
                  <a:srgbClr val="FFFF00"/>
                </a:solidFill>
              </a:rPr>
              <a:t>виборче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право для </a:t>
            </a:r>
            <a:r>
              <a:rPr lang="ru-RU" sz="2800" b="1" dirty="0" err="1">
                <a:solidFill>
                  <a:srgbClr val="FFFF00"/>
                </a:solidFill>
              </a:rPr>
              <a:t>всіх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чоловіків</a:t>
            </a:r>
            <a:r>
              <a:rPr lang="ru-RU" sz="2800" b="1" dirty="0">
                <a:solidFill>
                  <a:srgbClr val="FFFF00"/>
                </a:solidFill>
              </a:rPr>
              <a:t> старше 21 року, </a:t>
            </a:r>
            <a:r>
              <a:rPr lang="ru-RU" sz="2800" b="1" dirty="0" err="1">
                <a:solidFill>
                  <a:srgbClr val="FFFF00"/>
                </a:solidFill>
              </a:rPr>
              <a:t>таємне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голосування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відміна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майнового</a:t>
            </a:r>
            <a:r>
              <a:rPr lang="ru-RU" sz="2800" b="1" dirty="0">
                <a:solidFill>
                  <a:srgbClr val="FFFF00"/>
                </a:solidFill>
              </a:rPr>
              <a:t> цензу для </a:t>
            </a:r>
            <a:r>
              <a:rPr lang="ru-RU" sz="2800" b="1" dirty="0" err="1">
                <a:solidFill>
                  <a:srgbClr val="FFFF00"/>
                </a:solidFill>
              </a:rPr>
              <a:t>депутатів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рівні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виборчі</a:t>
            </a:r>
            <a:r>
              <a:rPr lang="ru-RU" sz="2800" b="1" dirty="0">
                <a:solidFill>
                  <a:srgbClr val="FFFF00"/>
                </a:solidFill>
              </a:rPr>
              <a:t> округи, </a:t>
            </a:r>
            <a:r>
              <a:rPr lang="ru-RU" sz="2800" b="1" dirty="0" err="1">
                <a:solidFill>
                  <a:srgbClr val="FFFF00"/>
                </a:solidFill>
              </a:rPr>
              <a:t>річний</a:t>
            </a:r>
            <a:r>
              <a:rPr lang="ru-RU" sz="2800" b="1" dirty="0">
                <a:solidFill>
                  <a:srgbClr val="FFFF00"/>
                </a:solidFill>
              </a:rPr>
              <a:t> строк </a:t>
            </a:r>
            <a:r>
              <a:rPr lang="ru-RU" sz="2800" b="1" dirty="0" err="1">
                <a:solidFill>
                  <a:srgbClr val="FFFF00"/>
                </a:solidFill>
              </a:rPr>
              <a:t>парламентських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повноважень</a:t>
            </a:r>
            <a:r>
              <a:rPr lang="ru-RU" sz="2800" b="1" dirty="0">
                <a:solidFill>
                  <a:srgbClr val="FFFF00"/>
                </a:solidFill>
              </a:rPr>
              <a:t>) </a:t>
            </a:r>
            <a:r>
              <a:rPr lang="ru-RU" sz="2800" dirty="0"/>
              <a:t>та </a:t>
            </a:r>
            <a:r>
              <a:rPr lang="ru-RU" sz="2800" dirty="0" err="1"/>
              <a:t>зведене</a:t>
            </a:r>
            <a:r>
              <a:rPr lang="ru-RU" sz="2800" dirty="0"/>
              <a:t> до </a:t>
            </a:r>
            <a:r>
              <a:rPr lang="ru-RU" sz="2800" dirty="0" err="1"/>
              <a:t>загального</a:t>
            </a:r>
            <a:r>
              <a:rPr lang="ru-RU" sz="2800" dirty="0"/>
              <a:t>, прямого, </a:t>
            </a:r>
            <a:r>
              <a:rPr lang="ru-RU" sz="2800" dirty="0" err="1"/>
              <a:t>таємного</a:t>
            </a:r>
            <a:r>
              <a:rPr lang="ru-RU" sz="2800" dirty="0"/>
              <a:t> і </a:t>
            </a:r>
            <a:r>
              <a:rPr lang="ru-RU" sz="2800" dirty="0" err="1"/>
              <a:t>постійного</a:t>
            </a:r>
            <a:r>
              <a:rPr lang="ru-RU" sz="2800" dirty="0"/>
              <a:t> </a:t>
            </a:r>
            <a:r>
              <a:rPr lang="ru-RU" sz="2800" dirty="0" err="1"/>
              <a:t>виборчого</a:t>
            </a:r>
            <a:r>
              <a:rPr lang="ru-RU" sz="2800" dirty="0"/>
              <a:t> </a:t>
            </a:r>
            <a:r>
              <a:rPr lang="ru-RU" sz="2800" dirty="0" smtClean="0"/>
              <a:t>права.</a:t>
            </a:r>
            <a:endParaRPr lang="uk-UA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3063999" cy="2715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82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dirty="0" smtClean="0"/>
              <a:t>ШЛЯХ РОЗВИТКУ СУСПІЛЬСТВА НА ПРИКЛАДІ ФРАНЦУЩЬКОЇ РЕВОЛЮЦІЇ: ЕВОЛЮЦІЯ ЧИ РЕВОЛЮЦІЯ?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7673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4392488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1) ЧАРТИЗМ  ГОЛОВНИЙ СОЦІАЛЬНИЙ НАСЛІДОК ПРОМИСЛОВОЇ РЕВОЛЮЦІЇ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2) ЗАРОДЖЕННЯ ТА РОЗВИТОК ТРЕЙД-ЮНІОНІВ – ОБЄДНАННЯ РОБІТНИКІВ З МЕТОЮ ЗАХИСТУ ВЛАСНИХ ПРАВ (ПРОФСПІЛКИ)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3) ВЕЛИКОБРИТАНІЯ ПРОВІДНА ПРОМИСЛОВА ДЕРЖАВА СВІТУ</a:t>
            </a:r>
            <a:endParaRPr lang="uk-UA" sz="28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РЕЗЮМЕ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4382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581128"/>
            <a:ext cx="8640960" cy="2276872"/>
          </a:xfrm>
        </p:spPr>
        <p:txBody>
          <a:bodyPr/>
          <a:lstStyle/>
          <a:p>
            <a:pPr algn="ctr"/>
            <a:r>
              <a:rPr lang="uk-UA" dirty="0" smtClean="0"/>
              <a:t>4. ПОЛІТИЧНЕ ТА СУСПІЛЬНЕ ЖИТТЯ ФРАНЦІЇ В 1815-1830 РР.</a:t>
            </a:r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3096344" cy="400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304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54494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151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80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532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" y="0"/>
            <a:ext cx="9151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251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4" y="0"/>
            <a:ext cx="8968451" cy="672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274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876800"/>
            <a:ext cx="8069520" cy="1576536"/>
          </a:xfrm>
        </p:spPr>
        <p:txBody>
          <a:bodyPr/>
          <a:lstStyle/>
          <a:p>
            <a:pPr algn="ctr"/>
            <a:r>
              <a:rPr lang="uk-UA" dirty="0" smtClean="0"/>
              <a:t>5. ЛИПНЕВА РЕВОЛЮЦІЯ 1830 РІК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365909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249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528"/>
            <a:ext cx="8884813" cy="665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78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8" y="116633"/>
            <a:ext cx="8732361" cy="655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60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352928" cy="2088232"/>
          </a:xfrm>
        </p:spPr>
        <p:txBody>
          <a:bodyPr/>
          <a:lstStyle/>
          <a:p>
            <a:pPr algn="ctr"/>
            <a:r>
              <a:rPr lang="uk-UA" dirty="0" smtClean="0"/>
              <a:t>ВЕЛИКА БРИТАНІЯ ТА ФРАНЦІЯ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6363338" cy="4247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25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876800"/>
            <a:ext cx="7781488" cy="1792560"/>
          </a:xfrm>
        </p:spPr>
        <p:txBody>
          <a:bodyPr/>
          <a:lstStyle/>
          <a:p>
            <a:pPr algn="ctr"/>
            <a:r>
              <a:rPr lang="uk-UA" dirty="0" smtClean="0"/>
              <a:t>ПРОБЛЕМНІ ПИТАННЯ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544616" cy="436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17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336703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/>
              <a:t>1. ОСОБЛИВОСТІ ДЕРЖАВНОГО УСТРОЮ АНГЛІЇ НАПРИКІНЦІ </a:t>
            </a:r>
            <a:r>
              <a:rPr lang="en-US" sz="2800" dirty="0" smtClean="0"/>
              <a:t>XVIII </a:t>
            </a:r>
            <a:r>
              <a:rPr lang="uk-UA" sz="2800" dirty="0" smtClean="0"/>
              <a:t>СТ.?</a:t>
            </a:r>
          </a:p>
          <a:p>
            <a:pPr algn="just"/>
            <a:endParaRPr lang="uk-UA" sz="2800" dirty="0" smtClean="0"/>
          </a:p>
          <a:p>
            <a:pPr algn="just"/>
            <a:r>
              <a:rPr lang="uk-UA" sz="2800" dirty="0" smtClean="0"/>
              <a:t>2. ПРОМИСЛОВА РЕВОЛЮЦІЯ В АНГЛІЇ ТА ЇЇ СОЦІАЛЬНІ НАСЛІДКИ?</a:t>
            </a:r>
          </a:p>
          <a:p>
            <a:pPr algn="just"/>
            <a:endParaRPr lang="uk-UA" sz="2800" dirty="0" smtClean="0"/>
          </a:p>
          <a:p>
            <a:pPr algn="just"/>
            <a:r>
              <a:rPr lang="uk-UA" sz="2800" dirty="0" smtClean="0"/>
              <a:t>3. ЩО ТАКЕ ПОЛІТИЧНА РЕСТАВРАЦІЯ? ЯК ВІДБУЛАСЯ РЕСТАВРАЦІЯ БУРБОНІВ У ФРАНЦІЇ?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04635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941168"/>
            <a:ext cx="8115240" cy="1800200"/>
          </a:xfrm>
        </p:spPr>
        <p:txBody>
          <a:bodyPr/>
          <a:lstStyle/>
          <a:p>
            <a:r>
              <a:rPr lang="uk-UA" sz="3200" dirty="0" smtClean="0">
                <a:effectLst/>
              </a:rPr>
              <a:t>ЗАВЕРШЕННЯ НАПОЛЕОНІВСЬКИХ ВІЙН ТА ПОЧАТОК </a:t>
            </a:r>
            <a:r>
              <a:rPr lang="uk-UA" sz="3200" b="1" i="1" dirty="0" smtClean="0">
                <a:solidFill>
                  <a:srgbClr val="FFFF00"/>
                </a:solidFill>
                <a:effectLst/>
              </a:rPr>
              <a:t>ПОЛІТИЧНОЇ РЕАКЦІЇ (1815-1830)</a:t>
            </a:r>
            <a:endParaRPr lang="uk-UA" sz="3200" b="1" i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413573" cy="472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24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67544" y="685801"/>
            <a:ext cx="8676456" cy="4183359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ЦЕ АКТИВНИЙ ОПІР ПРОГРЕСУ В СУСПІЛЬНО_ПОЛІТИЧНОМУ ЖИТТІ З МЕТОЮ ЗБЕРЕЖЕННЯ ТА ЗМІЦНЕННЯ СТАРИХ ПОРЯДКІВ, ЯКІ ВЖЕ ВІДЖИЛИ.</a:t>
            </a:r>
            <a:endParaRPr lang="uk-UA" sz="36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*ПОЛІТИЧНА РЕАКЦІЯ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859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653136"/>
            <a:ext cx="9144000" cy="2204864"/>
          </a:xfrm>
        </p:spPr>
        <p:txBody>
          <a:bodyPr/>
          <a:lstStyle/>
          <a:p>
            <a:pPr algn="ctr"/>
            <a:r>
              <a:rPr lang="uk-UA" dirty="0" smtClean="0"/>
              <a:t>1. ПОЛІТИЧНЕ ТА СУСПІЛЬНЕ ЖИТТЯ ВЕЛИКОБРИТАНІЇ 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3096344" cy="394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70151"/>
            <a:ext cx="4366126" cy="290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18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4608511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НА ПОЧАТКУ 19 СТ. ЗАВЕРШИЛОСЯ ФОРМУВАННЯ </a:t>
            </a:r>
            <a:r>
              <a:rPr lang="uk-UA" sz="2800" dirty="0" smtClean="0">
                <a:solidFill>
                  <a:srgbClr val="FFFF00"/>
                </a:solidFill>
              </a:rPr>
              <a:t>ОБЄДНАНОГО КОРОЛІВСТВА ВЕЛИКОЇ БРИТАНІЇ</a:t>
            </a:r>
            <a:r>
              <a:rPr lang="uk-UA" sz="2800" dirty="0" smtClean="0"/>
              <a:t>, ЩО УТВОРИЛОСЯ ВНАСЛІДОК ОБЬЄДНАННЯ </a:t>
            </a:r>
            <a:r>
              <a:rPr lang="uk-UA" sz="2800" b="1" dirty="0" smtClean="0">
                <a:solidFill>
                  <a:srgbClr val="FFFF00"/>
                </a:solidFill>
              </a:rPr>
              <a:t>АНГЛІЇ З ШОТЛАНДІЄЮ (1807) ТА ІРЛАНДІЄЮ (1808)</a:t>
            </a:r>
            <a:r>
              <a:rPr lang="uk-UA" sz="2800" dirty="0" smtClean="0"/>
              <a:t>. ЗА ФОРМОЮ ПРАВЛІННЯ ЦЕ БУЛА </a:t>
            </a:r>
            <a:r>
              <a:rPr lang="uk-UA" sz="2800" dirty="0" smtClean="0">
                <a:solidFill>
                  <a:srgbClr val="FFFF00"/>
                </a:solidFill>
              </a:rPr>
              <a:t>СПАДКОВА ОБМЕЖЕНА МОНАРХІЯ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33375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246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">
  <a:themeElements>
    <a:clrScheme name="Базова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93</TotalTime>
  <Words>411</Words>
  <Application>Microsoft Office PowerPoint</Application>
  <PresentationFormat>Екран (4:3)</PresentationFormat>
  <Paragraphs>36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0" baseType="lpstr">
      <vt:lpstr>Базова</vt:lpstr>
      <vt:lpstr>ТЕМА ІІ. ЄВРОПА ТА АМЕРИКА ЗА ДОБИ РЕАКЦІЇ ТА РЕВОЛЮЦІЇ</vt:lpstr>
      <vt:lpstr>ПРОБЛЕМА</vt:lpstr>
      <vt:lpstr>ВЕЛИКА БРИТАНІЯ ТА ФРАНЦІЯ</vt:lpstr>
      <vt:lpstr>ПРОБЛЕМНІ ПИТАННЯ</vt:lpstr>
      <vt:lpstr>Презентація PowerPoint</vt:lpstr>
      <vt:lpstr>ЗАВЕРШЕННЯ НАПОЛЕОНІВСЬКИХ ВІЙН ТА ПОЧАТОК ПОЛІТИЧНОЇ РЕАКЦІЇ (1815-1830)</vt:lpstr>
      <vt:lpstr>*ПОЛІТИЧНА РЕАКЦІЯ</vt:lpstr>
      <vt:lpstr>1. ПОЛІТИЧНЕ ТА СУСПІЛЬНЕ ЖИТТЯ ВЕЛИКОБРИТАНІЇ </vt:lpstr>
      <vt:lpstr>Презентація PowerPoint</vt:lpstr>
      <vt:lpstr>Презентація PowerPoint</vt:lpstr>
      <vt:lpstr>Презентація PowerPoint</vt:lpstr>
      <vt:lpstr>ПАРЛАМЕНТСЬКА РЕФОРМА 1832 РОКУ</vt:lpstr>
      <vt:lpstr>ПРАВЛІННЯ КОРОЛЕВИ ВІКТОРІЇ (1837-1901)</vt:lpstr>
      <vt:lpstr>2. ЕКОНОМІЧНИЙ РОЗВИТОК ВЕЛИКОЇ БРИТАНІЇ</vt:lpstr>
      <vt:lpstr>ЗАВЕРШЕННЯ ПРОМИСЛОВОЇ РЕВОЛЮЦІЇ 30-40 РОКИ ХІХ СТ.</vt:lpstr>
      <vt:lpstr>*ФРИТРЕДЕРСТВО</vt:lpstr>
      <vt:lpstr>3. ЧАРТИСТСЬКИЙ РУХ</vt:lpstr>
      <vt:lpstr>*ЧАРТИЗМ (ВІД «ХАРТІЯ»)</vt:lpstr>
      <vt:lpstr>Презентація PowerPoint</vt:lpstr>
      <vt:lpstr>РЕЗЮМЕ</vt:lpstr>
      <vt:lpstr>4. ПОЛІТИЧНЕ ТА СУСПІЛЬНЕ ЖИТТЯ ФРАНЦІЇ В 1815-1830 РР.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5. ЛИПНЕВА РЕВОЛЮЦІЯ 1830 РІК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ІІ. ЄВРОПА ТА АМЕРИКА ЗА ДОБИ РЕАКЦІЇ ТА РЕВОЛЮЦІЇ</dc:title>
  <dc:creator>Sara Yasmeen (Wipro Technologies)</dc:creator>
  <cp:lastModifiedBy>Віталік</cp:lastModifiedBy>
  <cp:revision>11</cp:revision>
  <dcterms:created xsi:type="dcterms:W3CDTF">2010-02-23T11:30:32Z</dcterms:created>
  <dcterms:modified xsi:type="dcterms:W3CDTF">2017-11-19T18:38:57Z</dcterms:modified>
</cp:coreProperties>
</file>