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84" r:id="rId5"/>
    <p:sldId id="282" r:id="rId6"/>
    <p:sldId id="283" r:id="rId7"/>
    <p:sldId id="288" r:id="rId8"/>
    <p:sldId id="289" r:id="rId9"/>
    <p:sldId id="291" r:id="rId10"/>
    <p:sldId id="260" r:id="rId11"/>
    <p:sldId id="266" r:id="rId12"/>
    <p:sldId id="269" r:id="rId13"/>
    <p:sldId id="268" r:id="rId14"/>
    <p:sldId id="281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85" r:id="rId23"/>
    <p:sldId id="287" r:id="rId24"/>
    <p:sldId id="277" r:id="rId25"/>
    <p:sldId id="278" r:id="rId26"/>
    <p:sldId id="279" r:id="rId27"/>
    <p:sldId id="292" r:id="rId28"/>
    <p:sldId id="293" r:id="rId29"/>
    <p:sldId id="294" r:id="rId30"/>
    <p:sldId id="309" r:id="rId31"/>
    <p:sldId id="296" r:id="rId32"/>
    <p:sldId id="308" r:id="rId33"/>
    <p:sldId id="298" r:id="rId34"/>
    <p:sldId id="280" r:id="rId35"/>
    <p:sldId id="286" r:id="rId36"/>
    <p:sldId id="26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8E73F9-3CE9-44D4-8774-495532DDA5C3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2E0011-2C6E-430C-9DEB-77B65BF308A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D8E73F9-3CE9-44D4-8774-495532DDA5C3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2E0011-2C6E-430C-9DEB-77B65BF30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Фразеологізми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7704856" cy="1800200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Вчитель початкових класів </a:t>
            </a:r>
          </a:p>
          <a:p>
            <a:pPr algn="r"/>
            <a:r>
              <a:rPr lang="uk-UA" dirty="0" err="1" smtClean="0"/>
              <a:t>Сватівської</a:t>
            </a:r>
            <a:r>
              <a:rPr lang="uk-UA" dirty="0" smtClean="0"/>
              <a:t> ЗОШ І-ІІІ ст. № 1</a:t>
            </a:r>
          </a:p>
          <a:p>
            <a:pPr algn="r"/>
            <a:r>
              <a:rPr lang="uk-UA" dirty="0" smtClean="0"/>
              <a:t>Мірошниченко Олена Вікторівна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47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Блискавки метати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00430" y="2786058"/>
            <a:ext cx="5357850" cy="27146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Роздратування</a:t>
            </a:r>
            <a:r>
              <a:rPr lang="ru-RU" sz="3600" b="1" dirty="0">
                <a:solidFill>
                  <a:srgbClr val="FF0000"/>
                </a:solidFill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</a:rPr>
              <a:t>крайнє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невдоволення</a:t>
            </a:r>
            <a:r>
              <a:rPr lang="ru-RU" sz="3600" b="1" dirty="0">
                <a:solidFill>
                  <a:srgbClr val="FF0000"/>
                </a:solidFill>
              </a:rPr>
              <a:t>, 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готовності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карати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285992"/>
            <a:ext cx="3200400" cy="4234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1779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Дивитися вовчим оком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29124" y="2500306"/>
            <a:ext cx="4071966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Д</a:t>
            </a:r>
            <a:r>
              <a:rPr lang="ru-RU" sz="4000" b="1" dirty="0" err="1" smtClean="0">
                <a:solidFill>
                  <a:srgbClr val="FF0000"/>
                </a:solidFill>
              </a:rPr>
              <a:t>ивитися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жадібно</a:t>
            </a:r>
            <a:r>
              <a:rPr lang="ru-RU" sz="4000" b="1" dirty="0">
                <a:solidFill>
                  <a:srgbClr val="FF0000"/>
                </a:solidFill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кровожерно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428868"/>
            <a:ext cx="3803650" cy="2852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44099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Як у воду дивився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43372" y="2428868"/>
            <a:ext cx="4714908" cy="2928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err="1" smtClean="0">
                <a:solidFill>
                  <a:srgbClr val="FF0000"/>
                </a:solidFill>
              </a:rPr>
              <a:t>Вислів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«як у воду </a:t>
            </a:r>
            <a:r>
              <a:rPr lang="ru-RU" sz="3200" b="1" dirty="0" err="1">
                <a:solidFill>
                  <a:srgbClr val="FF0000"/>
                </a:solidFill>
              </a:rPr>
              <a:t>дивився</a:t>
            </a:r>
            <a:r>
              <a:rPr lang="ru-RU" sz="3200" b="1" dirty="0">
                <a:solidFill>
                  <a:srgbClr val="FF0000"/>
                </a:solidFill>
              </a:rPr>
              <a:t>» </a:t>
            </a:r>
            <a:r>
              <a:rPr lang="ru-RU" sz="3200" b="1" dirty="0" err="1">
                <a:solidFill>
                  <a:srgbClr val="FF0000"/>
                </a:solidFill>
              </a:rPr>
              <a:t>вживають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тоді</a:t>
            </a:r>
            <a:r>
              <a:rPr lang="ru-RU" sz="3200" b="1" dirty="0">
                <a:solidFill>
                  <a:srgbClr val="FF0000"/>
                </a:solidFill>
              </a:rPr>
              <a:t>, коли </a:t>
            </a:r>
            <a:r>
              <a:rPr lang="ru-RU" sz="3200" b="1" dirty="0" err="1">
                <a:solidFill>
                  <a:srgbClr val="FF0000"/>
                </a:solidFill>
              </a:rPr>
              <a:t>виникає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ситуація</a:t>
            </a:r>
            <a:r>
              <a:rPr lang="ru-RU" sz="3200" b="1" dirty="0">
                <a:solidFill>
                  <a:srgbClr val="FF0000"/>
                </a:solidFill>
              </a:rPr>
              <a:t>, яку </a:t>
            </a:r>
            <a:r>
              <a:rPr lang="ru-RU" sz="3200" b="1" dirty="0" err="1">
                <a:solidFill>
                  <a:srgbClr val="FF0000"/>
                </a:solidFill>
              </a:rPr>
              <a:t>можна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передбачити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285992"/>
            <a:ext cx="3714744" cy="32493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37903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14744" y="2428868"/>
            <a:ext cx="5072098" cy="36972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Ш</a:t>
            </a:r>
            <a:r>
              <a:rPr lang="ru-RU" sz="3600" b="1" dirty="0" err="1" smtClean="0">
                <a:solidFill>
                  <a:srgbClr val="FF0000"/>
                </a:solidFill>
              </a:rPr>
              <a:t>видке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зцілення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від</a:t>
            </a:r>
            <a:r>
              <a:rPr lang="ru-RU" sz="3600" b="1" dirty="0">
                <a:solidFill>
                  <a:srgbClr val="FF0000"/>
                </a:solidFill>
              </a:rPr>
              <a:t> хвороб і </a:t>
            </a:r>
            <a:r>
              <a:rPr lang="ru-RU" sz="3600" b="1" dirty="0" err="1">
                <a:solidFill>
                  <a:srgbClr val="FF0000"/>
                </a:solidFill>
              </a:rPr>
              <a:t>важких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душевних</a:t>
            </a:r>
            <a:r>
              <a:rPr lang="ru-RU" sz="3600" b="1" dirty="0">
                <a:solidFill>
                  <a:srgbClr val="FF0000"/>
                </a:solidFill>
              </a:rPr>
              <a:t> травм, </a:t>
            </a:r>
            <a:r>
              <a:rPr lang="ru-RU" sz="3600" b="1" dirty="0" err="1">
                <a:solidFill>
                  <a:srgbClr val="FF0000"/>
                </a:solidFill>
              </a:rPr>
              <a:t>раптове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зникнення</a:t>
            </a:r>
            <a:r>
              <a:rPr lang="ru-RU" sz="3600" b="1" dirty="0">
                <a:solidFill>
                  <a:srgbClr val="FF0000"/>
                </a:solidFill>
              </a:rPr>
              <a:t> проблем.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uk-UA" b="1" dirty="0" smtClean="0"/>
              <a:t>Як рукою зняло</a:t>
            </a:r>
            <a:endParaRPr lang="ru-RU" b="1" dirty="0"/>
          </a:p>
        </p:txBody>
      </p:sp>
      <p:pic>
        <p:nvPicPr>
          <p:cNvPr id="5" name="Picture 2" descr="http://mypresentation.ru/documents/d26fdc22b5c66c38d591f1a595570ec0/img14.jpg"/>
          <p:cNvPicPr>
            <a:picLocks noChangeAspect="1" noChangeArrowheads="1"/>
          </p:cNvPicPr>
          <p:nvPr/>
        </p:nvPicPr>
        <p:blipFill>
          <a:blip r:embed="rId2" cstate="print"/>
          <a:srcRect l="62813" t="26250" r="624" b="38750"/>
          <a:stretch>
            <a:fillRect/>
          </a:stretch>
        </p:blipFill>
        <p:spPr bwMode="auto">
          <a:xfrm>
            <a:off x="395536" y="2348880"/>
            <a:ext cx="3383100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0856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 двома зайцями</a:t>
            </a:r>
            <a:endParaRPr lang="ru-RU" b="1" dirty="0"/>
          </a:p>
        </p:txBody>
      </p:sp>
      <p:pic>
        <p:nvPicPr>
          <p:cNvPr id="38916" name="Picture 4" descr="http://wiki.iteach.ru/images/8/8a/2_%D0%9A%D0%BE%D1%81%D1%82%D0%BE%D1%87%D0%BA%D0%B8%D0%BD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3669714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214810" y="3105835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Робити одночасно декілька справ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Блекоти</a:t>
            </a:r>
            <a:r>
              <a:rPr lang="ru-RU" b="1" dirty="0" smtClean="0"/>
              <a:t> </a:t>
            </a:r>
            <a:r>
              <a:rPr lang="ru-RU" b="1" dirty="0" err="1" smtClean="0"/>
              <a:t>об'їстися</a:t>
            </a:r>
            <a:endParaRPr lang="ru-RU" dirty="0"/>
          </a:p>
        </p:txBody>
      </p:sp>
      <p:pic>
        <p:nvPicPr>
          <p:cNvPr id="4" name="Picture 2" descr="Белены объестьс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314327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868" y="3000372"/>
            <a:ext cx="5143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Вести себе вздорно, </a:t>
            </a:r>
            <a:r>
              <a:rPr lang="ru-RU" sz="3600" b="1" dirty="0" err="1" smtClean="0">
                <a:solidFill>
                  <a:srgbClr val="FF0000"/>
                </a:solidFill>
              </a:rPr>
              <a:t>злісно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як </a:t>
            </a:r>
            <a:r>
              <a:rPr lang="ru-RU" sz="3600" b="1" dirty="0" err="1" smtClean="0">
                <a:solidFill>
                  <a:srgbClr val="FF0000"/>
                </a:solidFill>
              </a:rPr>
              <a:t>божевільний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Ось де собака </a:t>
            </a:r>
            <a:r>
              <a:rPr lang="ru-RU" b="1" dirty="0" err="1" smtClean="0"/>
              <a:t>зарита</a:t>
            </a:r>
            <a:r>
              <a:rPr lang="ru-RU" b="1" dirty="0" smtClean="0"/>
              <a:t>!</a:t>
            </a:r>
            <a:endParaRPr lang="ru-RU" dirty="0"/>
          </a:p>
        </p:txBody>
      </p:sp>
      <p:pic>
        <p:nvPicPr>
          <p:cNvPr id="4" name="Picture 2" descr="Вот где собака зарыта!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3571900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500562" y="2357431"/>
            <a:ext cx="4286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Ось у </a:t>
            </a:r>
            <a:r>
              <a:rPr lang="ru-RU" sz="4000" b="1" dirty="0" err="1" smtClean="0">
                <a:solidFill>
                  <a:srgbClr val="FF0000"/>
                </a:solidFill>
              </a:rPr>
              <a:t>чому</a:t>
            </a:r>
            <a:r>
              <a:rPr lang="ru-RU" sz="4000" b="1" dirty="0" smtClean="0">
                <a:solidFill>
                  <a:srgbClr val="FF0000"/>
                </a:solidFill>
              </a:rPr>
              <a:t> справа, </a:t>
            </a:r>
            <a:r>
              <a:rPr lang="ru-RU" sz="4000" b="1" dirty="0" err="1" smtClean="0">
                <a:solidFill>
                  <a:srgbClr val="FF0000"/>
                </a:solidFill>
              </a:rPr>
              <a:t>саме</a:t>
            </a:r>
            <a:r>
              <a:rPr lang="ru-RU" sz="4000" b="1" dirty="0" smtClean="0">
                <a:solidFill>
                  <a:srgbClr val="FF0000"/>
                </a:solidFill>
              </a:rPr>
              <a:t> в </a:t>
            </a:r>
            <a:r>
              <a:rPr lang="ru-RU" sz="4000" b="1" dirty="0" err="1" smtClean="0">
                <a:solidFill>
                  <a:srgbClr val="FF0000"/>
                </a:solidFill>
              </a:rPr>
              <a:t>цьому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справжня</a:t>
            </a:r>
            <a:r>
              <a:rPr lang="ru-RU" sz="4000" b="1" dirty="0" smtClean="0">
                <a:solidFill>
                  <a:srgbClr val="FF0000"/>
                </a:solidFill>
              </a:rPr>
              <a:t> причина.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0156"/>
            <a:ext cx="8501122" cy="1054250"/>
          </a:xfrm>
        </p:spPr>
        <p:txBody>
          <a:bodyPr/>
          <a:lstStyle/>
          <a:p>
            <a:r>
              <a:rPr lang="ru-RU" b="1" dirty="0" err="1" smtClean="0"/>
              <a:t>Всипати</a:t>
            </a:r>
            <a:r>
              <a:rPr lang="ru-RU" b="1" dirty="0" smtClean="0"/>
              <a:t> по перше число</a:t>
            </a:r>
            <a:endParaRPr lang="ru-RU" dirty="0"/>
          </a:p>
        </p:txBody>
      </p:sp>
      <p:pic>
        <p:nvPicPr>
          <p:cNvPr id="30724" name="Picture 4" descr="Всыпать по первое чис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3714776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143372" y="2786058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Суворо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покарати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</a:rPr>
              <a:t>вилаяти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кого-небудь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Волосся</a:t>
            </a:r>
            <a:r>
              <a:rPr lang="ru-RU" b="1" dirty="0" smtClean="0"/>
              <a:t> </a:t>
            </a:r>
            <a:r>
              <a:rPr lang="ru-RU" b="1" dirty="0" err="1" smtClean="0"/>
              <a:t>дибки</a:t>
            </a:r>
            <a:endParaRPr lang="ru-RU" dirty="0"/>
          </a:p>
        </p:txBody>
      </p:sp>
      <p:pic>
        <p:nvPicPr>
          <p:cNvPr id="1028" name="Picture 4" descr="Волосы дыб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3429024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000496" y="2857496"/>
            <a:ext cx="45005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Так </a:t>
            </a:r>
            <a:r>
              <a:rPr lang="ru-RU" sz="4000" dirty="0" err="1" smtClean="0">
                <a:solidFill>
                  <a:srgbClr val="FF0000"/>
                </a:solidFill>
              </a:rPr>
              <a:t>кажуть</a:t>
            </a:r>
            <a:r>
              <a:rPr lang="ru-RU" sz="4000" dirty="0" smtClean="0">
                <a:solidFill>
                  <a:srgbClr val="FF0000"/>
                </a:solidFill>
              </a:rPr>
              <a:t>, коли </a:t>
            </a:r>
            <a:r>
              <a:rPr lang="ru-RU" sz="4000" dirty="0" err="1" smtClean="0">
                <a:solidFill>
                  <a:srgbClr val="FF0000"/>
                </a:solidFill>
              </a:rPr>
              <a:t>людина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дуже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злякався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Гола правда</a:t>
            </a:r>
            <a:endParaRPr lang="ru-RU" dirty="0"/>
          </a:p>
        </p:txBody>
      </p:sp>
      <p:pic>
        <p:nvPicPr>
          <p:cNvPr id="31746" name="Picture 2" descr="Голая прав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3500462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214810" y="2928934"/>
            <a:ext cx="44291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Правда, як вона </a:t>
            </a:r>
            <a:r>
              <a:rPr lang="ru-RU" sz="4000" b="1" dirty="0" err="1" smtClean="0">
                <a:solidFill>
                  <a:srgbClr val="FF0000"/>
                </a:solidFill>
              </a:rPr>
              <a:t>є</a:t>
            </a:r>
            <a:r>
              <a:rPr lang="ru-RU" sz="4000" b="1" dirty="0" smtClean="0">
                <a:solidFill>
                  <a:srgbClr val="FF0000"/>
                </a:solidFill>
              </a:rPr>
              <a:t>, без </a:t>
            </a:r>
            <a:r>
              <a:rPr lang="ru-RU" sz="4000" b="1" dirty="0" err="1" smtClean="0">
                <a:solidFill>
                  <a:srgbClr val="FF0000"/>
                </a:solidFill>
              </a:rPr>
              <a:t>натяків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Розбити глек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429124" y="2643182"/>
            <a:ext cx="428628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rgbClr val="FF0000"/>
                </a:solidFill>
              </a:rPr>
              <a:t>Посваритися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2214554"/>
            <a:ext cx="2775346" cy="387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8408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Дим </a:t>
            </a:r>
            <a:r>
              <a:rPr lang="ru-RU" b="1" dirty="0" err="1" smtClean="0"/>
              <a:t>коромислом</a:t>
            </a:r>
            <a:endParaRPr lang="ru-RU" dirty="0"/>
          </a:p>
        </p:txBody>
      </p:sp>
      <p:pic>
        <p:nvPicPr>
          <p:cNvPr id="32770" name="Picture 2" descr="Дым коромыс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3429024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429124" y="2714620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Шум, </a:t>
            </a:r>
            <a:r>
              <a:rPr lang="ru-RU" sz="4000" b="1" dirty="0" err="1" smtClean="0">
                <a:solidFill>
                  <a:srgbClr val="FF0000"/>
                </a:solidFill>
              </a:rPr>
              <a:t>гамір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</a:rPr>
              <a:t>безладдя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</a:rPr>
              <a:t>метушня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Зарубати</a:t>
            </a:r>
            <a:r>
              <a:rPr lang="ru-RU" b="1" dirty="0" smtClean="0"/>
              <a:t> на </a:t>
            </a:r>
            <a:r>
              <a:rPr lang="ru-RU" b="1" dirty="0" err="1" smtClean="0"/>
              <a:t>носі</a:t>
            </a:r>
            <a:endParaRPr lang="ru-RU" dirty="0"/>
          </a:p>
        </p:txBody>
      </p:sp>
      <p:pic>
        <p:nvPicPr>
          <p:cNvPr id="33794" name="Picture 2" descr="Зарубить на н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3714776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357686" y="2714620"/>
            <a:ext cx="371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Запам'ятати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міцно</a:t>
            </a:r>
            <a:r>
              <a:rPr lang="ru-RU" sz="4000" b="1" dirty="0" smtClean="0">
                <a:solidFill>
                  <a:srgbClr val="FF0000"/>
                </a:solidFill>
              </a:rPr>
              <a:t>, раз </a:t>
            </a:r>
            <a:r>
              <a:rPr lang="ru-RU" sz="4000" b="1" dirty="0" err="1" smtClean="0">
                <a:solidFill>
                  <a:srgbClr val="FF0000"/>
                </a:solidFill>
              </a:rPr>
              <a:t>назавжди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Водити  за  ніс</a:t>
            </a:r>
            <a:endParaRPr lang="ru-RU" b="1" dirty="0"/>
          </a:p>
        </p:txBody>
      </p:sp>
      <p:pic>
        <p:nvPicPr>
          <p:cNvPr id="43010" name="Picture 2" descr="https://ds02.infourok.ru/uploads/ex/1137/0002a946-fd49fda5/hello_html_1c989f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919089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429124" y="2500306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Бути нещирим,  приховувати певні  наміри</a:t>
            </a:r>
            <a:endParaRPr lang="ru-RU" sz="4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Як  курка  лапою</a:t>
            </a:r>
            <a:endParaRPr lang="ru-RU" b="1" dirty="0"/>
          </a:p>
        </p:txBody>
      </p:sp>
      <p:pic>
        <p:nvPicPr>
          <p:cNvPr id="45060" name="Picture 4" descr="як курка лапою знач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3910750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286248" y="2643182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Означає</a:t>
            </a:r>
            <a:r>
              <a:rPr lang="ru-RU" sz="3600" b="1" dirty="0" smtClean="0">
                <a:solidFill>
                  <a:srgbClr val="FF0000"/>
                </a:solidFill>
              </a:rPr>
              <a:t> «криво», «</a:t>
            </a:r>
            <a:r>
              <a:rPr lang="ru-RU" sz="3600" b="1" dirty="0" err="1" smtClean="0">
                <a:solidFill>
                  <a:srgbClr val="FF0000"/>
                </a:solidFill>
              </a:rPr>
              <a:t>неохайно</a:t>
            </a:r>
            <a:r>
              <a:rPr lang="ru-RU" sz="3600" b="1" dirty="0" smtClean="0">
                <a:solidFill>
                  <a:srgbClr val="FF0000"/>
                </a:solidFill>
              </a:rPr>
              <a:t>», «</a:t>
            </a:r>
            <a:r>
              <a:rPr lang="ru-RU" sz="3600" b="1" dirty="0" err="1" smtClean="0">
                <a:solidFill>
                  <a:srgbClr val="FF0000"/>
                </a:solidFill>
              </a:rPr>
              <a:t>неакуратно</a:t>
            </a:r>
            <a:r>
              <a:rPr lang="ru-RU" sz="3600" b="1" dirty="0" smtClean="0">
                <a:solidFill>
                  <a:srgbClr val="FF0000"/>
                </a:solidFill>
              </a:rPr>
              <a:t>», «</a:t>
            </a:r>
            <a:r>
              <a:rPr lang="ru-RU" sz="3600" b="1" dirty="0" err="1" smtClean="0">
                <a:solidFill>
                  <a:srgbClr val="FF0000"/>
                </a:solidFill>
              </a:rPr>
              <a:t>недбало</a:t>
            </a:r>
            <a:r>
              <a:rPr lang="ru-RU" sz="3600" b="1" dirty="0" smtClean="0">
                <a:solidFill>
                  <a:srgbClr val="FF0000"/>
                </a:solidFill>
              </a:rPr>
              <a:t>», «</a:t>
            </a:r>
            <a:r>
              <a:rPr lang="ru-RU" sz="3600" b="1" dirty="0" err="1" smtClean="0">
                <a:solidFill>
                  <a:srgbClr val="FF0000"/>
                </a:solidFill>
              </a:rPr>
              <a:t>абияк</a:t>
            </a:r>
            <a:r>
              <a:rPr lang="ru-RU" sz="3600" b="1" dirty="0" smtClean="0">
                <a:solidFill>
                  <a:srgbClr val="FF0000"/>
                </a:solidFill>
              </a:rPr>
              <a:t>».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Ведмежа</a:t>
            </a:r>
            <a:r>
              <a:rPr lang="ru-RU" b="1" dirty="0" smtClean="0"/>
              <a:t> </a:t>
            </a:r>
            <a:r>
              <a:rPr lang="ru-RU" b="1" dirty="0" err="1" smtClean="0"/>
              <a:t>послуга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357431"/>
            <a:ext cx="45005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Непрохана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допомогу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</a:rPr>
              <a:t>послуга</a:t>
            </a:r>
            <a:r>
              <a:rPr lang="ru-RU" sz="4000" b="1" dirty="0" smtClean="0">
                <a:solidFill>
                  <a:srgbClr val="FF0000"/>
                </a:solidFill>
              </a:rPr>
              <a:t>, яка приносить </a:t>
            </a:r>
            <a:r>
              <a:rPr lang="ru-RU" sz="4000" b="1" dirty="0" err="1" smtClean="0">
                <a:solidFill>
                  <a:srgbClr val="FF0000"/>
                </a:solidFill>
              </a:rPr>
              <a:t>більше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шкоди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</a:rPr>
              <a:t>ніж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користі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4820" name="Picture 4" descr="http://idioms_pictures_ru_en.enacademic.com/pictures/idioms_pictures_ru_en/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3857652" cy="26706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Ревіти</a:t>
            </a:r>
            <a:r>
              <a:rPr lang="ru-RU" b="1" dirty="0" smtClean="0"/>
              <a:t> </a:t>
            </a:r>
            <a:r>
              <a:rPr lang="ru-RU" b="1" dirty="0" err="1" smtClean="0"/>
              <a:t>білугою</a:t>
            </a:r>
            <a:endParaRPr lang="ru-RU" dirty="0"/>
          </a:p>
        </p:txBody>
      </p:sp>
      <p:pic>
        <p:nvPicPr>
          <p:cNvPr id="35842" name="Picture 2" descr="Реветь белуг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3714776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643438" y="2714620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Голосно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кричати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чи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плакати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Яблуко</a:t>
            </a:r>
            <a:r>
              <a:rPr lang="ru-RU" b="1" dirty="0" smtClean="0"/>
              <a:t> </a:t>
            </a:r>
            <a:r>
              <a:rPr lang="ru-RU" b="1" dirty="0" err="1" smtClean="0"/>
              <a:t>розбрату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2786057"/>
            <a:ext cx="4572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Те, </a:t>
            </a:r>
            <a:r>
              <a:rPr lang="ru-RU" sz="4000" b="1" dirty="0" err="1" smtClean="0">
                <a:solidFill>
                  <a:srgbClr val="FF0000"/>
                </a:solidFill>
              </a:rPr>
              <a:t>що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породжує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конфлікт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</a:rPr>
              <a:t>серйозні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протиріччя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6868" name="Picture 4" descr="http://www.playcast.ru/uploads/2015/12/19/164082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3433757" cy="3809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Пекти раків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2828836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 err="1" smtClean="0">
                <a:solidFill>
                  <a:srgbClr val="FF0000"/>
                </a:solidFill>
              </a:rPr>
              <a:t>Червоніти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від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чого-небудь</a:t>
            </a:r>
            <a:r>
              <a:rPr lang="ru-RU" sz="4000" b="1" dirty="0" smtClean="0">
                <a:solidFill>
                  <a:srgbClr val="FF0000"/>
                </a:solidFill>
              </a:rPr>
              <a:t> (сорому 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translate.enacademic.com/pictures/idioms_pictures_ru_en/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4357718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Байдики бити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571744"/>
            <a:ext cx="4500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err="1" smtClean="0">
                <a:solidFill>
                  <a:srgbClr val="FF0000"/>
                </a:solidFill>
              </a:rPr>
              <a:t>Байдикувати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або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займатися</a:t>
            </a: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r>
              <a:rPr lang="ru-RU" sz="3600" b="1" dirty="0" err="1" smtClean="0">
                <a:solidFill>
                  <a:srgbClr val="FF0000"/>
                </a:solidFill>
              </a:rPr>
              <a:t>якоюсь</a:t>
            </a:r>
            <a:r>
              <a:rPr lang="ru-RU" sz="3600" b="1" dirty="0" smtClean="0">
                <a:solidFill>
                  <a:srgbClr val="FF0000"/>
                </a:solidFill>
              </a:rPr>
              <a:t> легкою, </a:t>
            </a:r>
            <a:r>
              <a:rPr lang="ru-RU" sz="3600" b="1" dirty="0" err="1" smtClean="0">
                <a:solidFill>
                  <a:srgbClr val="FF0000"/>
                </a:solidFill>
              </a:rPr>
              <a:t>необтяжливою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працею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www.metod-kopilka.ru/images/doc/35/29099/hello_html_e46b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3666604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На край світу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3244334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Втікти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дуже</a:t>
            </a:r>
            <a:r>
              <a:rPr lang="ru-RU" sz="4000" b="1" dirty="0" smtClean="0">
                <a:solidFill>
                  <a:srgbClr val="FF0000"/>
                </a:solidFill>
              </a:rPr>
              <a:t> далеко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www.poetryclub.com.ua/upload/poem_all/00502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4215304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Вийти сухим із води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7620" y="2786058"/>
            <a:ext cx="5000660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Уникнути</a:t>
            </a:r>
            <a:r>
              <a:rPr lang="ru-RU" sz="4000" b="1" dirty="0" smtClean="0">
                <a:solidFill>
                  <a:srgbClr val="FF0000"/>
                </a:solidFill>
              </a:rPr>
              <a:t>  великих </a:t>
            </a:r>
            <a:r>
              <a:rPr lang="ru-RU" sz="4000" b="1" dirty="0" err="1">
                <a:solidFill>
                  <a:srgbClr val="FF0000"/>
                </a:solidFill>
              </a:rPr>
              <a:t>неприємностей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4338" name="Picture 2" descr="http://festival.1september.ru/articles/643547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3500462" cy="4464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875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Намилити шию</a:t>
            </a:r>
            <a:endParaRPr lang="ru-RU" b="1" dirty="0"/>
          </a:p>
        </p:txBody>
      </p:sp>
      <p:pic>
        <p:nvPicPr>
          <p:cNvPr id="63490" name="Picture 2" descr="https://s-media-cache-ak0.pinimg.com/736x/ce/2e/32/ce2e3262e1026926068bc5a13d0c9c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3929090" cy="3147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107771" y="2714620"/>
            <a:ext cx="44647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Побити</a:t>
            </a:r>
            <a:r>
              <a:rPr lang="ru-RU" sz="4000" b="1" dirty="0" smtClean="0">
                <a:solidFill>
                  <a:srgbClr val="FF0000"/>
                </a:solidFill>
              </a:rPr>
              <a:t>, сильно </a:t>
            </a:r>
            <a:r>
              <a:rPr lang="ru-RU" sz="4000" b="1" dirty="0" err="1" smtClean="0">
                <a:solidFill>
                  <a:srgbClr val="FF0000"/>
                </a:solidFill>
              </a:rPr>
              <a:t>посварили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</a:rPr>
              <a:t>дати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прочухана</a:t>
            </a:r>
            <a:endParaRPr lang="ru-RU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Накивати</a:t>
            </a:r>
            <a:r>
              <a:rPr lang="ru-RU" b="1" dirty="0" smtClean="0"/>
              <a:t> </a:t>
            </a:r>
            <a:r>
              <a:rPr lang="ru-RU" b="1" dirty="0" err="1" smtClean="0"/>
              <a:t>п’ятами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6388" name="Picture 4" descr="http://ori-stil.ru/wp-content/uploads/2012/07/gh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2706114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571868" y="3244334"/>
            <a:ext cx="4857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Швидко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</a:rPr>
              <a:t>поспішно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втекти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Ляси точити</a:t>
            </a:r>
            <a:endParaRPr lang="ru-RU" b="1" dirty="0"/>
          </a:p>
        </p:txBody>
      </p:sp>
      <p:pic>
        <p:nvPicPr>
          <p:cNvPr id="62466" name="Picture 2" descr="http://faqukrn.ru/uploads/posts/2015/12/ljasy-tochit-znachenie-frazeologizma-istorij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4357718" cy="2956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214942" y="2714620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Базікати</a:t>
            </a:r>
            <a:r>
              <a:rPr lang="ru-RU" sz="4000" b="1" dirty="0" smtClean="0">
                <a:solidFill>
                  <a:srgbClr val="FF0000"/>
                </a:solidFill>
              </a:rPr>
              <a:t> по </a:t>
            </a:r>
            <a:r>
              <a:rPr lang="ru-RU" sz="4000" b="1" dirty="0" err="1" smtClean="0">
                <a:solidFill>
                  <a:srgbClr val="FF0000"/>
                </a:solidFill>
              </a:rPr>
              <a:t>дурницях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Намотати</a:t>
            </a:r>
            <a:r>
              <a:rPr lang="ru-RU" b="1" dirty="0" smtClean="0"/>
              <a:t> на </a:t>
            </a:r>
            <a:r>
              <a:rPr lang="ru-RU" b="1" dirty="0" err="1" smtClean="0"/>
              <a:t>вус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2786058"/>
            <a:ext cx="4500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Придивлятися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</a:rPr>
              <a:t>прислухатися</a:t>
            </a:r>
            <a:r>
              <a:rPr lang="ru-RU" sz="4000" b="1" dirty="0" smtClean="0">
                <a:solidFill>
                  <a:srgbClr val="FF0000"/>
                </a:solidFill>
              </a:rPr>
              <a:t> до </a:t>
            </a:r>
            <a:r>
              <a:rPr lang="ru-RU" sz="4000" b="1" dirty="0" err="1" smtClean="0">
                <a:solidFill>
                  <a:srgbClr val="FF0000"/>
                </a:solidFill>
              </a:rPr>
              <a:t>чого-небудь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ic4.maryjane.ru/J/uploaded/2015/03/19/44c8aba57b4cb7e11070c71f82caa66b.jpeg"/>
          <p:cNvPicPr>
            <a:picLocks noChangeAspect="1" noChangeArrowheads="1"/>
          </p:cNvPicPr>
          <p:nvPr/>
        </p:nvPicPr>
        <p:blipFill>
          <a:blip r:embed="rId2" cstate="print"/>
          <a:srcRect b="18367"/>
          <a:stretch>
            <a:fillRect/>
          </a:stretch>
        </p:blipFill>
        <p:spPr bwMode="auto">
          <a:xfrm>
            <a:off x="214282" y="2428868"/>
            <a:ext cx="3763706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svitppt.com.ua/images/27/26661/960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6" name="Picture 4" descr="http://svitppt.com.ua/images/27/26661/960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9600" dirty="0" smtClean="0"/>
              <a:t>Дякуємо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/>
          <a:p>
            <a:r>
              <a:rPr lang="uk-UA" sz="9600" dirty="0"/>
              <a:t>з</a:t>
            </a:r>
            <a:r>
              <a:rPr lang="uk-UA" sz="9600" dirty="0" smtClean="0"/>
              <a:t>а увагу!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69275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Водою не розлити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2786058"/>
            <a:ext cx="4214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Жити  у злагоді,  дружно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1988" name="Picture 4" descr="http://images.myshared.ru/6/675218/slide_3.jpg"/>
          <p:cNvPicPr>
            <a:picLocks noChangeAspect="1" noChangeArrowheads="1"/>
          </p:cNvPicPr>
          <p:nvPr/>
        </p:nvPicPr>
        <p:blipFill>
          <a:blip r:embed="rId2" cstate="print"/>
          <a:srcRect l="17194" t="15593" r="13270" b="15799"/>
          <a:stretch>
            <a:fillRect/>
          </a:stretch>
        </p:blipFill>
        <p:spPr bwMode="auto">
          <a:xfrm>
            <a:off x="467544" y="2564904"/>
            <a:ext cx="4071966" cy="30132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Як  кіт наплакав</a:t>
            </a:r>
            <a:endParaRPr lang="ru-RU" b="1" dirty="0"/>
          </a:p>
        </p:txBody>
      </p:sp>
      <p:pic>
        <p:nvPicPr>
          <p:cNvPr id="39938" name="Picture 2" descr="http://lamcdn.net/lookatme.ru/post_image-image/y_GQY-SZh2JXCUX93KLSQQ-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3500461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214810" y="3244334"/>
            <a:ext cx="4572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Зовсім  мало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Як  кішка з собакою</a:t>
            </a:r>
            <a:endParaRPr lang="ru-RU" b="1" dirty="0"/>
          </a:p>
        </p:txBody>
      </p:sp>
      <p:pic>
        <p:nvPicPr>
          <p:cNvPr id="40962" name="Picture 2" descr="http://novicka.mk.ua/wp-content/uploads/2014/11/948641_html_m3fbb12b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3831335" cy="3308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143372" y="3000373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Жити без злагоди,  ворогуючи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Вийти  із  себе</a:t>
            </a:r>
            <a:endParaRPr lang="ru-RU" b="1" dirty="0"/>
          </a:p>
        </p:txBody>
      </p:sp>
      <p:pic>
        <p:nvPicPr>
          <p:cNvPr id="46082" name="Picture 2" descr="http://shkola.ostriv.in.ua/images/publications/4/16120/1374419975.jpg"/>
          <p:cNvPicPr>
            <a:picLocks noChangeAspect="1" noChangeArrowheads="1"/>
          </p:cNvPicPr>
          <p:nvPr/>
        </p:nvPicPr>
        <p:blipFill>
          <a:blip r:embed="rId2" cstate="print"/>
          <a:srcRect l="15000" t="12578"/>
          <a:stretch>
            <a:fillRect/>
          </a:stretch>
        </p:blipFill>
        <p:spPr bwMode="auto">
          <a:xfrm>
            <a:off x="357158" y="2357430"/>
            <a:ext cx="2714644" cy="3971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570764" y="3244334"/>
            <a:ext cx="4982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Втратити</a:t>
            </a:r>
            <a:r>
              <a:rPr lang="ru-RU" sz="4000" b="1" dirty="0" smtClean="0">
                <a:solidFill>
                  <a:srgbClr val="FF0000"/>
                </a:solidFill>
              </a:rPr>
              <a:t>   контроль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Взяти себе  в руки</a:t>
            </a:r>
            <a:endParaRPr lang="ru-RU" b="1" dirty="0"/>
          </a:p>
        </p:txBody>
      </p:sp>
      <p:pic>
        <p:nvPicPr>
          <p:cNvPr id="47108" name="Picture 4" descr="http://gagago.ru/imgs/vse-statei-dlya-jurnala-moj-rebenok-roditeli-gipnotizeri/12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2686050" cy="3848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776461" y="3244334"/>
            <a:ext cx="3668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Не </a:t>
            </a:r>
            <a:r>
              <a:rPr lang="ru-RU" sz="4000" b="1" dirty="0" err="1" smtClean="0">
                <a:solidFill>
                  <a:srgbClr val="FF0000"/>
                </a:solidFill>
              </a:rPr>
              <a:t>панікувати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Сидіти</a:t>
            </a:r>
            <a:r>
              <a:rPr lang="ru-RU" b="1" dirty="0" smtClean="0"/>
              <a:t> </a:t>
            </a:r>
            <a:r>
              <a:rPr lang="ru-RU" b="1" dirty="0" err="1" smtClean="0"/>
              <a:t>склавши</a:t>
            </a:r>
            <a:r>
              <a:rPr lang="ru-RU" b="1" dirty="0" smtClean="0"/>
              <a:t> руки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3244334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Нічого</a:t>
            </a:r>
            <a:r>
              <a:rPr lang="ru-RU" sz="4000" b="1" dirty="0" smtClean="0">
                <a:solidFill>
                  <a:srgbClr val="FF0000"/>
                </a:solidFill>
              </a:rPr>
              <a:t> не </a:t>
            </a:r>
            <a:r>
              <a:rPr lang="ru-RU" sz="4000" b="1" dirty="0" err="1" smtClean="0">
                <a:solidFill>
                  <a:srgbClr val="FF0000"/>
                </a:solidFill>
              </a:rPr>
              <a:t>робити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0178" name="Picture 2" descr="http://peopleandcountries.com/data/attachment/album/201507/11/115118pt4xx6dupgukzwo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594943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272</TotalTime>
  <Words>324</Words>
  <Application>Microsoft Office PowerPoint</Application>
  <PresentationFormat>Экран (4:3)</PresentationFormat>
  <Paragraphs>72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Твердый переплет</vt:lpstr>
      <vt:lpstr>Фразеологізми</vt:lpstr>
      <vt:lpstr>Розбити глек</vt:lpstr>
      <vt:lpstr>Вийти сухим із води</vt:lpstr>
      <vt:lpstr>Водою не розлити</vt:lpstr>
      <vt:lpstr>Як  кіт наплакав</vt:lpstr>
      <vt:lpstr>Як  кішка з собакою</vt:lpstr>
      <vt:lpstr>Вийти  із  себе</vt:lpstr>
      <vt:lpstr>Взяти себе  в руки</vt:lpstr>
      <vt:lpstr>Сидіти склавши руки</vt:lpstr>
      <vt:lpstr>Блискавки метати</vt:lpstr>
      <vt:lpstr>Дивитися вовчим оком</vt:lpstr>
      <vt:lpstr>Як у воду дивився</vt:lpstr>
      <vt:lpstr>Як рукою зняло</vt:lpstr>
      <vt:lpstr>За двома зайцями</vt:lpstr>
      <vt:lpstr>Блекоти об'їстися</vt:lpstr>
      <vt:lpstr>Ось де собака зарита!</vt:lpstr>
      <vt:lpstr>Всипати по перше число</vt:lpstr>
      <vt:lpstr>Волосся дибки</vt:lpstr>
      <vt:lpstr>Гола правда</vt:lpstr>
      <vt:lpstr>Дим коромислом</vt:lpstr>
      <vt:lpstr>Зарубати на носі</vt:lpstr>
      <vt:lpstr>Водити  за  ніс</vt:lpstr>
      <vt:lpstr>Як  курка  лапою</vt:lpstr>
      <vt:lpstr>Ведмежа послуга</vt:lpstr>
      <vt:lpstr>Ревіти білугою</vt:lpstr>
      <vt:lpstr>Яблуко розбрату</vt:lpstr>
      <vt:lpstr>Пекти раків</vt:lpstr>
      <vt:lpstr>Байдики бити</vt:lpstr>
      <vt:lpstr>На край світу </vt:lpstr>
      <vt:lpstr>Намилити шию</vt:lpstr>
      <vt:lpstr>Накивати п’ятами </vt:lpstr>
      <vt:lpstr>Ляси точити</vt:lpstr>
      <vt:lpstr>Намотати на вус </vt:lpstr>
      <vt:lpstr>Слайд 34</vt:lpstr>
      <vt:lpstr>Слайд 35</vt:lpstr>
      <vt:lpstr>Дякуємо</vt:lpstr>
    </vt:vector>
  </TitlesOfParts>
  <Company>UPML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народні фразеологізми</dc:title>
  <dc:creator>Roman</dc:creator>
  <cp:lastModifiedBy>Пользователь Windows</cp:lastModifiedBy>
  <cp:revision>30</cp:revision>
  <dcterms:created xsi:type="dcterms:W3CDTF">2013-02-04T19:52:59Z</dcterms:created>
  <dcterms:modified xsi:type="dcterms:W3CDTF">2017-11-25T14:30:34Z</dcterms:modified>
</cp:coreProperties>
</file>