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1D110F-3F4E-48D9-B8AA-5D0E825AFDBA}" type="datetime1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C00000"/>
                </a:solidFill>
              </a:rPr>
              <a:t>Західноукраїнські землі. Поділ Речі Посполитої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Історія України. 8 клас </a:t>
            </a:r>
            <a:endParaRPr lang="uk-UA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7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C00000"/>
                </a:solidFill>
              </a:rPr>
              <a:t>Поділ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Речі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Посполитої</a:t>
            </a:r>
            <a:r>
              <a:rPr lang="ru-RU" dirty="0">
                <a:solidFill>
                  <a:srgbClr val="C00000"/>
                </a:solidFill>
              </a:rPr>
              <a:t> та </a:t>
            </a:r>
            <a:r>
              <a:rPr lang="ru-RU" dirty="0" err="1">
                <a:solidFill>
                  <a:srgbClr val="C00000"/>
                </a:solidFill>
              </a:rPr>
              <a:t>українські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землі</a:t>
            </a:r>
            <a:r>
              <a:rPr lang="ru-RU" dirty="0">
                <a:solidFill>
                  <a:srgbClr val="C00000"/>
                </a:solidFill>
              </a:rPr>
              <a:t>.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4709119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У </a:t>
            </a:r>
            <a:r>
              <a:rPr lang="uk-UA" dirty="0">
                <a:solidFill>
                  <a:srgbClr val="002060"/>
                </a:solidFill>
              </a:rPr>
              <a:t>другій половині </a:t>
            </a:r>
            <a:r>
              <a:rPr lang="en-US" dirty="0">
                <a:solidFill>
                  <a:srgbClr val="002060"/>
                </a:solidFill>
              </a:rPr>
              <a:t>XVIII </a:t>
            </a:r>
            <a:r>
              <a:rPr lang="uk-UA" dirty="0">
                <a:solidFill>
                  <a:srgbClr val="002060"/>
                </a:solidFill>
              </a:rPr>
              <a:t>ст. Річ Посполита зазнавала періоду занепаду. Фільваркова система господарювання і шляхетська анархія гальмували господарський розвиток країни, послаблювали її перед зовнішньою агресією.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Ослабленням </a:t>
            </a:r>
            <a:r>
              <a:rPr lang="uk-UA" dirty="0">
                <a:solidFill>
                  <a:srgbClr val="002060"/>
                </a:solidFill>
              </a:rPr>
              <a:t>Польщі скористалися сусідні Росія, Пруссія та Австрія. Вони планували розділити Польщу, розширити свої володіння за рахунок її території. їх лякало також поширення ідей Просвітництва, а згодом ідей Французької революції. Перший поділ Польщі відбувся в 1772 р., у результаті до Австрійських володінь </a:t>
            </a:r>
            <a:r>
              <a:rPr lang="uk-UA" dirty="0" err="1">
                <a:solidFill>
                  <a:srgbClr val="002060"/>
                </a:solidFill>
              </a:rPr>
              <a:t>Габсбурґів</a:t>
            </a:r>
            <a:r>
              <a:rPr lang="uk-UA" dirty="0">
                <a:solidFill>
                  <a:srgbClr val="002060"/>
                </a:solidFill>
              </a:rPr>
              <a:t> відійшли терени Руського (за винятком </a:t>
            </a:r>
            <a:r>
              <a:rPr lang="uk-UA" dirty="0" err="1">
                <a:solidFill>
                  <a:srgbClr val="002060"/>
                </a:solidFill>
              </a:rPr>
              <a:t>Холмської</a:t>
            </a:r>
            <a:r>
              <a:rPr lang="uk-UA" dirty="0">
                <a:solidFill>
                  <a:srgbClr val="002060"/>
                </a:solidFill>
              </a:rPr>
              <a:t> землі), </a:t>
            </a:r>
            <a:r>
              <a:rPr lang="uk-UA" dirty="0" err="1">
                <a:solidFill>
                  <a:srgbClr val="002060"/>
                </a:solidFill>
              </a:rPr>
              <a:t>Белзького</a:t>
            </a:r>
            <a:r>
              <a:rPr lang="uk-UA" dirty="0">
                <a:solidFill>
                  <a:srgbClr val="002060"/>
                </a:solidFill>
              </a:rPr>
              <a:t> й південно-західної частини Кременецького повітів Волинського воєводства, також усупереч угоді </a:t>
            </a:r>
            <a:r>
              <a:rPr lang="uk-UA" dirty="0" err="1">
                <a:solidFill>
                  <a:srgbClr val="002060"/>
                </a:solidFill>
              </a:rPr>
              <a:t>Габсбурґи</a:t>
            </a:r>
            <a:r>
              <a:rPr lang="uk-UA" dirty="0">
                <a:solidFill>
                  <a:srgbClr val="002060"/>
                </a:solidFill>
              </a:rPr>
              <a:t> заволоділи західною частиною Подільського воєводства, установивши кордон по річці Збруч. Ці землі разом із Малою Польщею були проголошені Королівством Галичини і Лодомерії із центром у Львові, що підпорядковувалось безпосередньо імператору.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У </a:t>
            </a:r>
            <a:r>
              <a:rPr lang="uk-UA" dirty="0">
                <a:solidFill>
                  <a:srgbClr val="002060"/>
                </a:solidFill>
              </a:rPr>
              <a:t>1785 р. край було поділено на 18 округів, очолюваних старостами. Вища влада в краї належала наміснику (губернатору), якого призначав імператор. Вищим представницьким органом був становий сейм.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Після </a:t>
            </a:r>
            <a:r>
              <a:rPr lang="uk-UA" dirty="0">
                <a:solidFill>
                  <a:srgbClr val="002060"/>
                </a:solidFill>
              </a:rPr>
              <a:t>чергової війни з Османською імперією до володінь </a:t>
            </a:r>
            <a:r>
              <a:rPr lang="uk-UA" dirty="0" err="1">
                <a:solidFill>
                  <a:srgbClr val="002060"/>
                </a:solidFill>
              </a:rPr>
              <a:t>Габсбурґів</a:t>
            </a:r>
            <a:r>
              <a:rPr lang="uk-UA" dirty="0">
                <a:solidFill>
                  <a:srgbClr val="002060"/>
                </a:solidFill>
              </a:rPr>
              <a:t> у 1775 р. додалась Буковина, яка як окремий округ увійшла до складу Королівства Галичини і Лодомерії.</a:t>
            </a:r>
          </a:p>
        </p:txBody>
      </p:sp>
    </p:spTree>
    <p:extLst>
      <p:ext uri="{BB962C8B-B14F-4D97-AF65-F5344CB8AC3E}">
        <p14:creationId xmlns:p14="http://schemas.microsoft.com/office/powerpoint/2010/main" xmlns="" val="4046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492933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Під </a:t>
            </a:r>
            <a:r>
              <a:rPr lang="uk-UA" dirty="0">
                <a:solidFill>
                  <a:srgbClr val="002060"/>
                </a:solidFill>
              </a:rPr>
              <a:t>впливом Великої Французької революції в Польщі розгорнувся масовий визвольний рух, який очолив Т. </a:t>
            </a:r>
            <a:r>
              <a:rPr lang="uk-UA" dirty="0" err="1">
                <a:solidFill>
                  <a:srgbClr val="002060"/>
                </a:solidFill>
              </a:rPr>
              <a:t>Костюшко</a:t>
            </a:r>
            <a:r>
              <a:rPr lang="uk-UA" dirty="0">
                <a:solidFill>
                  <a:srgbClr val="002060"/>
                </a:solidFill>
              </a:rPr>
              <a:t>. Була прийнята конституція. Щоб знищити революційний осередок у себе на кордонах, Катерина </a:t>
            </a:r>
            <a:r>
              <a:rPr lang="en-US" dirty="0">
                <a:solidFill>
                  <a:srgbClr val="002060"/>
                </a:solidFill>
              </a:rPr>
              <a:t>II </a:t>
            </a:r>
            <a:r>
              <a:rPr lang="uk-UA" dirty="0">
                <a:solidFill>
                  <a:srgbClr val="002060"/>
                </a:solidFill>
              </a:rPr>
              <a:t>направила до Польщі війська, які згодом очолив видатний російський полководець О. Суворов.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Військові </a:t>
            </a:r>
            <a:r>
              <a:rPr lang="uk-UA" dirty="0">
                <a:solidFill>
                  <a:srgbClr val="002060"/>
                </a:solidFill>
              </a:rPr>
              <a:t>дії російської армії проти польських військ на Правобережжі розпочалися на початку травня 1792 р.; польська армія </a:t>
            </a:r>
            <a:r>
              <a:rPr lang="uk-UA" dirty="0" err="1">
                <a:solidFill>
                  <a:srgbClr val="002060"/>
                </a:solidFill>
              </a:rPr>
              <a:t>опо¬ру</a:t>
            </a:r>
            <a:r>
              <a:rPr lang="uk-UA" dirty="0">
                <a:solidFill>
                  <a:srgbClr val="002060"/>
                </a:solidFill>
              </a:rPr>
              <a:t> майже не чинила. 27 березня 1793 р. з'явився маніфест Катерини </a:t>
            </a:r>
            <a:r>
              <a:rPr lang="en-US" dirty="0">
                <a:solidFill>
                  <a:srgbClr val="002060"/>
                </a:solidFill>
              </a:rPr>
              <a:t>II, </a:t>
            </a:r>
            <a:r>
              <a:rPr lang="uk-UA" dirty="0">
                <a:solidFill>
                  <a:srgbClr val="002060"/>
                </a:solidFill>
              </a:rPr>
              <a:t>за яким Правобережна Україна мала увійти до складу Росії.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Незабаром </a:t>
            </a:r>
            <a:r>
              <a:rPr lang="uk-UA" dirty="0">
                <a:solidFill>
                  <a:srgbClr val="002060"/>
                </a:solidFill>
              </a:rPr>
              <a:t>розпочалось складання присяги населенням краю на вірність Росії (крім селян, за яких її складали поміщики). Унаслідок другого поділу Польщі в 1793 р. до Росії увійшла територія Правобережної України (Подільське, Волинське, Брацлавське і </a:t>
            </a:r>
            <a:r>
              <a:rPr lang="uk-UA" dirty="0" err="1" smtClean="0">
                <a:solidFill>
                  <a:srgbClr val="002060"/>
                </a:solidFill>
              </a:rPr>
              <a:t>Київськевоєводства</a:t>
            </a:r>
            <a:r>
              <a:rPr lang="uk-UA" dirty="0">
                <a:solidFill>
                  <a:srgbClr val="002060"/>
                </a:solidFill>
              </a:rPr>
              <a:t>).  Через два роки (1795 р.) відбувся новий поділ Речі Посполитої, і до Росії відійшли західні землі Волині. Решту земель Речі Посполитої поділили Австрія і Пруссія. Польська держава припинила існування.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Протягом </a:t>
            </a:r>
            <a:r>
              <a:rPr lang="uk-UA" dirty="0">
                <a:solidFill>
                  <a:srgbClr val="002060"/>
                </a:solidFill>
              </a:rPr>
              <a:t>90-х рр. </a:t>
            </a:r>
            <a:r>
              <a:rPr lang="en-US" dirty="0">
                <a:solidFill>
                  <a:srgbClr val="002060"/>
                </a:solidFill>
              </a:rPr>
              <a:t>XVIII </a:t>
            </a:r>
            <a:r>
              <a:rPr lang="uk-UA" dirty="0">
                <a:solidFill>
                  <a:srgbClr val="002060"/>
                </a:solidFill>
              </a:rPr>
              <a:t>ст. на Правобережжі була поширена дія загальноімперських адміністративних органів та установ. У 1797 р. тут було утворено три губернії: Київську, Подільську та Волинську. Становище народних мас майже не змінилося. Вони, як і раніше, відробляли панщину в маєтках шляхти та сплачували численні державні податки. Одночасно польські магнати одержали від царської влади нові чини, звання, права російського дворянства.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18253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Висновок: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Посилення </a:t>
            </a:r>
            <a:r>
              <a:rPr lang="uk-UA" dirty="0">
                <a:solidFill>
                  <a:srgbClr val="002060"/>
                </a:solidFill>
              </a:rPr>
              <a:t>соціального, національного та релігійного гніту на Правобережжі в умовах послаблення Речі Посполитої призвело до розгортання на Правобережній Україні могутнього гайдамацького руху, кульмінацією якого стала Коліївщина.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Історичне </a:t>
            </a:r>
            <a:r>
              <a:rPr lang="uk-UA" dirty="0">
                <a:solidFill>
                  <a:srgbClr val="002060"/>
                </a:solidFill>
              </a:rPr>
              <a:t>значення Коліївщини полягає в тому, що це повстання укріпило у свідомості народу ідеї соціальної свободи, національного визволення і встановлення козацьких порядків.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uk-UA" dirty="0" smtClean="0">
                <a:solidFill>
                  <a:srgbClr val="002060"/>
                </a:solidFill>
              </a:rPr>
              <a:t>Ослаблення </a:t>
            </a:r>
            <a:r>
              <a:rPr lang="uk-UA" dirty="0">
                <a:solidFill>
                  <a:srgbClr val="002060"/>
                </a:solidFill>
              </a:rPr>
              <a:t>Речі Посполитої призвело до її поділу між Австрією, Пруссією та Росією, у результаті Польща припинила своє існування як самостійна держава.</a:t>
            </a:r>
          </a:p>
        </p:txBody>
      </p:sp>
    </p:spTree>
    <p:extLst>
      <p:ext uri="{BB962C8B-B14F-4D97-AF65-F5344CB8AC3E}">
        <p14:creationId xmlns:p14="http://schemas.microsoft.com/office/powerpoint/2010/main" xmlns="" val="1083031020"/>
      </p:ext>
    </p:extLst>
  </p:cSld>
  <p:clrMapOvr>
    <a:masterClrMapping/>
  </p:clrMapOvr>
</p:sld>
</file>

<file path=ppt/theme/theme1.xml><?xml version="1.0" encoding="utf-8"?>
<a:theme xmlns:a="http://schemas.openxmlformats.org/drawingml/2006/main" name="zah-dnoukrainsk-zeml-pod-l-rech-pospolitoi">
  <a:themeElements>
    <a:clrScheme name="Другая 10">
      <a:dk1>
        <a:srgbClr val="1E2A4D"/>
      </a:dk1>
      <a:lt1>
        <a:srgbClr val="E5AFFB"/>
      </a:lt1>
      <a:dk2>
        <a:srgbClr val="FFAFAF"/>
      </a:dk2>
      <a:lt2>
        <a:srgbClr val="FEF0CD"/>
      </a:lt2>
      <a:accent1>
        <a:srgbClr val="00566E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zah-dnoukrainsk-zeml-pod-l-rech-pospolitoi</Template>
  <TotalTime>1</TotalTime>
  <Words>20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zah-dnoukrainsk-zeml-pod-l-rech-pospolitoi</vt:lpstr>
      <vt:lpstr>Західноукраїнські землі. Поділ Речі Посполитої</vt:lpstr>
      <vt:lpstr>Поділ Речі Посполитої та українські землі.</vt:lpstr>
      <vt:lpstr>Слайд 3</vt:lpstr>
      <vt:lpstr>Висновок: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Західноукраїнські землі. Поділ Речі Посполитої</dc:title>
  <dc:creator>Ира</dc:creator>
  <cp:lastModifiedBy>Admin</cp:lastModifiedBy>
  <cp:revision>2</cp:revision>
  <dcterms:created xsi:type="dcterms:W3CDTF">2014-04-02T16:22:09Z</dcterms:created>
  <dcterms:modified xsi:type="dcterms:W3CDTF">2018-04-19T07:23:58Z</dcterms:modified>
</cp:coreProperties>
</file>