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9" r:id="rId2"/>
    <p:sldId id="258" r:id="rId3"/>
    <p:sldId id="264" r:id="rId4"/>
    <p:sldId id="267" r:id="rId5"/>
    <p:sldId id="260" r:id="rId6"/>
    <p:sldId id="261" r:id="rId7"/>
    <p:sldId id="262" r:id="rId8"/>
    <p:sldId id="263" r:id="rId9"/>
    <p:sldId id="266" r:id="rId10"/>
    <p:sldId id="265" r:id="rId11"/>
    <p:sldId id="269" r:id="rId12"/>
    <p:sldId id="283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6F8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5FBB0-0566-4E43-982F-382AEFB2186D}" type="datetimeFigureOut">
              <a:rPr lang="uk-UA" smtClean="0"/>
              <a:pPr/>
              <a:t>30.03.2018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2ACF1-1061-4835-A021-9884AD7818C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83777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54;&#1041;&#1054;&#1058;&#1040;\&#1042;&#1030;&#1044;&#1050;&#1056;&#1048;&#1058;&#1048;&#1049;%20&#1059;&#1056;&#1054;&#1050;\&#1060;&#1072;&#1073;&#1088;&#1080;&#1082;&#1072;&#1060;&#1086;&#1088;&#1084;&#1072;&#1090;&#1110;&#1074;&#1060;&#1072;&#1073;&#1088;&#1080;&#1082;&#1072;&#1060;&#1086;&#1088;&#1084;&#1072;&#1090;&#1110;&#1074;&#1060;&#1072;&#1073;&#1088;&#1080;&#1082;&#1072;&#1060;&#1086;&#1088;&#1084;&#1072;&#1090;&#1110;&#1074;&#1079;&#1072;&#1078;&#1091;&#1088;&#1080;&#1083;&#1072;&#1089;&#1100;%20&#1091;&#1082;&#1088;&#1072;&#1111;&#1111;&#1085;&#1072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3505200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«Чому в умовах майже постійного воєнного протистояння джерела фіксують приклади союзницьких відносин між Кримським ханством та українськими козаками?»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Проблемне питання:</a:t>
            </a: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uk-UA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таля_Яковенк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5600" cy="2844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0" y="152400"/>
            <a:ext cx="5867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…У цьому контексті навряд чи правомірно вважати українську козаччину породженням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споконвічного протистояння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осілого хліборобського побуту з кочовою цивілізацією. Навпаки, поява українського козацтва – це свого роду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компроміс із Полем,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 саме життя витворило буферну смугу, на якій поєдналися </a:t>
            </a: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навички виживання в Полі з орієнтацією на цінності осілого світу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Козаки й татари увійшли до історії нероздільно спаяними переліком взаємних відплат, немов дві сторони однієї медалі. Тим-то їхні війни так часто переходили у військове співробітництво, a обмін полоненими й торгові контакти тривали взагалі безперервно…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600" y="2819400"/>
            <a:ext cx="2667000" cy="1371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Яковенко Наталя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«Нарис історії України з найдавніших часів до кінця XVIII ст.»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3505200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«Чому в умовах майже постійного воєнного протистояння джерела фіксують приклади союзницьких відносин між Кримським ханством та українськими козаками?»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Проблемне питання:</a:t>
            </a: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uk-UA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ТЕСТИ</a:t>
            </a:r>
            <a:endParaRPr lang="uk-UA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200" y="2209800"/>
            <a:ext cx="2133600" cy="1447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1</a:t>
            </a:r>
            <a:endParaRPr lang="uk-UA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276600" y="2209800"/>
            <a:ext cx="2133600" cy="1447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2</a:t>
            </a:r>
            <a:endParaRPr lang="uk-UA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90600" y="4114800"/>
            <a:ext cx="2133600" cy="144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4</a:t>
            </a:r>
            <a:endParaRPr lang="uk-UA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3600" y="2133600"/>
            <a:ext cx="2133600" cy="1447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3</a:t>
            </a:r>
            <a:endParaRPr lang="uk-UA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2800" y="4114800"/>
            <a:ext cx="2133600" cy="1447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5</a:t>
            </a:r>
            <a:endParaRPr lang="uk-UA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7400" y="4038600"/>
            <a:ext cx="2133600" cy="1447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Таблиця успіху</a:t>
            </a:r>
            <a:endParaRPr lang="uk-UA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>
            <a:noAutofit/>
          </a:bodyPr>
          <a:lstStyle/>
          <a:p>
            <a:pPr marL="852678" indent="-742950">
              <a:buAutoNum type="arabicPeriod"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Васальна залежність Кримського від Османської імперії була встановлена в:</a:t>
            </a:r>
          </a:p>
          <a:p>
            <a:pPr marL="852678" indent="-742950">
              <a:buNone/>
            </a:pPr>
            <a:endParaRPr lang="uk-UA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А) 1478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Б) 1441</a:t>
            </a:r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В) 1572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Г) 1385</a:t>
            </a:r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2. Дорадчий орган при ханові називався:</a:t>
            </a: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А) калга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Б) Диван</a:t>
            </a:r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В) уряд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Г) муфтій</a:t>
            </a:r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3. Як називались заступники </a:t>
            </a:r>
            <a:r>
              <a:rPr lang="uk-UA" sz="4400" b="1" dirty="0" err="1" smtClean="0">
                <a:latin typeface="Times New Roman" pitchFamily="18" charset="0"/>
                <a:cs typeface="Times New Roman" pitchFamily="18" charset="0"/>
              </a:rPr>
              <a:t>хана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uk-UA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А) калга і муфтій</a:t>
            </a:r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Б) муфтій і бей</a:t>
            </a:r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В) нуреддин і бей</a:t>
            </a:r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Г) </a:t>
            </a:r>
            <a:r>
              <a:rPr lang="uk-UA" sz="4400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Калга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і нуреддин</a:t>
            </a:r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4. Голова мусульманського духовенства називався:</a:t>
            </a:r>
          </a:p>
          <a:p>
            <a:pPr algn="ctr">
              <a:buNone/>
            </a:pPr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А) Бей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Б) муфтій</a:t>
            </a:r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В) муедзин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Г) патріарх</a:t>
            </a:r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5. Територіально країна була поділялось на:</a:t>
            </a:r>
          </a:p>
          <a:p>
            <a:pPr algn="ctr">
              <a:buNone/>
            </a:pPr>
            <a:endParaRPr lang="uk-UA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А) ханства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Б) повіти</a:t>
            </a:r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В) </a:t>
            </a:r>
            <a:r>
              <a:rPr lang="uk-UA" sz="4400" dirty="0" err="1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бейлики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Г) воєводства</a:t>
            </a:r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rong-motiv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759" cy="68683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 можеш краще!</a:t>
            </a:r>
            <a:endParaRPr lang="uk-UA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ouce_roug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20299">
            <a:off x="265174" y="4358128"/>
            <a:ext cx="2361905" cy="25269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KbrVE_yr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978819"/>
            <a:ext cx="9144000" cy="487918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Autofit/>
          </a:bodyPr>
          <a:lstStyle/>
          <a:p>
            <a:pPr algn="ctr"/>
            <a:r>
              <a:rPr lang="uk-UA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МОЛОДЕЦЬ! </a:t>
            </a:r>
            <a:br>
              <a:rPr lang="uk-UA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  <a:endParaRPr lang="uk-UA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04800" y="2895600"/>
            <a:ext cx="1828800" cy="121920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pPr algn="r"/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Державний устрій</a:t>
            </a:r>
            <a:endParaRPr lang="uk-UA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0" y="381000"/>
            <a:ext cx="2133600" cy="1371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Кримське ханство. 1441р.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2286000" y="685800"/>
            <a:ext cx="2209800" cy="1066800"/>
          </a:xfrm>
          <a:prstGeom prst="rightArrow">
            <a:avLst>
              <a:gd name="adj1" fmla="val 50000"/>
              <a:gd name="adj2" fmla="val 86413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Поділялось на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648200" y="838200"/>
            <a:ext cx="1371600" cy="762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Бейлики (Округи 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609600" y="1905000"/>
            <a:ext cx="936625" cy="603250"/>
          </a:xfrm>
          <a:prstGeom prst="downArrow">
            <a:avLst>
              <a:gd name="adj1" fmla="val 50000"/>
              <a:gd name="adj2" fmla="val 37402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 rot="5400000">
            <a:off x="4164806" y="2235994"/>
            <a:ext cx="2133601" cy="1014413"/>
          </a:xfrm>
          <a:prstGeom prst="rightArrow">
            <a:avLst>
              <a:gd name="adj1" fmla="val 50000"/>
              <a:gd name="adj2" fmla="val 89851"/>
            </a:avLst>
          </a:prstGeom>
          <a:solidFill>
            <a:srgbClr val="00B050"/>
          </a:soli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очолювали</a:t>
            </a: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457200" y="2590800"/>
            <a:ext cx="24384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ХАН</a:t>
            </a: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1676400" y="3886200"/>
            <a:ext cx="20574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калга</a:t>
            </a: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1143000" y="4495800"/>
            <a:ext cx="25908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нуреддин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419600" y="4038600"/>
            <a:ext cx="1676400" cy="838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Беї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3962400"/>
            <a:ext cx="25908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Муфтій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(Голова мусульманського духовенства)</a:t>
            </a:r>
          </a:p>
        </p:txBody>
      </p:sp>
      <p:sp>
        <p:nvSpPr>
          <p:cNvPr id="1038" name="Oval 14"/>
          <p:cNvSpPr>
            <a:spLocks noChangeArrowheads="1"/>
          </p:cNvSpPr>
          <p:nvPr/>
        </p:nvSpPr>
        <p:spPr bwMode="auto">
          <a:xfrm>
            <a:off x="2438400" y="5562600"/>
            <a:ext cx="4724400" cy="1066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Диван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(дорадчий орган при ханові)</a:t>
            </a:r>
          </a:p>
        </p:txBody>
      </p:sp>
      <p:sp>
        <p:nvSpPr>
          <p:cNvPr id="1039" name="AutoShape 15"/>
          <p:cNvSpPr>
            <a:spLocks/>
          </p:cNvSpPr>
          <p:nvPr/>
        </p:nvSpPr>
        <p:spPr bwMode="auto">
          <a:xfrm rot="5400000">
            <a:off x="4489449" y="1454151"/>
            <a:ext cx="622300" cy="7620000"/>
          </a:xfrm>
          <a:prstGeom prst="rightBrace">
            <a:avLst>
              <a:gd name="adj1" fmla="val 50446"/>
              <a:gd name="adj2" fmla="val 50000"/>
            </a:avLst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ln w="152400">
                <a:solidFill>
                  <a:schemeClr val="tx1"/>
                </a:solidFill>
              </a:ln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066800" y="3429000"/>
            <a:ext cx="533400" cy="990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вниз 19"/>
          <p:cNvSpPr/>
          <p:nvPr/>
        </p:nvSpPr>
        <p:spPr>
          <a:xfrm>
            <a:off x="1752600" y="3352800"/>
            <a:ext cx="533400" cy="4572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тшпш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9144000" cy="69294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2925762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Вітаю! Відповідь правильна!</a:t>
            </a:r>
            <a:endParaRPr lang="uk-UA" sz="7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04800" y="4038600"/>
            <a:ext cx="1828800" cy="121920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boitut.com_61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214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>
            <a:normAutofit/>
          </a:bodyPr>
          <a:lstStyle/>
          <a:p>
            <a:pPr algn="ctr"/>
            <a:r>
              <a:rPr lang="uk-UA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Удача на вашій стороні!</a:t>
            </a:r>
            <a:br>
              <a:rPr lang="uk-UA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Відповідь вірна!</a:t>
            </a:r>
            <a:endParaRPr lang="uk-UA" sz="8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533400" y="5105400"/>
            <a:ext cx="1828800" cy="121920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237_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3993" y="0"/>
            <a:ext cx="9177993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 вас все вийде!</a:t>
            </a:r>
            <a:br>
              <a:rPr lang="uk-UA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Відповідь правильна!</a:t>
            </a:r>
            <a:endParaRPr lang="uk-UA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533400" y="5105400"/>
            <a:ext cx="1828800" cy="121920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picture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 rot="16508068">
            <a:off x="4075774" y="4197207"/>
            <a:ext cx="863093" cy="1934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низ 5"/>
          <p:cNvSpPr/>
          <p:nvPr/>
        </p:nvSpPr>
        <p:spPr>
          <a:xfrm>
            <a:off x="6172200" y="3124200"/>
            <a:ext cx="9144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низ 6"/>
          <p:cNvSpPr/>
          <p:nvPr/>
        </p:nvSpPr>
        <p:spPr>
          <a:xfrm>
            <a:off x="7543800" y="2667000"/>
            <a:ext cx="9144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4648200"/>
            <a:ext cx="4180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Херсонська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19400" y="2971800"/>
            <a:ext cx="3943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Запорізька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64174" y="1981200"/>
            <a:ext cx="3579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Донецька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57800" y="5934670"/>
            <a:ext cx="3263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867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Руденко Олександр Климович – краєзнавець, автор книги </a:t>
            </a:r>
            <a:r>
              <a:rPr lang="uk-UA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“Історія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села </a:t>
            </a:r>
            <a:r>
              <a:rPr lang="uk-UA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Медведівки”</a:t>
            </a:r>
            <a:endParaRPr lang="uk-UA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latin typeface="Arial Black" pitchFamily="34" charset="0"/>
              </a:rPr>
              <a:t>Що було основною тактикою татарських пограбувань?</a:t>
            </a:r>
            <a:endParaRPr lang="uk-UA" dirty="0"/>
          </a:p>
        </p:txBody>
      </p:sp>
      <p:pic>
        <p:nvPicPr>
          <p:cNvPr id="4" name="Рисунок 3" descr="RUDENKO_1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0"/>
            <a:ext cx="2514600" cy="3500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61011_1221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60075" y="1524000"/>
            <a:ext cx="4560125" cy="2743200"/>
          </a:xfrm>
          <a:prstGeom prst="rect">
            <a:avLst/>
          </a:prstGeom>
        </p:spPr>
      </p:pic>
      <p:pic>
        <p:nvPicPr>
          <p:cNvPr id="7" name="Рисунок 6" descr="20161011_12255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8200" y="4107656"/>
            <a:ext cx="4572000" cy="2750344"/>
          </a:xfrm>
          <a:prstGeom prst="rect">
            <a:avLst/>
          </a:prstGeom>
        </p:spPr>
      </p:pic>
      <p:pic>
        <p:nvPicPr>
          <p:cNvPr id="8" name="Рисунок 7" descr="P101008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429000"/>
            <a:ext cx="2400300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P101008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33600" y="3429000"/>
            <a:ext cx="2362200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58300" cy="6858000"/>
          </a:xfrm>
          <a:prstGeom prst="rect">
            <a:avLst/>
          </a:prstGeom>
        </p:spPr>
      </p:pic>
      <p:pic>
        <p:nvPicPr>
          <p:cNvPr id="5" name="Содержимое 4" descr="P1010003.JPG"/>
          <p:cNvPicPr>
            <a:picLocks noGrp="1"/>
          </p:cNvPicPr>
          <p:nvPr>
            <p:ph idx="1"/>
          </p:nvPr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447800" y="2362200"/>
            <a:ext cx="74676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28600" y="228600"/>
            <a:ext cx="8686800" cy="1940957"/>
          </a:xfrm>
          <a:prstGeom prst="roundRect">
            <a:avLst/>
          </a:prstGeom>
          <a:gradFill>
            <a:gsLst>
              <a:gs pos="0">
                <a:schemeClr val="accent1">
                  <a:tint val="62000"/>
                  <a:satMod val="180000"/>
                  <a:alpha val="5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Яка головна ідея </a:t>
            </a:r>
            <a:r>
              <a:rPr lang="uk-UA" sz="3600" b="1" smtClean="0">
                <a:latin typeface="Times New Roman" pitchFamily="18" charset="0"/>
                <a:cs typeface="Times New Roman" pitchFamily="18" charset="0"/>
              </a:rPr>
              <a:t>цих пісень?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Чи можемо ми дізнатись з них якусь важливу інформацію для історії?</a:t>
            </a:r>
            <a:endParaRPr lang="uk-UA" sz="3600" dirty="0"/>
          </a:p>
        </p:txBody>
      </p:sp>
      <p:pic>
        <p:nvPicPr>
          <p:cNvPr id="6" name="ФабрикаФорматівФабрикаФорматівФабрикаФорматівзажурилась україї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3400" y="56388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90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8300" cy="6858000"/>
          </a:xfrm>
          <a:prstGeom prst="rect">
            <a:avLst/>
          </a:prstGeom>
        </p:spPr>
      </p:pic>
      <p:pic>
        <p:nvPicPr>
          <p:cNvPr id="6" name="Рисунок 5" descr="P1010086.JPG"/>
          <p:cNvPicPr/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04800" y="1752600"/>
            <a:ext cx="8458200" cy="1371600"/>
          </a:xfrm>
          <a:prstGeom prst="rect">
            <a:avLst/>
          </a:prstGeom>
        </p:spPr>
      </p:pic>
      <p:pic>
        <p:nvPicPr>
          <p:cNvPr id="5" name="Рисунок 4" descr="P1010003.JPG"/>
          <p:cNvPicPr/>
          <p:nvPr/>
        </p:nvPicPr>
        <p:blipFill>
          <a:blip r:embed="rId4" cstate="email">
            <a:lum brigh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04800" y="2971800"/>
            <a:ext cx="8476945" cy="323941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04800" y="228600"/>
            <a:ext cx="8610600" cy="1371600"/>
          </a:xfrm>
          <a:prstGeom prst="roundRect">
            <a:avLst/>
          </a:prstGeom>
          <a:gradFill>
            <a:gsLst>
              <a:gs pos="0">
                <a:schemeClr val="accent1">
                  <a:tint val="62000"/>
                  <a:satMod val="180000"/>
                  <a:alpha val="44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Arial Black" pitchFamily="34" charset="0"/>
              </a:rPr>
              <a:t>Що було основною тактикою татарських пограбувань?</a:t>
            </a:r>
            <a:endParaRPr lang="uk-UA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8300" cy="6858000"/>
          </a:xfrm>
          <a:prstGeom prst="rect">
            <a:avLst/>
          </a:prstGeom>
        </p:spPr>
      </p:pic>
      <p:pic>
        <p:nvPicPr>
          <p:cNvPr id="4" name="Содержимое 3" descr="P1010003.JPG"/>
          <p:cNvPicPr>
            <a:picLocks noGrp="1"/>
          </p:cNvPicPr>
          <p:nvPr>
            <p:ph idx="1"/>
          </p:nvPr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04800" y="1981200"/>
            <a:ext cx="8382000" cy="403859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28600" y="157656"/>
            <a:ext cx="8686800" cy="1600200"/>
          </a:xfrm>
          <a:prstGeom prst="roundRect">
            <a:avLst/>
          </a:prstGeom>
          <a:gradFill>
            <a:gsLst>
              <a:gs pos="0">
                <a:schemeClr val="accent1">
                  <a:tint val="62000"/>
                  <a:satMod val="180000"/>
                  <a:alpha val="4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Як на вашу думку українці захищались від нападів татар?</a:t>
            </a:r>
            <a:endParaRPr lang="uk-UA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Використовуючи пункт 3 сторінка 78, заповніть схему</a:t>
            </a:r>
            <a:endParaRPr lang="uk-UA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304800" y="3048000"/>
            <a:ext cx="3200400" cy="1524000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700">
            <a:solidFill>
              <a:srgbClr val="8064A2"/>
            </a:solidFill>
            <a:round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Кримське ханство</a:t>
            </a:r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5943600" y="2971800"/>
            <a:ext cx="3200400" cy="1447800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Османська імперія</a:t>
            </a: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 flipH="1">
            <a:off x="2057400" y="4572000"/>
            <a:ext cx="4822825" cy="1143000"/>
          </a:xfrm>
          <a:prstGeom prst="curvedUpArrow">
            <a:avLst>
              <a:gd name="adj1" fmla="val 90222"/>
              <a:gd name="adj2" fmla="val 180444"/>
              <a:gd name="adj3" fmla="val 33333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2209800" y="1905000"/>
            <a:ext cx="5334000" cy="990600"/>
          </a:xfrm>
          <a:prstGeom prst="curvedDownArrow">
            <a:avLst>
              <a:gd name="adj1" fmla="val 131028"/>
              <a:gd name="adj2" fmla="val 262056"/>
              <a:gd name="adj3" fmla="val 33333"/>
            </a:avLst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Татарські луки, хліб, риба, мед, невільники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5943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Тканина, ремісничі вироби, тютюн, кава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62400" y="3581400"/>
            <a:ext cx="14266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Arial Black" pitchFamily="34" charset="0"/>
              </a:rPr>
              <a:t>Торгівля</a:t>
            </a:r>
            <a:endParaRPr lang="uk-UA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b86ab0-koz-t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15063" cy="4800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Козаки і Кримське ханство</a:t>
            </a:r>
            <a:endParaRPr lang="uk-UA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749</TotalTime>
  <Words>321</Words>
  <Application>Microsoft Office PowerPoint</Application>
  <PresentationFormat>Экран (4:3)</PresentationFormat>
  <Paragraphs>72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Проблемне питання: </vt:lpstr>
      <vt:lpstr>Державний устрій</vt:lpstr>
      <vt:lpstr>Слайд 3</vt:lpstr>
      <vt:lpstr>Руденко Олександр Климович – краєзнавець, автор книги “Історія села Медведівки”</vt:lpstr>
      <vt:lpstr>Слайд 5</vt:lpstr>
      <vt:lpstr>Слайд 6</vt:lpstr>
      <vt:lpstr>Слайд 7</vt:lpstr>
      <vt:lpstr>Використовуючи пункт 3 сторінка 78, заповніть схему</vt:lpstr>
      <vt:lpstr>Козаки і Кримське ханство</vt:lpstr>
      <vt:lpstr>Слайд 10</vt:lpstr>
      <vt:lpstr>Проблемне питання: </vt:lpstr>
      <vt:lpstr>ТЕСТИ</vt:lpstr>
      <vt:lpstr>Слайд 13</vt:lpstr>
      <vt:lpstr>Слайд 14</vt:lpstr>
      <vt:lpstr>Слайд 15</vt:lpstr>
      <vt:lpstr>Слайд 16</vt:lpstr>
      <vt:lpstr>Слайд 17</vt:lpstr>
      <vt:lpstr>Ти можеш краще!</vt:lpstr>
      <vt:lpstr>МОЛОДЕЦЬ!  ПРАВИЛЬНО!</vt:lpstr>
      <vt:lpstr>Вітаю! Відповідь правильна!</vt:lpstr>
      <vt:lpstr>Удача на вашій стороні! Відповідь вірна!</vt:lpstr>
      <vt:lpstr>У вас все вийде! Відповідь правильна!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Дванадцяте жовтня Класна робота</dc:title>
  <dc:creator>Таня</dc:creator>
  <cp:lastModifiedBy>Admin</cp:lastModifiedBy>
  <cp:revision>61</cp:revision>
  <dcterms:created xsi:type="dcterms:W3CDTF">2016-09-29T12:44:25Z</dcterms:created>
  <dcterms:modified xsi:type="dcterms:W3CDTF">2018-03-30T08:33:45Z</dcterms:modified>
</cp:coreProperties>
</file>