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4633-8FC4-4910-8729-33AFCFB78229}" type="datetimeFigureOut">
              <a:rPr lang="uk-UA" smtClean="0"/>
              <a:pPr/>
              <a:t>12.03.2018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7D356-1D4A-4EAE-9EE4-500BF50490B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702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76162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Тема. Угорщина в 1920-1930-т</a:t>
            </a:r>
            <a:r>
              <a:rPr lang="uk-UA" sz="44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і</a:t>
            </a:r>
            <a:r>
              <a:rPr lang="ru-RU" sz="44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роки</a:t>
            </a:r>
            <a:endParaRPr lang="uk-UA" sz="4400" b="1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3548" y="2636912"/>
            <a:ext cx="8388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301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5971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Impact" panose="020B0806030902050204" pitchFamily="34" charset="0"/>
              </a:rPr>
              <a:t>Угорщина за режиму М. Хорті</a:t>
            </a:r>
            <a:endParaRPr lang="uk-UA" sz="3600" b="1" dirty="0">
              <a:latin typeface="Impact" panose="020B080603090205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646331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-36906" y="1758337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Після падіння комуністичного режиму правителем Угорщини було проголошено ерцгерцога </a:t>
            </a:r>
            <a:r>
              <a:rPr lang="uk-UA" sz="2000" dirty="0" err="1"/>
              <a:t>Габсбурґського</a:t>
            </a:r>
            <a:r>
              <a:rPr lang="uk-UA" sz="2000" dirty="0"/>
              <a:t>, який доручив сформувати уряд С. Фрідріху. Але Антанта не визнала його й віддала перевагу </a:t>
            </a:r>
            <a:r>
              <a:rPr lang="uk-UA" sz="2000" dirty="0">
                <a:solidFill>
                  <a:srgbClr val="FF0000"/>
                </a:solidFill>
              </a:rPr>
              <a:t>М. Хорті</a:t>
            </a:r>
            <a:r>
              <a:rPr lang="uk-UA" sz="2000" dirty="0"/>
              <a:t>. Обраний у січні 1920 р. парламент ліквідував республіканський устрій і обрав М. Хорті регентом. Двічі впродовж 1921 р. </a:t>
            </a:r>
            <a:r>
              <a:rPr lang="uk-UA" sz="2000" dirty="0" smtClean="0"/>
              <a:t>імператор </a:t>
            </a:r>
            <a:r>
              <a:rPr lang="uk-UA" sz="2000" dirty="0"/>
              <a:t>Карл </a:t>
            </a:r>
            <a:r>
              <a:rPr lang="uk-UA" sz="2000" dirty="0" err="1"/>
              <a:t>Габсбурґ</a:t>
            </a:r>
            <a:r>
              <a:rPr lang="uk-UA" sz="2000" dirty="0"/>
              <a:t> робив спроби повернути собі угорську корону, але </a:t>
            </a:r>
            <a:r>
              <a:rPr lang="uk-UA" sz="2000" dirty="0" smtClean="0"/>
              <a:t>заперечення </a:t>
            </a:r>
            <a:r>
              <a:rPr lang="uk-UA" sz="2000" dirty="0"/>
              <a:t>Антанти зробили його зусилля марними.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672" y="953715"/>
            <a:ext cx="2801868" cy="38434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8672" y="4797152"/>
            <a:ext cx="2801868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Міклош</a:t>
            </a:r>
            <a:r>
              <a:rPr lang="ru-RU" sz="1200" dirty="0" smtClean="0">
                <a:solidFill>
                  <a:schemeClr val="bg1"/>
                </a:solidFill>
              </a:rPr>
              <a:t> Хорті — </a:t>
            </a:r>
            <a:r>
              <a:rPr lang="ru-RU" sz="1200" dirty="0">
                <a:solidFill>
                  <a:schemeClr val="bg1"/>
                </a:solidFill>
              </a:rPr>
              <a:t>регент </a:t>
            </a:r>
            <a:r>
              <a:rPr lang="ru-RU" sz="1200" dirty="0" err="1">
                <a:solidFill>
                  <a:schemeClr val="bg1"/>
                </a:solidFill>
              </a:rPr>
              <a:t>Королівства</a:t>
            </a:r>
            <a:r>
              <a:rPr lang="ru-RU" sz="1200" dirty="0">
                <a:solidFill>
                  <a:schemeClr val="bg1"/>
                </a:solidFill>
              </a:rPr>
              <a:t> Угорщина (1920—1944), </a:t>
            </a:r>
            <a:r>
              <a:rPr lang="ru-RU" sz="1200" dirty="0" err="1">
                <a:solidFill>
                  <a:schemeClr val="bg1"/>
                </a:solidFill>
              </a:rPr>
              <a:t>контр-адмірал</a:t>
            </a:r>
            <a:r>
              <a:rPr lang="ru-RU" sz="1200" dirty="0">
                <a:solidFill>
                  <a:schemeClr val="bg1"/>
                </a:solidFill>
              </a:rPr>
              <a:t> австро-</a:t>
            </a:r>
            <a:r>
              <a:rPr lang="ru-RU" sz="1200" dirty="0" err="1">
                <a:solidFill>
                  <a:schemeClr val="bg1"/>
                </a:solidFill>
              </a:rPr>
              <a:t>угорського</a:t>
            </a:r>
            <a:r>
              <a:rPr lang="ru-RU" sz="1200" dirty="0">
                <a:solidFill>
                  <a:schemeClr val="bg1"/>
                </a:solidFill>
              </a:rPr>
              <a:t> флоту (1918</a:t>
            </a:r>
            <a:r>
              <a:rPr lang="ru-RU" sz="1200" dirty="0" smtClean="0">
                <a:solidFill>
                  <a:schemeClr val="bg1"/>
                </a:solidFill>
              </a:rPr>
              <a:t>).</a:t>
            </a:r>
            <a:endParaRPr lang="uk-U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61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05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Тим часом в Угорщині встановився диктаторський авторитарний режим, опертям якого була заснована в 1921 р. </a:t>
            </a:r>
            <a:r>
              <a:rPr lang="uk-UA" sz="2000" dirty="0">
                <a:solidFill>
                  <a:srgbClr val="FF0000"/>
                </a:solidFill>
              </a:rPr>
              <a:t>Партія національної єдності</a:t>
            </a:r>
            <a:r>
              <a:rPr lang="uk-UA" sz="2000" dirty="0"/>
              <a:t>. Ліві </a:t>
            </a:r>
            <a:r>
              <a:rPr lang="uk-UA" sz="2000" dirty="0" smtClean="0"/>
              <a:t>партії </a:t>
            </a:r>
            <a:r>
              <a:rPr lang="uk-UA" sz="2000" dirty="0"/>
              <a:t>були заборонені й діяли у підпіллі. Вибори стали простою формальністю, оскільки за умов диктатури правляча партія незмінно перемагала на них.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2" y="2060848"/>
            <a:ext cx="3307335" cy="45807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69" y="2852936"/>
            <a:ext cx="4274921" cy="3429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10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802" y="404664"/>
            <a:ext cx="8061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галузі економіки адміралу М. Хорті вдалося, спираючись спочатку на позики, отримані від Ліги Націй, а потім - від США, Великої Британії, Швеції та інших західних держав, вже наприкінці 20-х рр. досягти довоєнного рівня промислового виробництва, а до 1936 р. перевищити показники докризового (1929-1932) періоду. </a:t>
            </a:r>
            <a:r>
              <a:rPr lang="uk-UA" sz="2000" dirty="0" err="1"/>
              <a:t>Найвразливішим</a:t>
            </a:r>
            <a:r>
              <a:rPr lang="uk-UA" sz="2000" dirty="0"/>
              <a:t> місцем угорської економіки залишалося сільське господарство.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48472" cy="3157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226643" cy="313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620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2" y="98072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зовнішній політиці режим вів складну дипломатичну гру, намагаючись одночасно підтримувати дружні відносини з фашистською Італією й не дратувати цим А. Гітлера. Поступово намітилася переорієнтація саме на </a:t>
            </a:r>
            <a:r>
              <a:rPr lang="uk-UA" sz="2000" dirty="0" smtClean="0"/>
              <a:t>Німеччину.</a:t>
            </a:r>
            <a:endParaRPr lang="uk-UA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0255"/>
            <a:ext cx="3862733" cy="29477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1490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</a:t>
            </a:r>
            <a:r>
              <a:rPr lang="uk-UA" sz="2000" dirty="0" smtClean="0">
                <a:solidFill>
                  <a:srgbClr val="FF0000"/>
                </a:solidFill>
              </a:rPr>
              <a:t>листопаді </a:t>
            </a:r>
            <a:r>
              <a:rPr lang="uk-UA" sz="2000" dirty="0">
                <a:solidFill>
                  <a:srgbClr val="FF0000"/>
                </a:solidFill>
              </a:rPr>
              <a:t>1938 р. </a:t>
            </a:r>
            <a:r>
              <a:rPr lang="uk-UA" sz="2000" dirty="0"/>
              <a:t>Угорщина за першим Віденським арбітражем взяла участь у розчленуванні </a:t>
            </a:r>
            <a:r>
              <a:rPr lang="uk-UA" sz="2000" dirty="0" err="1"/>
              <a:t>Чехо-Словацької</a:t>
            </a:r>
            <a:r>
              <a:rPr lang="uk-UA" sz="2000" dirty="0"/>
              <a:t> республіки, приєднавши Південну Словаччину, а у </a:t>
            </a:r>
            <a:r>
              <a:rPr lang="uk-UA" sz="2000" dirty="0">
                <a:solidFill>
                  <a:srgbClr val="FF0000"/>
                </a:solidFill>
              </a:rPr>
              <a:t>січні 1939 р.</a:t>
            </a:r>
            <a:r>
              <a:rPr lang="uk-UA" sz="2000" dirty="0"/>
              <a:t> країна стала учасником так званого «Антикомінтернівського пакту».</a:t>
            </a:r>
          </a:p>
          <a:p>
            <a:pPr algn="ctr"/>
            <a:r>
              <a:rPr lang="uk-UA" sz="2000" dirty="0"/>
              <a:t>У березні війська адмірала М. Хорті окупували Карпатську Україну. За другим Віденським арбітражем, що відбувся в </a:t>
            </a:r>
            <a:r>
              <a:rPr lang="uk-UA" sz="2000" dirty="0">
                <a:solidFill>
                  <a:srgbClr val="FF0000"/>
                </a:solidFill>
              </a:rPr>
              <a:t>серпні 1940 р.</a:t>
            </a:r>
            <a:r>
              <a:rPr lang="uk-UA" sz="2000" dirty="0"/>
              <a:t>, Угорщина повернула собі Трансільванію.</a:t>
            </a:r>
          </a:p>
        </p:txBody>
      </p:sp>
    </p:spTree>
    <p:extLst>
      <p:ext uri="{BB962C8B-B14F-4D97-AF65-F5344CB8AC3E}">
        <p14:creationId xmlns:p14="http://schemas.microsoft.com/office/powerpoint/2010/main" xmlns="" val="2945776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279" y="120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Impact" panose="020B0806030902050204" pitchFamily="34" charset="0"/>
              </a:rPr>
              <a:t>Революція 1918 року</a:t>
            </a:r>
            <a:endParaRPr lang="uk-UA" sz="3600" b="1" dirty="0">
              <a:latin typeface="Impact" panose="020B080603090205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647539"/>
            <a:ext cx="8244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331" y="967171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Світова війна значно прискорила національні рухи у воюючих країнах, зокрема в угорській частині Австро-Угорської імперії. Поразки на фронтах вивели на вулиці міст тисячі людей під гаслами невідкладного виходу з війни та відокремлення від Австрії. 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99427" cy="31302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6547" y="42930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Демонстрація </a:t>
            </a:r>
            <a:r>
              <a:rPr lang="uk-UA" sz="2000" dirty="0" smtClean="0">
                <a:solidFill>
                  <a:srgbClr val="FF0000"/>
                </a:solidFill>
              </a:rPr>
              <a:t>29 жовтня 1918 р. </a:t>
            </a:r>
            <a:r>
              <a:rPr lang="uk-UA" sz="2000" dirty="0" smtClean="0"/>
              <a:t>в Будапешті переросла в збройне повстання. Влада перейшла до Національної ради, більшість якої належала соціал-демократам та лібералам.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" r="-880" b="6329"/>
          <a:stretch/>
        </p:blipFill>
        <p:spPr bwMode="auto">
          <a:xfrm>
            <a:off x="5391919" y="1426518"/>
            <a:ext cx="3248025" cy="2114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443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58" y="9087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16 листопада 1918 р. </a:t>
            </a:r>
            <a:r>
              <a:rPr lang="uk-UA" sz="2400" dirty="0" smtClean="0"/>
              <a:t>Угорщину було проголошено республікою. Нова влада проголосила загальне виборче право, свободу зборів, 8-годинний робочий день, обмеження розмірів землеволодінь. 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895" y="2924944"/>
            <a:ext cx="4139004" cy="29415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88" y="2924944"/>
            <a:ext cx="4187637" cy="29578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951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3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Impact" panose="020B0806030902050204" pitchFamily="34" charset="0"/>
              </a:rPr>
              <a:t>Доба Угорської радянської республіки </a:t>
            </a:r>
            <a:endParaRPr lang="uk-UA" sz="3600" b="1" dirty="0">
              <a:latin typeface="Impact" panose="020B080603090205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980728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89" y="2348880"/>
            <a:ext cx="6205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Угорські події були розцінені російськими більшовиками як один із проявів «всесвітньої комуністичної революції». Утворена в </a:t>
            </a:r>
            <a:r>
              <a:rPr lang="uk-UA" sz="2000" dirty="0" smtClean="0">
                <a:solidFill>
                  <a:srgbClr val="FF0000"/>
                </a:solidFill>
              </a:rPr>
              <a:t>листопаді 1918 р. </a:t>
            </a:r>
            <a:r>
              <a:rPr lang="uk-UA" sz="2000" dirty="0" smtClean="0"/>
              <a:t>з інструктованих у Москві військовополонених </a:t>
            </a:r>
            <a:r>
              <a:rPr lang="uk-UA" sz="2000" dirty="0" smtClean="0">
                <a:solidFill>
                  <a:srgbClr val="FF0000"/>
                </a:solidFill>
              </a:rPr>
              <a:t>Угорська комуністична партія </a:t>
            </a:r>
            <a:r>
              <a:rPr lang="uk-UA" sz="2000" dirty="0" smtClean="0"/>
              <a:t>на чолі Бела Куном стала готуватися до захоплення влади.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677" y="1170678"/>
            <a:ext cx="2652984" cy="39174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0403" y="5172098"/>
            <a:ext cx="2686258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Бела Кун</a:t>
            </a:r>
            <a:r>
              <a:rPr lang="ru-RU" sz="1400" dirty="0">
                <a:solidFill>
                  <a:schemeClr val="bg1"/>
                </a:solidFill>
              </a:rPr>
              <a:t> — угорський політик-комуніст та більшовицький революціонер.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92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Б. Кун і його послідовники вели активну агітаційну роботу на заводах, в армії, випускали спеціальні газети; було створено Червону гвардію чисельністю близько 2,5 тис. чоловік, Всеугорську спілку робітничої молоді.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1918" y="3930977"/>
            <a:ext cx="6444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січні 1919 р. з Росії до Угорщини було таємно доставлено 18 тис. прокомуністично налаштованих угорців з військовополонених австро-угорської армії, також переправлено 2,5 тис. кулеметів, 30 гармат та інше озброєння і набої.</a:t>
            </a:r>
          </a:p>
          <a:p>
            <a:pPr algn="ctr"/>
            <a:r>
              <a:rPr lang="uk-UA" sz="2000" dirty="0" smtClean="0"/>
              <a:t>У відповідь </a:t>
            </a:r>
            <a:r>
              <a:rPr lang="uk-UA" sz="2000" dirty="0"/>
              <a:t>на зіткнення озброєних демонстрантів з поліцією влада заарештувала майже 80 керівників УКП, зокрема й Куна.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638897" cy="3024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23" y="2420888"/>
            <a:ext cx="2689376" cy="40646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607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450" y="47667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Зовнішнє та внутрішнє становище молодої республіки було важким. Країни Антанти в ультимативній формі зажадали від переможеної Угорщини звільнення територій, призначених її сусідам — Чехословаччині та Румунії. Це рішення виявилось фатальним для поміркованих </a:t>
            </a:r>
            <a:r>
              <a:rPr lang="uk-UA" sz="2000" dirty="0" smtClean="0"/>
              <a:t>політиків, </a:t>
            </a:r>
            <a:r>
              <a:rPr lang="uk-UA" sz="2000" dirty="0"/>
              <a:t>що були зоріє­нтовані на країни Антанти.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2862" y="3356992"/>
            <a:ext cx="4565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відповідь на ультиматум Антанти соціал-демократи і комуністи об'єдналися, створивши </a:t>
            </a:r>
            <a:r>
              <a:rPr lang="ru-RU" sz="2000" dirty="0">
                <a:solidFill>
                  <a:srgbClr val="FF0000"/>
                </a:solidFill>
              </a:rPr>
              <a:t>Соціалістичну партію Угорщини</a:t>
            </a:r>
            <a:r>
              <a:rPr lang="ru-RU" sz="2000" dirty="0"/>
              <a:t>, яка проголо­сила </a:t>
            </a:r>
            <a:r>
              <a:rPr lang="ru-RU" sz="2000" dirty="0">
                <a:solidFill>
                  <a:srgbClr val="FF0000"/>
                </a:solidFill>
              </a:rPr>
              <a:t>21 березня 1919 р.</a:t>
            </a:r>
            <a:r>
              <a:rPr lang="ru-RU" sz="2000" dirty="0"/>
              <a:t> що бере владу у свої руки. 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38" y="2831063"/>
            <a:ext cx="4000500" cy="29908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4672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Робітничі загони в Будапешті захопили найважливіші пункти, і ново­утворений уряд проголосив Угорщину Радянською республікою на чолі з Ш. Гарбаї. Лідер комуністів Б. Кун отримав пост народного комісара закор­донних справ.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60648"/>
            <a:ext cx="2756489" cy="35283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59" y="3836253"/>
            <a:ext cx="2756489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Шандор Гурбаї - угорський </a:t>
            </a:r>
            <a:r>
              <a:rPr lang="uk-UA" sz="1400" dirty="0">
                <a:solidFill>
                  <a:schemeClr val="bg1"/>
                </a:solidFill>
              </a:rPr>
              <a:t>політик-соціаліст.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941082"/>
            <a:ext cx="777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Нова влада копіювала не лише назву держави своїх московсь­ких покровителів, але й їхні методи правління: замість поліції було утворено «Червону міліцію», утворювалась Червона </a:t>
            </a:r>
            <a:r>
              <a:rPr lang="ru-RU" sz="2000" dirty="0" smtClean="0"/>
              <a:t>Армія. Почались </a:t>
            </a:r>
            <a:r>
              <a:rPr lang="ru-RU" sz="2000" dirty="0"/>
              <a:t>репресії проти незадоволених, </a:t>
            </a:r>
            <a:r>
              <a:rPr lang="ru-RU" sz="2000" dirty="0" smtClean="0"/>
              <a:t>застосовувався </a:t>
            </a:r>
            <a:r>
              <a:rPr lang="ru-RU" sz="2000" dirty="0"/>
              <a:t>терор. Усе це загострило ситуацію в країні й сприяло створенню антирадянського фронту.</a:t>
            </a:r>
            <a:endParaRPr lang="uk-U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176464" cy="239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4754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88" y="278918"/>
            <a:ext cx="8454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Не кращою була і зовнішня політика радянського уряду Угорщини. Не розв'язавши жодної з соціальних проблем, угорські комуністи, виконуючи вказівки Комінтерну, вчинили агресію проти сусідньої Словаччини. У червні 1919 р. за їх допомогою там утворилась «радянська республіка» російського зразка. Комуністи розпочали впровадження у Словаччині політики «воєнного комунізму» і відкритого терору. Такі дії відвернули від них народ.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88" y="2924944"/>
            <a:ext cx="4416672" cy="33252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5687"/>
            <a:ext cx="3278857" cy="40788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847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" y="404664"/>
            <a:ext cx="5146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Улітку в Будапешті, Карпуварі, Калочі спалахнули повстання проти уряду. Загони угорських червоноармійців жорстоко розправлялися з повстанцями. Країна перебувала в економічній блокаді, а уряд не міг контролювати ситуацію. Із цього скористалися румунські війська і перейшли в наступ.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8099" y="5077171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4 серпня 1919 р. </a:t>
            </a:r>
            <a:r>
              <a:rPr lang="uk-UA" sz="2000" dirty="0"/>
              <a:t>румунські війська ввійшли в Будапешт. Угорська радянська республіка, що проіснувала 133 дні, була ліквідована.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072855" cy="2848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1930"/>
            <a:ext cx="2895972" cy="45893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871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</TotalTime>
  <Words>843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15</cp:revision>
  <dcterms:modified xsi:type="dcterms:W3CDTF">2018-03-12T15:30:16Z</dcterms:modified>
</cp:coreProperties>
</file>