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258" r:id="rId3"/>
    <p:sldId id="262" r:id="rId4"/>
    <p:sldId id="263" r:id="rId5"/>
    <p:sldId id="259" r:id="rId6"/>
    <p:sldId id="257" r:id="rId7"/>
    <p:sldId id="264" r:id="rId8"/>
    <p:sldId id="260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05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370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190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593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81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696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80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852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000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892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579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34E1958-743D-4AC0-B180-09BFEAB03D07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C2468E-8D40-4E4F-952A-660FC1F0E249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71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D%D0%B0%D1%86%D1%96%D0%BE%D0%BD%D0%B0%D0%BB%D1%8C%D0%BD%D0%B8%D0%B9_%D0%BF%D1%80%D0%B8%D1%80%D0%BE%D0%B4%D0%BD%D0%B8%D0%B9_%D0%BF%D0%B0%D1%80%D0%BA" TargetMode="External"/><Relationship Id="rId7" Type="http://schemas.openxmlformats.org/officeDocument/2006/relationships/hyperlink" Target="https://uk.wikipedia.org/wiki/%D0%94%D0%BE%D0%BD%D0%B5%D1%86%D1%8C%D0%BA%D0%B0_%D0%BE%D0%B1%D0%BB%D0%B0%D1%81%D1%82%D1%8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uk.wikipedia.org/wiki/%D0%9D%D1%96%D0%BA%D0%BE%D0%BB%D1%8C%D1%81%D1%8C%D0%BA%D0%B8%D0%B9_%D1%80%D0%B0%D0%B9%D0%BE%D0%BD" TargetMode="External"/><Relationship Id="rId5" Type="http://schemas.openxmlformats.org/officeDocument/2006/relationships/hyperlink" Target="https://uk.wikipedia.org/wiki/%D0%9C%D0%B0%D0%BD%D0%B3%D1%83%D1%88%D1%81%D1%8C%D0%BA%D0%B8%D0%B9_%D1%80%D0%B0%D0%B9%D0%BE%D0%BD" TargetMode="External"/><Relationship Id="rId4" Type="http://schemas.openxmlformats.org/officeDocument/2006/relationships/hyperlink" Target="https://uk.wikipedia.org/wiki/%D0%9D%D0%BE%D0%B2%D0%BE%D0%B0%D0%B7%D0%BE%D0%B2%D1%81%D1%8C%D0%BA%D0%B8%D0%B9_%D1%80%D0%B0%D0%B9%D0%BE%D0%B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40860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Природно-заповідний фонд України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6 % від загальної площі країни </a:t>
            </a:r>
            <a:endParaRPr lang="uk-UA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45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Регіональний ландшафтний парк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Рекреаційні установи місцевого чи регіонального значення, створюються з метою збереження в природному стані типових природних комплексів та об’єктів, а також забезпечення умов для організованого відпочинку</a:t>
            </a:r>
            <a:endParaRPr lang="uk-UA" sz="4400" dirty="0"/>
          </a:p>
        </p:txBody>
      </p:sp>
    </p:spTree>
    <p:extLst>
      <p:ext uri="{BB962C8B-B14F-4D97-AF65-F5344CB8AC3E}">
        <p14:creationId xmlns:p14="http://schemas.microsoft.com/office/powerpoint/2010/main" val="362467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10974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МЕОТИДА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ÐÐµÐ¾ÑÐ¸Ð´Ð°, ÐÑÐ¸Ð²Ð° ÐºÐ¾ÑÐ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280" y="1219034"/>
            <a:ext cx="5120640" cy="51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17920" y="1776549"/>
            <a:ext cx="4937760" cy="4183985"/>
          </a:xfrm>
        </p:spPr>
        <p:txBody>
          <a:bodyPr/>
          <a:lstStyle/>
          <a:p>
            <a:r>
              <a:rPr lang="uk-UA" b="1" dirty="0" err="1"/>
              <a:t>Меоти́да</a:t>
            </a:r>
            <a:r>
              <a:rPr lang="uk-UA" dirty="0"/>
              <a:t> — </a:t>
            </a:r>
            <a:r>
              <a:rPr lang="uk-UA" dirty="0">
                <a:hlinkClick r:id="rId3" tooltip="Національний природний парк"/>
              </a:rPr>
              <a:t>національний природний парк</a:t>
            </a:r>
            <a:r>
              <a:rPr lang="uk-UA" dirty="0"/>
              <a:t>, розташований на землях державної власності </a:t>
            </a:r>
            <a:r>
              <a:rPr lang="uk-UA" dirty="0" err="1">
                <a:hlinkClick r:id="rId4" tooltip="Новоазовський район"/>
              </a:rPr>
              <a:t>Новоазовського</a:t>
            </a:r>
            <a:r>
              <a:rPr lang="uk-UA" dirty="0"/>
              <a:t>, </a:t>
            </a:r>
            <a:r>
              <a:rPr lang="uk-UA" dirty="0" err="1">
                <a:hlinkClick r:id="rId5" tooltip="Мангушський район"/>
              </a:rPr>
              <a:t>Мангушського</a:t>
            </a:r>
            <a:r>
              <a:rPr lang="uk-UA" dirty="0"/>
              <a:t> та </a:t>
            </a:r>
            <a:r>
              <a:rPr lang="uk-UA" dirty="0" err="1">
                <a:hlinkClick r:id="rId6" tooltip="Нікольський район"/>
              </a:rPr>
              <a:t>Нікольського</a:t>
            </a:r>
            <a:r>
              <a:rPr lang="uk-UA" dirty="0"/>
              <a:t> районів </a:t>
            </a:r>
            <a:r>
              <a:rPr lang="uk-UA" dirty="0">
                <a:hlinkClick r:id="rId7" tooltip="Донецька область"/>
              </a:rPr>
              <a:t>Донецької області</a:t>
            </a:r>
            <a:r>
              <a:rPr lang="uk-UA" dirty="0"/>
              <a:t>. Площа: 20720,9531 га, з долученням більш 14 тис. га акваторії.</a:t>
            </a:r>
          </a:p>
          <a:p>
            <a:r>
              <a:rPr lang="uk-UA" dirty="0"/>
              <a:t>Територія постраждала під час військових дій.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64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8625" y="557349"/>
            <a:ext cx="8596668" cy="783771"/>
          </a:xfrm>
        </p:spPr>
        <p:txBody>
          <a:bodyPr/>
          <a:lstStyle/>
          <a:p>
            <a:pPr algn="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Природний заповідник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53737" y="1453848"/>
            <a:ext cx="10058400" cy="46160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err="1">
                <a:solidFill>
                  <a:schemeClr val="tx1"/>
                </a:solidFill>
              </a:rPr>
              <a:t>Приро́дний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err="1">
                <a:solidFill>
                  <a:schemeClr val="tx1"/>
                </a:solidFill>
              </a:rPr>
              <a:t>запові́дник</a:t>
            </a:r>
            <a:r>
              <a:rPr lang="ru-RU" sz="2800" dirty="0">
                <a:solidFill>
                  <a:schemeClr val="tx1"/>
                </a:solidFill>
              </a:rPr>
              <a:t> — </a:t>
            </a:r>
            <a:r>
              <a:rPr lang="ru-RU" sz="2800" dirty="0" err="1">
                <a:solidFill>
                  <a:schemeClr val="tx1"/>
                </a:solidFill>
              </a:rPr>
              <a:t>категорія</a:t>
            </a:r>
            <a:r>
              <a:rPr lang="ru-RU" sz="2800" dirty="0">
                <a:solidFill>
                  <a:schemeClr val="tx1"/>
                </a:solidFill>
              </a:rPr>
              <a:t> природно-</a:t>
            </a:r>
            <a:r>
              <a:rPr lang="ru-RU" sz="2800" dirty="0" err="1">
                <a:solidFill>
                  <a:schemeClr val="tx1"/>
                </a:solidFill>
              </a:rPr>
              <a:t>заповідного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фонду </a:t>
            </a:r>
            <a:r>
              <a:rPr lang="ru-RU" sz="2800" dirty="0" err="1" smtClean="0">
                <a:solidFill>
                  <a:schemeClr val="tx1"/>
                </a:solidFill>
              </a:rPr>
              <a:t>України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dirty="0" err="1" smtClean="0">
                <a:solidFill>
                  <a:schemeClr val="tx1"/>
                </a:solidFill>
              </a:rPr>
              <a:t>природоохоронна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науково-дослідна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установа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загальнодержавного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значення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 створена </a:t>
            </a:r>
            <a:r>
              <a:rPr lang="ru-RU" sz="2800" dirty="0">
                <a:solidFill>
                  <a:schemeClr val="tx1"/>
                </a:solidFill>
              </a:rPr>
              <a:t>з метою: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chemeClr val="tx1"/>
                </a:solidFill>
              </a:rPr>
              <a:t>збереження</a:t>
            </a:r>
            <a:r>
              <a:rPr lang="ru-RU" sz="2800" dirty="0">
                <a:solidFill>
                  <a:schemeClr val="tx1"/>
                </a:solidFill>
              </a:rPr>
              <a:t> в природному </a:t>
            </a:r>
            <a:r>
              <a:rPr lang="ru-RU" sz="2800" dirty="0" err="1">
                <a:solidFill>
                  <a:schemeClr val="tx1"/>
                </a:solidFill>
              </a:rPr>
              <a:t>стані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типових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або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унікальних</a:t>
            </a:r>
            <a:r>
              <a:rPr lang="ru-RU" sz="2800" dirty="0">
                <a:solidFill>
                  <a:schemeClr val="tx1"/>
                </a:solidFill>
              </a:rPr>
              <a:t> для </a:t>
            </a:r>
            <a:r>
              <a:rPr lang="ru-RU" sz="2800" dirty="0" err="1">
                <a:solidFill>
                  <a:schemeClr val="tx1"/>
                </a:solidFill>
              </a:rPr>
              <a:t>даної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ландшафтної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зони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природних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комплексів</a:t>
            </a:r>
            <a:r>
              <a:rPr lang="ru-RU" sz="2800" dirty="0">
                <a:solidFill>
                  <a:schemeClr val="tx1"/>
                </a:solidFill>
              </a:rPr>
              <a:t> з </a:t>
            </a:r>
            <a:r>
              <a:rPr lang="ru-RU" sz="2800" dirty="0" err="1">
                <a:solidFill>
                  <a:schemeClr val="tx1"/>
                </a:solidFill>
              </a:rPr>
              <a:t>усією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сукупністю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їхніх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компонентів</a:t>
            </a:r>
            <a:r>
              <a:rPr lang="ru-RU" sz="2800" dirty="0">
                <a:solidFill>
                  <a:schemeClr val="tx1"/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chemeClr val="tx1"/>
                </a:solidFill>
              </a:rPr>
              <a:t>вивчення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природних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процесів</a:t>
            </a:r>
            <a:r>
              <a:rPr lang="ru-RU" sz="2800" dirty="0">
                <a:solidFill>
                  <a:schemeClr val="tx1"/>
                </a:solidFill>
              </a:rPr>
              <a:t> і </a:t>
            </a:r>
            <a:r>
              <a:rPr lang="ru-RU" sz="2800" dirty="0" err="1">
                <a:solidFill>
                  <a:schemeClr val="tx1"/>
                </a:solidFill>
              </a:rPr>
              <a:t>явищ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що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відбуваються</a:t>
            </a:r>
            <a:r>
              <a:rPr lang="ru-RU" sz="2800" dirty="0">
                <a:solidFill>
                  <a:schemeClr val="tx1"/>
                </a:solidFill>
              </a:rPr>
              <a:t> в них,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 err="1">
                <a:solidFill>
                  <a:schemeClr val="tx1"/>
                </a:solidFill>
              </a:rPr>
              <a:t>розробки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наукових</a:t>
            </a:r>
            <a:r>
              <a:rPr lang="ru-RU" sz="2800" dirty="0">
                <a:solidFill>
                  <a:schemeClr val="tx1"/>
                </a:solidFill>
              </a:rPr>
              <a:t> засад </a:t>
            </a:r>
            <a:r>
              <a:rPr lang="ru-RU" sz="2800" dirty="0" err="1">
                <a:solidFill>
                  <a:schemeClr val="tx1"/>
                </a:solidFill>
              </a:rPr>
              <a:t>охорони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навколишнього</a:t>
            </a:r>
            <a:r>
              <a:rPr lang="ru-RU" sz="2800" dirty="0">
                <a:solidFill>
                  <a:schemeClr val="tx1"/>
                </a:solidFill>
              </a:rPr>
              <a:t> природного </a:t>
            </a:r>
            <a:r>
              <a:rPr lang="ru-RU" sz="2800" dirty="0" err="1" smtClean="0">
                <a:solidFill>
                  <a:schemeClr val="tx1"/>
                </a:solidFill>
              </a:rPr>
              <a:t>середовища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ефективного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використання</a:t>
            </a: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dirty="0" err="1">
                <a:solidFill>
                  <a:schemeClr val="tx1"/>
                </a:solidFill>
              </a:rPr>
              <a:t>природних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ресурсів</a:t>
            </a:r>
            <a:r>
              <a:rPr lang="ru-RU" sz="2800" dirty="0">
                <a:solidFill>
                  <a:schemeClr val="tx1"/>
                </a:solidFill>
              </a:rPr>
              <a:t> та </a:t>
            </a:r>
            <a:r>
              <a:rPr lang="ru-RU" sz="2800" dirty="0" err="1">
                <a:solidFill>
                  <a:schemeClr val="tx1"/>
                </a:solidFill>
              </a:rPr>
              <a:t>екологічної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безпеки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  <a:p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67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16903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природних заповідників в Україні 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416217"/>
              </p:ext>
            </p:extLst>
          </p:nvPr>
        </p:nvGraphicFramePr>
        <p:xfrm>
          <a:off x="1169377" y="1303509"/>
          <a:ext cx="9985986" cy="5058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596">
                  <a:extLst>
                    <a:ext uri="{9D8B030D-6E8A-4147-A177-3AD203B41FA5}">
                      <a16:colId xmlns:a16="http://schemas.microsoft.com/office/drawing/2014/main" val="932216080"/>
                    </a:ext>
                  </a:extLst>
                </a:gridCol>
                <a:gridCol w="4295398">
                  <a:extLst>
                    <a:ext uri="{9D8B030D-6E8A-4147-A177-3AD203B41FA5}">
                      <a16:colId xmlns:a16="http://schemas.microsoft.com/office/drawing/2014/main" val="1237237039"/>
                    </a:ext>
                  </a:extLst>
                </a:gridCol>
                <a:gridCol w="1953087">
                  <a:extLst>
                    <a:ext uri="{9D8B030D-6E8A-4147-A177-3AD203B41FA5}">
                      <a16:colId xmlns:a16="http://schemas.microsoft.com/office/drawing/2014/main" val="1449421069"/>
                    </a:ext>
                  </a:extLst>
                </a:gridCol>
                <a:gridCol w="3039905">
                  <a:extLst>
                    <a:ext uri="{9D8B030D-6E8A-4147-A177-3AD203B41FA5}">
                      <a16:colId xmlns:a16="http://schemas.microsoft.com/office/drawing/2014/main" val="1744122495"/>
                    </a:ext>
                  </a:extLst>
                </a:gridCol>
              </a:tblGrid>
              <a:tr h="71700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заповідника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 заснування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Розташування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4228879"/>
                  </a:ext>
                </a:extLst>
              </a:tr>
              <a:tr h="4154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Горгани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Івано-Франківська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168594"/>
                  </a:ext>
                </a:extLst>
              </a:tr>
              <a:tr h="4154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Дніпровсько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Орільський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Дніпропетровська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845431"/>
                  </a:ext>
                </a:extLst>
              </a:tr>
              <a:tr h="4154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Древлянський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Житомирська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480553"/>
                  </a:ext>
                </a:extLst>
              </a:tr>
              <a:tr h="4154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Єланецький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Миколаївська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46261"/>
                  </a:ext>
                </a:extLst>
              </a:tr>
              <a:tr h="4154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Казантипський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Крим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950442"/>
                  </a:ext>
                </a:extLst>
              </a:tr>
              <a:tr h="4154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Канівський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Черкаська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733943"/>
                  </a:ext>
                </a:extLst>
              </a:tr>
              <a:tr h="71700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Карадазький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Крим</a:t>
                      </a:r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44304"/>
                  </a:ext>
                </a:extLst>
              </a:tr>
              <a:tr h="71700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Кримський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Крим</a:t>
                      </a:r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521877"/>
                  </a:ext>
                </a:extLst>
              </a:tr>
              <a:tr h="41540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Луганський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Луганська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501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07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8809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 природних заповідників в Україні </a:t>
            </a:r>
            <a:endParaRPr lang="uk-UA" sz="4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uk-UA" dirty="0"/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987687"/>
              </p:ext>
            </p:extLst>
          </p:nvPr>
        </p:nvGraphicFramePr>
        <p:xfrm>
          <a:off x="1327640" y="1169377"/>
          <a:ext cx="982803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6561">
                  <a:extLst>
                    <a:ext uri="{9D8B030D-6E8A-4147-A177-3AD203B41FA5}">
                      <a16:colId xmlns:a16="http://schemas.microsoft.com/office/drawing/2014/main" val="481297416"/>
                    </a:ext>
                  </a:extLst>
                </a:gridCol>
                <a:gridCol w="4227458">
                  <a:extLst>
                    <a:ext uri="{9D8B030D-6E8A-4147-A177-3AD203B41FA5}">
                      <a16:colId xmlns:a16="http://schemas.microsoft.com/office/drawing/2014/main" val="4043443112"/>
                    </a:ext>
                  </a:extLst>
                </a:gridCol>
                <a:gridCol w="1922195">
                  <a:extLst>
                    <a:ext uri="{9D8B030D-6E8A-4147-A177-3AD203B41FA5}">
                      <a16:colId xmlns:a16="http://schemas.microsoft.com/office/drawing/2014/main" val="445653807"/>
                    </a:ext>
                  </a:extLst>
                </a:gridCol>
                <a:gridCol w="2991825">
                  <a:extLst>
                    <a:ext uri="{9D8B030D-6E8A-4147-A177-3AD203B41FA5}">
                      <a16:colId xmlns:a16="http://schemas.microsoft.com/office/drawing/2014/main" val="1202187786"/>
                    </a:ext>
                  </a:extLst>
                </a:gridCol>
              </a:tblGrid>
              <a:tr h="8345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п/п</a:t>
                      </a:r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заповідника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 заснування</a:t>
                      </a: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Розташування 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401679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Медобори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Тернопільська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484836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Мартьян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 Крим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569618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Михайлівська цілина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051207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Опуцький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 Крим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741637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Житомирська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320524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Львівська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131355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Рівненський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Рівненська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132258"/>
                  </a:ext>
                </a:extLst>
              </a:tr>
              <a:tr h="3338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Черемський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Волинська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145459"/>
                  </a:ext>
                </a:extLst>
              </a:tr>
              <a:tr h="158564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  <a:p>
                      <a:pPr algn="ctr"/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  <a:p>
                      <a:pPr algn="ctr"/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Український степовий </a:t>
                      </a:r>
                    </a:p>
                    <a:p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Ялтинський </a:t>
                      </a:r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гірсько</a:t>
                      </a:r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-лісовий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1961</a:t>
                      </a:r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Донецька,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Запорізька, Сумська області</a:t>
                      </a:r>
                    </a:p>
                    <a:p>
                      <a:endParaRPr lang="uk-UA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 Крим</a:t>
                      </a:r>
                    </a:p>
                    <a:p>
                      <a:endParaRPr lang="uk-UA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717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9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93557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Біосферний заповідник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18903" y="1802191"/>
            <a:ext cx="10058400" cy="4023360"/>
          </a:xfrm>
        </p:spPr>
        <p:txBody>
          <a:bodyPr/>
          <a:lstStyle/>
          <a:p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Біосфе́рний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запові́дник</a:t>
            </a: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природоохоронна, науково-дослідна установа міжнародного значення, що створюється з метою: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 в природному стані найтиповіших природних комплексів 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біосфери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фонового екологічного </a:t>
            </a:r>
            <a:r>
              <a:rPr lang="uk-UA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 навколишнього природного середовища, його змін під дією антропогенних факторів.</a:t>
            </a:r>
          </a:p>
          <a:p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9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Ð¿ÑÐ¸ÑÐ¾Ð´Ð½Ñ Ð·Ð°Ð¿Ð¾Ð²ÑÐ´Ð½Ð¸ÐºÐ¸ ÑÐºÑÐ°ÑÐ½Ð¸ Ð¿ÑÐµÐ·ÐµÐ½ÑÐ°ÑÑÑ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252" y="0"/>
            <a:ext cx="9544592" cy="68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87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Чорнобильський радіаційно-екологічний біосферний заповідник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11677" y="1845734"/>
            <a:ext cx="10144003" cy="4023360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endParaRPr lang="uk-UA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України від 26 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квітня 2016 року.</a:t>
            </a:r>
            <a:endParaRPr lang="uk-UA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200" dirty="0" smtClean="0">
              <a:solidFill>
                <a:schemeClr val="tx1"/>
              </a:solidFill>
            </a:endParaRPr>
          </a:p>
          <a:p>
            <a:r>
              <a:rPr lang="uk-UA" sz="3200" dirty="0" smtClean="0">
                <a:solidFill>
                  <a:schemeClr val="tx1"/>
                </a:solidFill>
              </a:rPr>
              <a:t> 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озташований 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межах  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Іванківського та </a:t>
            </a: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Поліського   районів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Київської області </a:t>
            </a: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Зоні відчуження Чорнобильської АЕС</a:t>
            </a:r>
          </a:p>
          <a:p>
            <a:endParaRPr lang="uk-UA" sz="3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200" dirty="0">
                <a:solidFill>
                  <a:schemeClr val="tx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333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парк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97280" y="2664822"/>
            <a:ext cx="10058400" cy="3204271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заповідна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природно-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заповідного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фонду 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43.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дозволено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доступ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туристів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1905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аціональні парки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36440"/>
              </p:ext>
            </p:extLst>
          </p:nvPr>
        </p:nvGraphicFramePr>
        <p:xfrm>
          <a:off x="905607" y="1248513"/>
          <a:ext cx="10249756" cy="480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2037204801"/>
                    </a:ext>
                  </a:extLst>
                </a:gridCol>
                <a:gridCol w="4703884">
                  <a:extLst>
                    <a:ext uri="{9D8B030D-6E8A-4147-A177-3AD203B41FA5}">
                      <a16:colId xmlns:a16="http://schemas.microsoft.com/office/drawing/2014/main" val="1500646844"/>
                    </a:ext>
                  </a:extLst>
                </a:gridCol>
                <a:gridCol w="2048608">
                  <a:extLst>
                    <a:ext uri="{9D8B030D-6E8A-4147-A177-3AD203B41FA5}">
                      <a16:colId xmlns:a16="http://schemas.microsoft.com/office/drawing/2014/main" val="847500676"/>
                    </a:ext>
                  </a:extLst>
                </a:gridCol>
                <a:gridCol w="2925763">
                  <a:extLst>
                    <a:ext uri="{9D8B030D-6E8A-4147-A177-3AD203B41FA5}">
                      <a16:colId xmlns:a16="http://schemas.microsoft.com/office/drawing/2014/main" val="3780984903"/>
                    </a:ext>
                  </a:extLst>
                </a:gridCol>
              </a:tblGrid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 національного парку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 заснування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Розташування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837818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Білоозерський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Київська, Черкаська області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8529873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Верховинський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Івано-Франківська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653237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Голосіївський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Київ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228049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Карпатський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Івано-Франківська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141558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Олешківські піски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Херсонська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474088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Подільські Товтри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Хмельницька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989329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Святі гори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1997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Донецька</a:t>
                      </a:r>
                      <a:r>
                        <a:rPr lang="uk-UA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246295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Синєвир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Закарпатська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46048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Хотинський 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Чернівецька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804126"/>
                  </a:ext>
                </a:extLst>
              </a:tr>
              <a:tr h="416435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Шацький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1983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Волинська область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024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3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268</TotalTime>
  <Words>256</Words>
  <Application>Microsoft Office PowerPoint</Application>
  <PresentationFormat>Широкий екран</PresentationFormat>
  <Paragraphs>162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Ретроспектива</vt:lpstr>
      <vt:lpstr>Природно-заповідний фонд України  6 % від загальної площі країни </vt:lpstr>
      <vt:lpstr>Природний заповідник</vt:lpstr>
      <vt:lpstr>Перелік природних заповідників в Україні </vt:lpstr>
      <vt:lpstr>Перелік природних заповідників в Україні </vt:lpstr>
      <vt:lpstr>Біосферний заповідник</vt:lpstr>
      <vt:lpstr>Презентація PowerPoint</vt:lpstr>
      <vt:lpstr>Чорнобильський радіаційно-екологічний біосферний заповідник</vt:lpstr>
      <vt:lpstr>Національний парк</vt:lpstr>
      <vt:lpstr>Національні парки</vt:lpstr>
      <vt:lpstr>Регіональний ландшафтний парк</vt:lpstr>
      <vt:lpstr>МЕОТИДА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Користувач Windows</dc:creator>
  <cp:lastModifiedBy>Користувач Windows</cp:lastModifiedBy>
  <cp:revision>21</cp:revision>
  <dcterms:created xsi:type="dcterms:W3CDTF">2018-04-17T11:12:02Z</dcterms:created>
  <dcterms:modified xsi:type="dcterms:W3CDTF">2018-04-25T07:43:24Z</dcterms:modified>
</cp:coreProperties>
</file>