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57595B"/>
    <a:srgbClr val="F5F5F5"/>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44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2832212678"/>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6" name="Footer Placeholder 5"/>
          <p:cNvSpPr>
            <a:spLocks noGrp="1"/>
          </p:cNvSpPr>
          <p:nvPr>
            <p:ph type="ftr" sz="quarter" idx="11"/>
          </p:nvPr>
        </p:nvSpPr>
        <p:spPr>
          <a:xfrm>
            <a:off x="917678" y="6181344"/>
            <a:ext cx="5337278" cy="365125"/>
          </a:xfrm>
        </p:spPr>
        <p:txBody>
          <a:bodyPr/>
          <a:lstStyle/>
          <a:p>
            <a:endParaRPr lang="ru-RU"/>
          </a:p>
        </p:txBody>
      </p:sp>
      <p:sp>
        <p:nvSpPr>
          <p:cNvPr id="7" name="Slide Number Placeholder 6"/>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339046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327595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2243665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2845768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141598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413847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4004500438"/>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1113908511"/>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503801288"/>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227358626"/>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3570839530"/>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2725771490"/>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4005657981"/>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557465472"/>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ru-RU" smtClean="0"/>
              <a:t>Образец заголовка</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32C6D6-04B2-4034-BC97-6EB1AC693227}" type="datetimeFigureOut">
              <a:rPr lang="ru-RU" smtClean="0"/>
              <a:pPr/>
              <a:t>18.04.2018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1736731940"/>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23649" y="6181344"/>
            <a:ext cx="718502" cy="365125"/>
          </a:xfrm>
        </p:spPr>
        <p:txBody>
          <a:bodyPr/>
          <a:lstStyle/>
          <a:p>
            <a:fld id="{5D32C6D6-04B2-4034-BC97-6EB1AC693227}" type="datetimeFigureOut">
              <a:rPr lang="ru-RU" smtClean="0"/>
              <a:pPr/>
              <a:t>18.04.2018</a:t>
            </a:fld>
            <a:endParaRPr lang="ru-RU"/>
          </a:p>
        </p:txBody>
      </p:sp>
      <p:sp>
        <p:nvSpPr>
          <p:cNvPr id="6" name="Footer Placeholder 5"/>
          <p:cNvSpPr>
            <a:spLocks noGrp="1"/>
          </p:cNvSpPr>
          <p:nvPr>
            <p:ph type="ftr" sz="quarter" idx="11"/>
          </p:nvPr>
        </p:nvSpPr>
        <p:spPr>
          <a:xfrm>
            <a:off x="818348" y="6181344"/>
            <a:ext cx="3705300" cy="365125"/>
          </a:xfrm>
        </p:spPr>
        <p:txBody>
          <a:bodyPr/>
          <a:lstStyle/>
          <a:p>
            <a:endParaRPr lang="ru-RU"/>
          </a:p>
        </p:txBody>
      </p:sp>
      <p:sp>
        <p:nvSpPr>
          <p:cNvPr id="7" name="Slide Number Placeholder 6"/>
          <p:cNvSpPr>
            <a:spLocks noGrp="1"/>
          </p:cNvSpPr>
          <p:nvPr>
            <p:ph type="sldNum" sz="quarter" idx="12"/>
          </p:nvPr>
        </p:nvSpPr>
        <p:spPr>
          <a:xfrm>
            <a:off x="8024262" y="6181344"/>
            <a:ext cx="305186" cy="329250"/>
          </a:xfrm>
        </p:spPr>
        <p:txBody>
          <a:body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1510217606"/>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5D32C6D6-04B2-4034-BC97-6EB1AC693227}" type="datetimeFigureOut">
              <a:rPr lang="ru-RU" smtClean="0"/>
              <a:pPr/>
              <a:t>18.04.2018</a:t>
            </a:fld>
            <a:endParaRPr lang="ru-RU"/>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48E89994-933B-4194-8E36-228598C1AD18}" type="slidenum">
              <a:rPr lang="ru-RU" smtClean="0"/>
              <a:pPr/>
              <a:t>‹#›</a:t>
            </a:fld>
            <a:endParaRPr lang="ru-RU"/>
          </a:p>
        </p:txBody>
      </p:sp>
    </p:spTree>
    <p:extLst>
      <p:ext uri="{BB962C8B-B14F-4D97-AF65-F5344CB8AC3E}">
        <p14:creationId xmlns:p14="http://schemas.microsoft.com/office/powerpoint/2010/main" xmlns="" val="2075606158"/>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769541"/>
            <a:ext cx="9144000" cy="1828801"/>
          </a:xfrm>
        </p:spPr>
        <p:txBody>
          <a:bodyPr anchor="ctr"/>
          <a:lstStyle/>
          <a:p>
            <a:r>
              <a:rPr lang="ru-RU" b="1" dirty="0" smtClean="0">
                <a:effectLst>
                  <a:glow rad="38100">
                    <a:schemeClr val="bg1">
                      <a:lumMod val="65000"/>
                      <a:lumOff val="35000"/>
                      <a:alpha val="50000"/>
                    </a:schemeClr>
                  </a:glow>
                  <a:outerShdw blurRad="28575" dist="31750" dir="13200000" algn="tl" rotWithShape="0">
                    <a:srgbClr val="000000">
                      <a:alpha val="25000"/>
                    </a:srgbClr>
                  </a:outerShdw>
                </a:effectLst>
              </a:rPr>
              <a:t>Тема. </a:t>
            </a:r>
            <a:r>
              <a:rPr lang="uk-UA" b="1" dirty="0" smtClean="0">
                <a:effectLst>
                  <a:glow rad="38100">
                    <a:schemeClr val="bg1">
                      <a:lumMod val="65000"/>
                      <a:lumOff val="35000"/>
                      <a:alpha val="50000"/>
                    </a:schemeClr>
                  </a:glow>
                  <a:outerShdw blurRad="28575" dist="31750" dir="13200000" algn="tl" rotWithShape="0">
                    <a:srgbClr val="000000">
                      <a:alpha val="25000"/>
                    </a:srgbClr>
                  </a:outerShdw>
                </a:effectLst>
              </a:rPr>
              <a:t>Індія в 20-30-ті роки </a:t>
            </a:r>
            <a:r>
              <a:rPr lang="en-US" b="1" dirty="0" smtClean="0">
                <a:effectLst>
                  <a:glow rad="38100">
                    <a:schemeClr val="bg1">
                      <a:lumMod val="65000"/>
                      <a:lumOff val="35000"/>
                      <a:alpha val="50000"/>
                    </a:schemeClr>
                  </a:glow>
                  <a:outerShdw blurRad="28575" dist="31750" dir="13200000" algn="tl" rotWithShape="0">
                    <a:srgbClr val="000000">
                      <a:alpha val="25000"/>
                    </a:srgbClr>
                  </a:outerShdw>
                </a:effectLst>
              </a:rPr>
              <a:t>XX </a:t>
            </a:r>
            <a:r>
              <a:rPr lang="uk-UA" b="1" dirty="0" smtClean="0">
                <a:effectLst>
                  <a:glow rad="38100">
                    <a:schemeClr val="bg1">
                      <a:lumMod val="65000"/>
                      <a:lumOff val="35000"/>
                      <a:alpha val="50000"/>
                    </a:schemeClr>
                  </a:glow>
                  <a:outerShdw blurRad="28575" dist="31750" dir="13200000" algn="tl" rotWithShape="0">
                    <a:srgbClr val="000000">
                      <a:alpha val="25000"/>
                    </a:srgbClr>
                  </a:outerShdw>
                </a:effectLst>
              </a:rPr>
              <a:t>ст.</a:t>
            </a:r>
            <a:endParaRPr lang="ru-RU" b="1"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5" name="Подзаголовок 4"/>
          <p:cNvSpPr>
            <a:spLocks noGrp="1"/>
          </p:cNvSpPr>
          <p:nvPr>
            <p:ph type="subTitle" idx="1"/>
          </p:nvPr>
        </p:nvSpPr>
        <p:spPr>
          <a:xfrm>
            <a:off x="6561264" y="5942705"/>
            <a:ext cx="2582736" cy="915295"/>
          </a:xfrm>
        </p:spPr>
        <p:txBody>
          <a:bodyPr>
            <a:normAutofit/>
          </a:bodyPr>
          <a:lstStyle/>
          <a:p>
            <a:endParaRPr lang="ru-RU" sz="1600" dirty="0">
              <a:solidFill>
                <a:schemeClr val="tx2"/>
              </a:solidFill>
            </a:endParaRPr>
          </a:p>
        </p:txBody>
      </p:sp>
    </p:spTree>
    <p:extLst>
      <p:ext uri="{BB962C8B-B14F-4D97-AF65-F5344CB8AC3E}">
        <p14:creationId xmlns:p14="http://schemas.microsoft.com/office/powerpoint/2010/main" xmlns="" val="462874494"/>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460" y="428017"/>
            <a:ext cx="9387191" cy="1938992"/>
          </a:xfrm>
          <a:prstGeom prst="rect">
            <a:avLst/>
          </a:prstGeom>
        </p:spPr>
        <p:txBody>
          <a:bodyPr wrap="square">
            <a:spAutoFit/>
          </a:bodyPr>
          <a:lstStyle/>
          <a:p>
            <a:pPr algn="ctr"/>
            <a:r>
              <a:rPr lang="uk-UA" sz="2000" spc="-150" dirty="0" smtClean="0"/>
              <a:t>Ще перебуваючи в Південній Африці, Ґанді дійшов висновку, що Індія здобуде незалежність через </a:t>
            </a:r>
            <a:r>
              <a:rPr lang="uk-UA" sz="2000" spc="-150" dirty="0" err="1" smtClean="0">
                <a:solidFill>
                  <a:srgbClr val="92D050"/>
                </a:solidFill>
              </a:rPr>
              <a:t>сатьяграху</a:t>
            </a:r>
            <a:r>
              <a:rPr lang="uk-UA" sz="2000" spc="-150" dirty="0" smtClean="0"/>
              <a:t> - ненасильницький опір колоніальній владі. Власне, невиконання розпоряджень британської колоніальної адміністрації, ухиляння від сплати податків, мирні демонстрації та інше не були для Індії чимось новим. Проте саме М. Ґанді звів ненасильницькі принципи в ранг головного та єдиного засобу досягнення омріяної його народом свободи.</a:t>
            </a:r>
            <a:endParaRPr lang="uk-UA" sz="2000" spc="-150" dirty="0"/>
          </a:p>
        </p:txBody>
      </p:sp>
      <p:sp>
        <p:nvSpPr>
          <p:cNvPr id="3" name="Прямоугольник 2"/>
          <p:cNvSpPr/>
          <p:nvPr/>
        </p:nvSpPr>
        <p:spPr>
          <a:xfrm>
            <a:off x="4445540" y="3053413"/>
            <a:ext cx="4815191" cy="3477875"/>
          </a:xfrm>
          <a:prstGeom prst="rect">
            <a:avLst/>
          </a:prstGeom>
        </p:spPr>
        <p:txBody>
          <a:bodyPr wrap="square">
            <a:spAutoFit/>
          </a:bodyPr>
          <a:lstStyle/>
          <a:p>
            <a:pPr algn="ctr"/>
            <a:r>
              <a:rPr lang="uk-UA" sz="2000" spc="-150" dirty="0" smtClean="0"/>
              <a:t>У часи, коли слова «політика» і «злочин» багатьма сприймалися як синоніми, М. Ґанді поставив перед собою і нацією надмету - поєднати політику і моральність, зробити вільними і щасливими себе, не зробивши при цьому рабами і знедоленими інших. Навіть своїх ворогів. Незалежність Індії була не кінцевою метою, а кроком на шляху до </a:t>
            </a:r>
            <a:r>
              <a:rPr lang="uk-UA" sz="2000" spc="-150" dirty="0" err="1" smtClean="0">
                <a:solidFill>
                  <a:srgbClr val="92D050"/>
                </a:solidFill>
              </a:rPr>
              <a:t>сарводайї</a:t>
            </a:r>
            <a:r>
              <a:rPr lang="uk-UA" sz="2000" spc="-150" dirty="0" smtClean="0"/>
              <a:t> - «суспільства загального благоденства».</a:t>
            </a:r>
            <a:endParaRPr lang="uk-UA" sz="2000" spc="-150" dirty="0"/>
          </a:p>
        </p:txBody>
      </p:sp>
      <p:pic>
        <p:nvPicPr>
          <p:cNvPr id="4" name="Рисунок 3"/>
          <p:cNvPicPr>
            <a:picLocks noChangeAspect="1"/>
          </p:cNvPicPr>
          <p:nvPr/>
        </p:nvPicPr>
        <p:blipFill>
          <a:blip r:embed="rId2" cstate="print"/>
          <a:stretch>
            <a:fillRect/>
          </a:stretch>
        </p:blipFill>
        <p:spPr>
          <a:xfrm>
            <a:off x="160280" y="2985319"/>
            <a:ext cx="4285260" cy="3191851"/>
          </a:xfrm>
          <a:prstGeom prst="rect">
            <a:avLst/>
          </a:prstGeom>
        </p:spPr>
      </p:pic>
    </p:spTree>
    <p:extLst>
      <p:ext uri="{BB962C8B-B14F-4D97-AF65-F5344CB8AC3E}">
        <p14:creationId xmlns:p14="http://schemas.microsoft.com/office/powerpoint/2010/main" xmlns="" val="559117733"/>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956957828"/>
              </p:ext>
            </p:extLst>
          </p:nvPr>
        </p:nvGraphicFramePr>
        <p:xfrm>
          <a:off x="359922" y="768485"/>
          <a:ext cx="8433882" cy="5364480"/>
        </p:xfrm>
        <a:graphic>
          <a:graphicData uri="http://schemas.openxmlformats.org/drawingml/2006/table">
            <a:tbl>
              <a:tblPr firstRow="1" bandRow="1">
                <a:tableStyleId>{5C22544A-7EE6-4342-B048-85BDC9FD1C3A}</a:tableStyleId>
              </a:tblPr>
              <a:tblGrid>
                <a:gridCol w="4216941"/>
                <a:gridCol w="4216941"/>
              </a:tblGrid>
              <a:tr h="411533">
                <a:tc>
                  <a:txBody>
                    <a:bodyPr/>
                    <a:lstStyle/>
                    <a:p>
                      <a:pPr algn="ctr"/>
                      <a:r>
                        <a:rPr lang="uk-UA" sz="2000" dirty="0" smtClean="0">
                          <a:solidFill>
                            <a:srgbClr val="92D050"/>
                          </a:solidFill>
                          <a:effectLst>
                            <a:outerShdw blurRad="38100" dist="38100" dir="2700000" algn="tl">
                              <a:srgbClr val="000000">
                                <a:alpha val="43137"/>
                              </a:srgbClr>
                            </a:outerShdw>
                          </a:effectLst>
                        </a:rPr>
                        <a:t>Соціальний ідеал М. Ґанді </a:t>
                      </a:r>
                      <a:r>
                        <a:rPr lang="uk-UA" sz="2000" dirty="0" err="1" smtClean="0">
                          <a:solidFill>
                            <a:srgbClr val="92D050"/>
                          </a:solidFill>
                          <a:effectLst>
                            <a:outerShdw blurRad="38100" dist="38100" dir="2700000" algn="tl">
                              <a:srgbClr val="000000">
                                <a:alpha val="43137"/>
                              </a:srgbClr>
                            </a:outerShdw>
                          </a:effectLst>
                        </a:rPr>
                        <a:t>Сарводайя</a:t>
                      </a:r>
                      <a:endParaRPr lang="uk-UA" sz="2000" dirty="0">
                        <a:solidFill>
                          <a:srgbClr val="92D050"/>
                        </a:solidFill>
                        <a:effectLst>
                          <a:outerShdw blurRad="38100" dist="38100" dir="2700000" algn="tl">
                            <a:srgbClr val="000000">
                              <a:alpha val="43137"/>
                            </a:srgbClr>
                          </a:outerShdw>
                        </a:effectLst>
                      </a:endParaRPr>
                    </a:p>
                  </a:txBody>
                  <a:tcPr>
                    <a:cell3D prstMaterial="dkEdge">
                      <a:bevel w="77470" h="12700" prst="softRound"/>
                      <a:lightRig rig="flood" dir="t"/>
                    </a:cell3D>
                    <a:solidFill>
                      <a:srgbClr val="FEFEFE"/>
                    </a:solidFill>
                  </a:tcPr>
                </a:tc>
                <a:tc>
                  <a:txBody>
                    <a:bodyPr/>
                    <a:lstStyle/>
                    <a:p>
                      <a:pPr algn="ctr"/>
                      <a:r>
                        <a:rPr lang="uk-UA" sz="2000" dirty="0" smtClean="0">
                          <a:solidFill>
                            <a:srgbClr val="92D050"/>
                          </a:solidFill>
                          <a:effectLst>
                            <a:outerShdw blurRad="38100" dist="38100" dir="2700000" algn="tl">
                              <a:srgbClr val="000000">
                                <a:alpha val="43137"/>
                              </a:srgbClr>
                            </a:outerShdw>
                          </a:effectLst>
                        </a:rPr>
                        <a:t>Шлях досягнення ідеалу </a:t>
                      </a:r>
                      <a:r>
                        <a:rPr lang="uk-UA" sz="2000" dirty="0" err="1" smtClean="0">
                          <a:solidFill>
                            <a:srgbClr val="92D050"/>
                          </a:solidFill>
                          <a:effectLst>
                            <a:outerShdw blurRad="38100" dist="38100" dir="2700000" algn="tl">
                              <a:srgbClr val="000000">
                                <a:alpha val="43137"/>
                              </a:srgbClr>
                            </a:outerShdw>
                          </a:effectLst>
                        </a:rPr>
                        <a:t>Сатьяграха</a:t>
                      </a:r>
                      <a:endParaRPr lang="uk-UA" sz="2000" dirty="0">
                        <a:solidFill>
                          <a:srgbClr val="92D050"/>
                        </a:solidFill>
                        <a:effectLst>
                          <a:outerShdw blurRad="38100" dist="38100" dir="2700000" algn="tl">
                            <a:srgbClr val="000000">
                              <a:alpha val="43137"/>
                            </a:srgbClr>
                          </a:outerShdw>
                        </a:effectLst>
                      </a:endParaRPr>
                    </a:p>
                  </a:txBody>
                  <a:tcPr>
                    <a:cell3D prstMaterial="dkEdge">
                      <a:bevel w="77470" h="12700" prst="softRound"/>
                      <a:lightRig rig="flood" dir="t"/>
                    </a:cell3D>
                    <a:solidFill>
                      <a:srgbClr val="FEFEFE"/>
                    </a:solidFill>
                  </a:tcPr>
                </a:tc>
              </a:tr>
              <a:tr h="1426994">
                <a:tc>
                  <a:txBody>
                    <a:bodyPr/>
                    <a:lstStyle/>
                    <a:p>
                      <a:r>
                        <a:rPr lang="uk-UA" sz="2000" dirty="0" smtClean="0">
                          <a:solidFill>
                            <a:schemeClr val="tx2"/>
                          </a:solidFill>
                        </a:rPr>
                        <a:t>- Повернення індійців до «золотого віку», коли вони жили в гармонії з природою, коли панувала селянська общинна взаємодопомога</a:t>
                      </a:r>
                    </a:p>
                    <a:p>
                      <a:r>
                        <a:rPr lang="uk-UA" sz="2000" dirty="0" smtClean="0">
                          <a:solidFill>
                            <a:schemeClr val="tx2"/>
                          </a:solidFill>
                        </a:rPr>
                        <a:t>   - Захист людини як частини природи від руйнівного впливу індустріальної цивілізації</a:t>
                      </a:r>
                    </a:p>
                    <a:p>
                      <a:r>
                        <a:rPr lang="uk-UA" sz="2000" dirty="0" smtClean="0">
                          <a:solidFill>
                            <a:schemeClr val="tx2"/>
                          </a:solidFill>
                        </a:rPr>
                        <a:t>   - Національне і духовне визволення індійського народу від чужоземного колоніалізму</a:t>
                      </a:r>
                    </a:p>
                    <a:p>
                      <a:r>
                        <a:rPr lang="uk-UA" sz="2000" dirty="0" smtClean="0">
                          <a:solidFill>
                            <a:schemeClr val="tx2"/>
                          </a:solidFill>
                        </a:rPr>
                        <a:t>   - Соціальна рівність і соціальна справедливість</a:t>
                      </a:r>
                      <a:endParaRPr lang="uk-UA" sz="2000" dirty="0">
                        <a:solidFill>
                          <a:schemeClr val="tx2"/>
                        </a:solidFill>
                      </a:endParaRPr>
                    </a:p>
                  </a:txBody>
                  <a:tcPr>
                    <a:noFill/>
                  </a:tcPr>
                </a:tc>
                <a:tc>
                  <a:txBody>
                    <a:bodyPr/>
                    <a:lstStyle/>
                    <a:p>
                      <a:r>
                        <a:rPr lang="uk-UA" dirty="0" smtClean="0"/>
                        <a:t> </a:t>
                      </a:r>
                      <a:r>
                        <a:rPr lang="uk-UA" sz="2000" dirty="0" smtClean="0">
                          <a:solidFill>
                            <a:schemeClr val="tx2"/>
                          </a:solidFill>
                        </a:rPr>
                        <a:t>-</a:t>
                      </a:r>
                      <a:r>
                        <a:rPr lang="uk-UA" dirty="0" smtClean="0"/>
                        <a:t> </a:t>
                      </a:r>
                      <a:r>
                        <a:rPr lang="uk-UA" sz="2000" dirty="0" smtClean="0">
                          <a:solidFill>
                            <a:schemeClr val="tx2"/>
                          </a:solidFill>
                        </a:rPr>
                        <a:t>Відданість релігійним, філософським і культурним національним традиціям</a:t>
                      </a:r>
                    </a:p>
                    <a:p>
                      <a:r>
                        <a:rPr lang="uk-UA" sz="2000" dirty="0" smtClean="0">
                          <a:solidFill>
                            <a:schemeClr val="tx2"/>
                          </a:solidFill>
                        </a:rPr>
                        <a:t>   - Духовний, культурний і економічний протест проти колоніального статусу Індії у поєднанні з терпінням і терпимістю</a:t>
                      </a:r>
                    </a:p>
                    <a:p>
                      <a:r>
                        <a:rPr lang="uk-UA" sz="2000" dirty="0" smtClean="0">
                          <a:solidFill>
                            <a:schemeClr val="tx2"/>
                          </a:solidFill>
                        </a:rPr>
                        <a:t>   - </a:t>
                      </a:r>
                      <a:r>
                        <a:rPr lang="uk-UA" sz="2000" dirty="0" err="1" smtClean="0">
                          <a:solidFill>
                            <a:schemeClr val="tx2"/>
                          </a:solidFill>
                        </a:rPr>
                        <a:t>Ненасилля</a:t>
                      </a:r>
                      <a:r>
                        <a:rPr lang="uk-UA" sz="2000" dirty="0" smtClean="0">
                          <a:solidFill>
                            <a:schemeClr val="tx2"/>
                          </a:solidFill>
                        </a:rPr>
                        <a:t> - єдиний шлях до незалежності: мітинги, демонстрації, відмова від посад в колоніальних органах влади, бойкот англійських товарів, неучасть у виборах тощо </a:t>
                      </a:r>
                      <a:endParaRPr lang="uk-UA" sz="2000" dirty="0">
                        <a:solidFill>
                          <a:schemeClr val="tx2"/>
                        </a:solidFill>
                      </a:endParaRPr>
                    </a:p>
                  </a:txBody>
                  <a:tcPr>
                    <a:noFill/>
                  </a:tcPr>
                </a:tc>
              </a:tr>
            </a:tbl>
          </a:graphicData>
        </a:graphic>
      </p:graphicFrame>
    </p:spTree>
    <p:extLst>
      <p:ext uri="{BB962C8B-B14F-4D97-AF65-F5344CB8AC3E}">
        <p14:creationId xmlns:p14="http://schemas.microsoft.com/office/powerpoint/2010/main" xmlns="" val="3340960097"/>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84739"/>
            <a:ext cx="4823209" cy="2554545"/>
          </a:xfrm>
          <a:prstGeom prst="rect">
            <a:avLst/>
          </a:prstGeom>
        </p:spPr>
        <p:txBody>
          <a:bodyPr wrap="square">
            <a:spAutoFit/>
          </a:bodyPr>
          <a:lstStyle/>
          <a:p>
            <a:pPr algn="ctr"/>
            <a:r>
              <a:rPr lang="uk-UA" sz="2000" dirty="0" smtClean="0"/>
              <a:t>Після того як у 1920 р. ІНК очолив М. Ґанді, Конгрес значно активізував свою діяльність. У 1920-1921 рр. Індією прокотилася хвиля першої кампанії громадянської непокори, наслідком якої стало запровадження в </a:t>
            </a:r>
            <a:r>
              <a:rPr lang="uk-UA" sz="2000" dirty="0" smtClean="0">
                <a:solidFill>
                  <a:srgbClr val="92D050"/>
                </a:solidFill>
              </a:rPr>
              <a:t>1921 р. місцевого самоврядування в Індії</a:t>
            </a:r>
            <a:r>
              <a:rPr lang="uk-UA" sz="2000" dirty="0" smtClean="0"/>
              <a:t>.</a:t>
            </a:r>
            <a:endParaRPr lang="uk-UA" sz="2000" dirty="0"/>
          </a:p>
        </p:txBody>
      </p:sp>
      <p:sp>
        <p:nvSpPr>
          <p:cNvPr id="3" name="Прямоугольник 2"/>
          <p:cNvSpPr/>
          <p:nvPr/>
        </p:nvSpPr>
        <p:spPr>
          <a:xfrm>
            <a:off x="0" y="4436923"/>
            <a:ext cx="9212094" cy="2246769"/>
          </a:xfrm>
          <a:prstGeom prst="rect">
            <a:avLst/>
          </a:prstGeom>
        </p:spPr>
        <p:txBody>
          <a:bodyPr wrap="square">
            <a:spAutoFit/>
          </a:bodyPr>
          <a:lstStyle/>
          <a:p>
            <a:pPr algn="ctr"/>
            <a:r>
              <a:rPr lang="uk-UA" sz="2000" spc="-150" dirty="0"/>
              <a:t>Б</a:t>
            </a:r>
            <a:r>
              <a:rPr lang="uk-UA" sz="2000" spc="-150" dirty="0" smtClean="0"/>
              <a:t>ританська політична еліта застосовувала різні форми взаємовідносин з рухом М. Ґанді - від репресій до конференцій «круглого столу». Конференції, що відбулися з питання розробки індійської конституції, проходили на основі Декларації </a:t>
            </a:r>
            <a:r>
              <a:rPr lang="uk-UA" sz="2000" spc="-150" dirty="0" err="1" smtClean="0"/>
              <a:t>Ірвіна</a:t>
            </a:r>
            <a:r>
              <a:rPr lang="uk-UA" sz="2000" spc="-150" dirty="0" smtClean="0"/>
              <a:t>. У цьому документі </a:t>
            </a:r>
            <a:r>
              <a:rPr lang="uk-UA" sz="2000" spc="-150" dirty="0" err="1" smtClean="0"/>
              <a:t>Ірвін</a:t>
            </a:r>
            <a:r>
              <a:rPr lang="uk-UA" sz="2000" spc="-150" dirty="0" smtClean="0"/>
              <a:t> декларував, що індійський конституційний процес спрямований на надання Індії статусу домініону. Перша конференція </a:t>
            </a:r>
            <a:r>
              <a:rPr lang="ru-RU" sz="2000" spc="-150" dirty="0" err="1" smtClean="0"/>
              <a:t>закінчилася</a:t>
            </a:r>
            <a:r>
              <a:rPr lang="ru-RU" sz="2000" spc="-150" dirty="0" smtClean="0"/>
              <a:t> безрезультатно, </a:t>
            </a:r>
            <a:r>
              <a:rPr lang="ru-RU" sz="2000" spc="-150" dirty="0" err="1" smtClean="0"/>
              <a:t>оскільки</a:t>
            </a:r>
            <a:r>
              <a:rPr lang="ru-RU" sz="2000" spc="-150" dirty="0" smtClean="0"/>
              <a:t> в </a:t>
            </a:r>
            <a:r>
              <a:rPr lang="ru-RU" sz="2000" spc="-150" dirty="0" err="1" smtClean="0"/>
              <a:t>ній</a:t>
            </a:r>
            <a:r>
              <a:rPr lang="ru-RU" sz="2000" spc="-150" dirty="0" smtClean="0"/>
              <a:t> не брав </a:t>
            </a:r>
            <a:r>
              <a:rPr lang="ru-RU" sz="2000" spc="-150" dirty="0" err="1" smtClean="0"/>
              <a:t>участі</a:t>
            </a:r>
            <a:r>
              <a:rPr lang="ru-RU" sz="2000" spc="-150" dirty="0" smtClean="0"/>
              <a:t> М. </a:t>
            </a:r>
            <a:r>
              <a:rPr lang="ru-RU" sz="2000" spc="-150" dirty="0" err="1" smtClean="0"/>
              <a:t>Ґанді</a:t>
            </a:r>
            <a:r>
              <a:rPr lang="ru-RU" sz="2000" spc="-150" dirty="0" smtClean="0"/>
              <a:t>. </a:t>
            </a:r>
            <a:r>
              <a:rPr lang="ru-RU" sz="2000" spc="-150" dirty="0" err="1" smtClean="0"/>
              <a:t>Він</a:t>
            </a:r>
            <a:r>
              <a:rPr lang="ru-RU" sz="2000" spc="-150" dirty="0" smtClean="0"/>
              <a:t> у той час </a:t>
            </a:r>
            <a:r>
              <a:rPr lang="ru-RU" sz="2000" spc="-150" dirty="0" err="1" smtClean="0"/>
              <a:t>організував</a:t>
            </a:r>
            <a:r>
              <a:rPr lang="ru-RU" sz="2000" spc="-150" dirty="0" smtClean="0"/>
              <a:t> «</a:t>
            </a:r>
            <a:r>
              <a:rPr lang="ru-RU" sz="2000" spc="-150" dirty="0" err="1" smtClean="0"/>
              <a:t>соляний</a:t>
            </a:r>
            <a:r>
              <a:rPr lang="ru-RU" sz="2000" spc="-150" dirty="0" smtClean="0"/>
              <a:t> марш».</a:t>
            </a:r>
            <a:endParaRPr lang="uk-UA" sz="2000" spc="-150" dirty="0"/>
          </a:p>
        </p:txBody>
      </p:sp>
      <p:pic>
        <p:nvPicPr>
          <p:cNvPr id="6" name="Рисунок 5"/>
          <p:cNvPicPr>
            <a:picLocks noChangeAspect="1"/>
          </p:cNvPicPr>
          <p:nvPr/>
        </p:nvPicPr>
        <p:blipFill>
          <a:blip r:embed="rId2" cstate="print"/>
          <a:stretch>
            <a:fillRect/>
          </a:stretch>
        </p:blipFill>
        <p:spPr>
          <a:xfrm>
            <a:off x="5464895" y="481181"/>
            <a:ext cx="2852253" cy="3561659"/>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xmlns="" val="1096239579"/>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68885" y="1193791"/>
            <a:ext cx="4981370" cy="3170099"/>
          </a:xfrm>
          <a:prstGeom prst="rect">
            <a:avLst/>
          </a:prstGeom>
        </p:spPr>
        <p:txBody>
          <a:bodyPr wrap="square">
            <a:spAutoFit/>
          </a:bodyPr>
          <a:lstStyle/>
          <a:p>
            <a:pPr algn="ctr"/>
            <a:r>
              <a:rPr lang="uk-UA" sz="2000" spc="-150" dirty="0" smtClean="0"/>
              <a:t>61-річний М. Ґанді з 78 своїми соратниками розпочав 240-мильний марш від Делі до р, </a:t>
            </a:r>
            <a:r>
              <a:rPr lang="uk-UA" sz="2000" spc="-150" dirty="0" err="1" smtClean="0"/>
              <a:t>Сабарматі</a:t>
            </a:r>
            <a:r>
              <a:rPr lang="uk-UA" sz="2000" spc="-150" dirty="0" smtClean="0"/>
              <a:t> біля моря. По дорозі до нього приєдналися десятки тисяч індійців; похід перебував у центрі уваги не лише Індії, а й усього світу. Учасники маршу закликали співвітчизників не сплачувати соляний податок і самостійно добувати сіль, як це робили їхні попередники впродовж усієї індійської історії.</a:t>
            </a:r>
            <a:endParaRPr lang="uk-UA" sz="2000" spc="-150" dirty="0"/>
          </a:p>
        </p:txBody>
      </p:sp>
      <p:pic>
        <p:nvPicPr>
          <p:cNvPr id="4" name="Рисунок 3"/>
          <p:cNvPicPr>
            <a:picLocks noChangeAspect="1"/>
          </p:cNvPicPr>
          <p:nvPr/>
        </p:nvPicPr>
        <p:blipFill>
          <a:blip r:embed="rId2" cstate="print"/>
          <a:stretch>
            <a:fillRect/>
          </a:stretch>
        </p:blipFill>
        <p:spPr>
          <a:xfrm>
            <a:off x="116734" y="485097"/>
            <a:ext cx="3852151" cy="4587489"/>
          </a:xfrm>
          <a:prstGeom prst="rect">
            <a:avLst/>
          </a:prstGeom>
        </p:spPr>
      </p:pic>
      <p:sp>
        <p:nvSpPr>
          <p:cNvPr id="5" name="Прямоугольник 4"/>
          <p:cNvSpPr/>
          <p:nvPr/>
        </p:nvSpPr>
        <p:spPr>
          <a:xfrm>
            <a:off x="0" y="5514499"/>
            <a:ext cx="9144000" cy="1015663"/>
          </a:xfrm>
          <a:prstGeom prst="rect">
            <a:avLst/>
          </a:prstGeom>
        </p:spPr>
        <p:txBody>
          <a:bodyPr wrap="square">
            <a:spAutoFit/>
          </a:bodyPr>
          <a:lstStyle/>
          <a:p>
            <a:pPr algn="ctr"/>
            <a:r>
              <a:rPr lang="uk-UA" sz="2000" dirty="0" smtClean="0"/>
              <a:t>Після завершення акції М. Ґанді було заарештовано й кинуто до в'язниці. У наступні місяці така ж доля спіткала від 60 до 90 тис. інших індійців, зокрема й лідерів ІНК.</a:t>
            </a:r>
            <a:endParaRPr lang="uk-UA" sz="2000" dirty="0"/>
          </a:p>
        </p:txBody>
      </p:sp>
    </p:spTree>
    <p:extLst>
      <p:ext uri="{BB962C8B-B14F-4D97-AF65-F5344CB8AC3E}">
        <p14:creationId xmlns:p14="http://schemas.microsoft.com/office/powerpoint/2010/main" xmlns="" val="4149099243"/>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821" y="849496"/>
            <a:ext cx="5009745" cy="1938992"/>
          </a:xfrm>
          <a:prstGeom prst="rect">
            <a:avLst/>
          </a:prstGeom>
        </p:spPr>
        <p:txBody>
          <a:bodyPr wrap="square">
            <a:spAutoFit/>
          </a:bodyPr>
          <a:lstStyle/>
          <a:p>
            <a:pPr algn="ctr"/>
            <a:r>
              <a:rPr lang="ru-RU" sz="2000" dirty="0" err="1" smtClean="0"/>
              <a:t>Після</a:t>
            </a:r>
            <a:r>
              <a:rPr lang="ru-RU" sz="2000" dirty="0" smtClean="0"/>
              <a:t> </a:t>
            </a:r>
            <a:r>
              <a:rPr lang="ru-RU" sz="2000" dirty="0" err="1" smtClean="0"/>
              <a:t>звільнення</a:t>
            </a:r>
            <a:r>
              <a:rPr lang="ru-RU" sz="2000" dirty="0" smtClean="0"/>
              <a:t> М. </a:t>
            </a:r>
            <a:r>
              <a:rPr lang="ru-RU" sz="2000" dirty="0" err="1" smtClean="0"/>
              <a:t>Ґанді</a:t>
            </a:r>
            <a:r>
              <a:rPr lang="ru-RU" sz="2000" dirty="0" smtClean="0"/>
              <a:t> в </a:t>
            </a:r>
            <a:r>
              <a:rPr lang="ru-RU" sz="2000" dirty="0" err="1" smtClean="0"/>
              <a:t>березні</a:t>
            </a:r>
            <a:r>
              <a:rPr lang="ru-RU" sz="2000" dirty="0" smtClean="0"/>
              <a:t> 1931 р., </a:t>
            </a:r>
            <a:r>
              <a:rPr lang="ru-RU" sz="2000" dirty="0" err="1" smtClean="0"/>
              <a:t>він</a:t>
            </a:r>
            <a:r>
              <a:rPr lang="ru-RU" sz="2000" dirty="0" smtClean="0"/>
              <a:t> закликав до </a:t>
            </a:r>
            <a:r>
              <a:rPr lang="ru-RU" sz="2000" dirty="0" err="1" smtClean="0"/>
              <a:t>нової</a:t>
            </a:r>
            <a:r>
              <a:rPr lang="ru-RU" sz="2000" dirty="0" smtClean="0"/>
              <a:t> </a:t>
            </a:r>
            <a:r>
              <a:rPr lang="ru-RU" sz="2000" dirty="0" err="1" smtClean="0"/>
              <a:t>кампанії</a:t>
            </a:r>
            <a:r>
              <a:rPr lang="ru-RU" sz="2000" dirty="0" smtClean="0"/>
              <a:t> </a:t>
            </a:r>
            <a:r>
              <a:rPr lang="ru-RU" sz="2000" dirty="0" err="1" smtClean="0"/>
              <a:t>непокори</a:t>
            </a:r>
            <a:r>
              <a:rPr lang="ru-RU" sz="2000" dirty="0" smtClean="0"/>
              <a:t>. </a:t>
            </a:r>
            <a:r>
              <a:rPr lang="ru-RU" sz="2000" dirty="0" err="1" smtClean="0"/>
              <a:t>Його</a:t>
            </a:r>
            <a:r>
              <a:rPr lang="ru-RU" sz="2000" dirty="0" smtClean="0"/>
              <a:t> авторитет </a:t>
            </a:r>
            <a:r>
              <a:rPr lang="ru-RU" sz="2000" dirty="0" err="1" smtClean="0"/>
              <a:t>був</a:t>
            </a:r>
            <a:r>
              <a:rPr lang="ru-RU" sz="2000" dirty="0" smtClean="0"/>
              <a:t> </a:t>
            </a:r>
            <a:r>
              <a:rPr lang="ru-RU" sz="2000" dirty="0" err="1" smtClean="0"/>
              <a:t>настільки</a:t>
            </a:r>
            <a:r>
              <a:rPr lang="ru-RU" sz="2000" dirty="0" smtClean="0"/>
              <a:t> </a:t>
            </a:r>
            <a:r>
              <a:rPr lang="ru-RU" sz="2000" dirty="0" err="1" smtClean="0"/>
              <a:t>непорушним</a:t>
            </a:r>
            <a:r>
              <a:rPr lang="ru-RU" sz="2000" dirty="0" smtClean="0"/>
              <a:t>, </a:t>
            </a:r>
            <a:r>
              <a:rPr lang="ru-RU" sz="2000" dirty="0" err="1" smtClean="0"/>
              <a:t>що</a:t>
            </a:r>
            <a:r>
              <a:rPr lang="ru-RU" sz="2000" dirty="0" smtClean="0"/>
              <a:t> в </a:t>
            </a:r>
            <a:r>
              <a:rPr lang="ru-RU" sz="2000" dirty="0" err="1" smtClean="0"/>
              <a:t>Лондоні</a:t>
            </a:r>
            <a:r>
              <a:rPr lang="ru-RU" sz="2000" dirty="0" smtClean="0"/>
              <a:t> </a:t>
            </a:r>
            <a:r>
              <a:rPr lang="ru-RU" sz="2000" dirty="0" err="1" smtClean="0"/>
              <a:t>прийняли</a:t>
            </a:r>
            <a:r>
              <a:rPr lang="ru-RU" sz="2000" dirty="0" smtClean="0"/>
              <a:t> </a:t>
            </a:r>
            <a:r>
              <a:rPr lang="ru-RU" sz="2000" dirty="0" err="1" smtClean="0"/>
              <a:t>рішення</a:t>
            </a:r>
            <a:r>
              <a:rPr lang="ru-RU" sz="2000" dirty="0" smtClean="0"/>
              <a:t> </a:t>
            </a:r>
            <a:r>
              <a:rPr lang="ru-RU" sz="2000" dirty="0" err="1" smtClean="0"/>
              <a:t>запросити</a:t>
            </a:r>
            <a:r>
              <a:rPr lang="ru-RU" sz="2000" dirty="0" smtClean="0"/>
              <a:t> </a:t>
            </a:r>
            <a:r>
              <a:rPr lang="ru-RU" sz="2000" dirty="0" err="1" smtClean="0"/>
              <a:t>його</a:t>
            </a:r>
            <a:r>
              <a:rPr lang="ru-RU" sz="2000" dirty="0" smtClean="0"/>
              <a:t> на другу </a:t>
            </a:r>
            <a:r>
              <a:rPr lang="ru-RU" sz="2000" dirty="0" err="1" smtClean="0"/>
              <a:t>конференцію</a:t>
            </a:r>
            <a:r>
              <a:rPr lang="ru-RU" sz="2000" dirty="0" smtClean="0"/>
              <a:t> «круглого столу». </a:t>
            </a:r>
            <a:endParaRPr lang="uk-UA" sz="2000" dirty="0"/>
          </a:p>
        </p:txBody>
      </p:sp>
      <p:sp>
        <p:nvSpPr>
          <p:cNvPr id="3" name="Прямоугольник 2"/>
          <p:cNvSpPr/>
          <p:nvPr/>
        </p:nvSpPr>
        <p:spPr>
          <a:xfrm>
            <a:off x="3511685" y="4402119"/>
            <a:ext cx="5719357" cy="2246769"/>
          </a:xfrm>
          <a:prstGeom prst="rect">
            <a:avLst/>
          </a:prstGeom>
        </p:spPr>
        <p:txBody>
          <a:bodyPr wrap="square">
            <a:spAutoFit/>
          </a:bodyPr>
          <a:lstStyle/>
          <a:p>
            <a:pPr algn="ctr"/>
            <a:r>
              <a:rPr lang="uk-UA" sz="2000" spc="-150" dirty="0" smtClean="0"/>
              <a:t>У листопаді 1931 р. британський парламент прийняв так званий Вестмінстерський статут про надання британським домініонам суверенітету і створення Британської співдружності націй. ІНК сприйняв цей документ як підтвердження того, що продовження боротьби змусить-таки Велику Британію визнати незалежність Індії.</a:t>
            </a:r>
            <a:endParaRPr lang="uk-UA" sz="2000" spc="-150" dirty="0"/>
          </a:p>
        </p:txBody>
      </p:sp>
      <p:pic>
        <p:nvPicPr>
          <p:cNvPr id="4" name="Рисунок 3"/>
          <p:cNvPicPr>
            <a:picLocks noChangeAspect="1"/>
          </p:cNvPicPr>
          <p:nvPr/>
        </p:nvPicPr>
        <p:blipFill>
          <a:blip r:embed="rId2" cstate="print"/>
          <a:stretch>
            <a:fillRect/>
          </a:stretch>
        </p:blipFill>
        <p:spPr>
          <a:xfrm>
            <a:off x="5631808" y="174585"/>
            <a:ext cx="3152775" cy="3924300"/>
          </a:xfrm>
          <a:prstGeom prst="rect">
            <a:avLst/>
          </a:prstGeom>
          <a:scene3d>
            <a:camera prst="orthographicFront"/>
            <a:lightRig rig="threePt" dir="t"/>
          </a:scene3d>
          <a:sp3d>
            <a:bevelT w="152400" h="50800" prst="softRound"/>
          </a:sp3d>
        </p:spPr>
      </p:pic>
      <p:pic>
        <p:nvPicPr>
          <p:cNvPr id="5" name="Рисунок 4"/>
          <p:cNvPicPr>
            <a:picLocks noChangeAspect="1"/>
          </p:cNvPicPr>
          <p:nvPr/>
        </p:nvPicPr>
        <p:blipFill>
          <a:blip r:embed="rId3" cstate="print"/>
          <a:stretch>
            <a:fillRect/>
          </a:stretch>
        </p:blipFill>
        <p:spPr>
          <a:xfrm>
            <a:off x="77821" y="3550596"/>
            <a:ext cx="3433864" cy="2889822"/>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xmlns="" val="2083713726"/>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821" y="597056"/>
            <a:ext cx="9066179" cy="1938992"/>
          </a:xfrm>
          <a:prstGeom prst="rect">
            <a:avLst/>
          </a:prstGeom>
        </p:spPr>
        <p:txBody>
          <a:bodyPr wrap="square">
            <a:spAutoFit/>
          </a:bodyPr>
          <a:lstStyle/>
          <a:p>
            <a:pPr algn="ctr"/>
            <a:r>
              <a:rPr lang="uk-UA" sz="2000" dirty="0" smtClean="0"/>
              <a:t>У 1932 р. розпочалася нова кампанія громадянської непокори, яка засвідчила безперспективність засідань «круглих столів» у Лондоні. ІНК був оголошений поза законом, а М. Ґанді знову потрапив до в'язниці. Проте у Лондоні переконалися, що якщо Британія і далі зволікатиме з розв'язанням «індійської проблеми», то її </a:t>
            </a:r>
            <a:r>
              <a:rPr lang="uk-UA" sz="2000" dirty="0" err="1" smtClean="0"/>
              <a:t>вирішать</a:t>
            </a:r>
            <a:r>
              <a:rPr lang="uk-UA" sz="2000" dirty="0" smtClean="0"/>
              <a:t> самі індійці.</a:t>
            </a:r>
            <a:endParaRPr lang="uk-UA" sz="2000" dirty="0"/>
          </a:p>
        </p:txBody>
      </p:sp>
      <p:pic>
        <p:nvPicPr>
          <p:cNvPr id="3" name="Рисунок 2"/>
          <p:cNvPicPr>
            <a:picLocks noChangeAspect="1"/>
          </p:cNvPicPr>
          <p:nvPr/>
        </p:nvPicPr>
        <p:blipFill>
          <a:blip r:embed="rId2" cstate="print"/>
          <a:stretch>
            <a:fillRect/>
          </a:stretch>
        </p:blipFill>
        <p:spPr>
          <a:xfrm>
            <a:off x="428018" y="3005847"/>
            <a:ext cx="3657600" cy="3199488"/>
          </a:xfrm>
          <a:prstGeom prst="rect">
            <a:avLst/>
          </a:prstGeom>
          <a:scene3d>
            <a:camera prst="orthographicFront"/>
            <a:lightRig rig="threePt" dir="t"/>
          </a:scene3d>
          <a:sp3d>
            <a:bevelT w="152400" h="50800" prst="softRound"/>
          </a:sp3d>
        </p:spPr>
      </p:pic>
      <p:sp>
        <p:nvSpPr>
          <p:cNvPr id="4" name="Прямоугольник 3"/>
          <p:cNvSpPr/>
          <p:nvPr/>
        </p:nvSpPr>
        <p:spPr>
          <a:xfrm>
            <a:off x="4182894" y="3855343"/>
            <a:ext cx="4863830" cy="1938992"/>
          </a:xfrm>
          <a:prstGeom prst="rect">
            <a:avLst/>
          </a:prstGeom>
        </p:spPr>
        <p:txBody>
          <a:bodyPr wrap="square">
            <a:spAutoFit/>
          </a:bodyPr>
          <a:lstStyle/>
          <a:p>
            <a:pPr algn="ctr"/>
            <a:r>
              <a:rPr lang="uk-UA" sz="2000" dirty="0" smtClean="0"/>
              <a:t>Відтак на </a:t>
            </a:r>
            <a:r>
              <a:rPr lang="uk-UA" sz="2000" dirty="0" smtClean="0">
                <a:solidFill>
                  <a:srgbClr val="92D050"/>
                </a:solidFill>
              </a:rPr>
              <a:t>початку серпня 1935 р. </a:t>
            </a:r>
            <a:r>
              <a:rPr lang="uk-UA" sz="2000" dirty="0" smtClean="0"/>
              <a:t>з'явився </a:t>
            </a:r>
            <a:r>
              <a:rPr lang="uk-UA" sz="2000" dirty="0" smtClean="0">
                <a:solidFill>
                  <a:srgbClr val="92D050"/>
                </a:solidFill>
              </a:rPr>
              <a:t>Акт про управління Індією </a:t>
            </a:r>
            <a:r>
              <a:rPr lang="uk-UA" sz="2000" dirty="0" smtClean="0"/>
              <a:t>(Конституція Індії). На провінційних виборах, що відбулися в Індії наприкінці лютого 1937 р., переконливу перемогу здобув ІНК.</a:t>
            </a:r>
            <a:endParaRPr lang="uk-UA" sz="2000" dirty="0"/>
          </a:p>
        </p:txBody>
      </p:sp>
    </p:spTree>
    <p:extLst>
      <p:ext uri="{BB962C8B-B14F-4D97-AF65-F5344CB8AC3E}">
        <p14:creationId xmlns:p14="http://schemas.microsoft.com/office/powerpoint/2010/main" xmlns="" val="216543647"/>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bg2">
                <a:shade val="28000"/>
                <a:satMod val="94000"/>
                <a:lumMod val="20000"/>
              </a:schemeClr>
              <a:schemeClr val="bg2">
                <a:tint val="94000"/>
                <a:shade val="84000"/>
                <a:satMod val="148000"/>
                <a:lumMod val="114000"/>
              </a:schemeClr>
            </a:duotone>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104054"/>
            <a:ext cx="9144000" cy="707886"/>
          </a:xfrm>
          <a:prstGeom prst="rect">
            <a:avLst/>
          </a:prstGeom>
          <a:noFill/>
          <a:ln>
            <a:noFill/>
          </a:ln>
          <a:effectLst/>
        </p:spPr>
        <p:txBody>
          <a:bodyPr wrap="square" rtlCol="0" anchor="ctr">
            <a:spAutoFit/>
          </a:bodyPr>
          <a:lstStyle/>
          <a:p>
            <a:pPr algn="ctr"/>
            <a:r>
              <a:rPr lang="uk-UA" sz="4000" b="1" dirty="0" smtClean="0">
                <a:gradFill>
                  <a:gsLst>
                    <a:gs pos="0">
                      <a:schemeClr val="tx1"/>
                    </a:gs>
                    <a:gs pos="100000">
                      <a:schemeClr val="tx1">
                        <a:lumMod val="75000"/>
                      </a:schemeClr>
                    </a:gs>
                  </a:gsLst>
                  <a:lin ang="5400000" scaled="0"/>
                </a:gradFill>
                <a:effectLst>
                  <a:outerShdw blurRad="38100" dist="38100" dir="2700000" algn="tl">
                    <a:srgbClr val="000000">
                      <a:alpha val="43137"/>
                    </a:srgbClr>
                  </a:outerShdw>
                  <a:reflection blurRad="6350" stA="32000" endPos="26000" dir="5400000" sy="-100000" algn="bl" rotWithShape="0"/>
                </a:effectLst>
              </a:rPr>
              <a:t>Національно-визвольний рух</a:t>
            </a:r>
            <a:endParaRPr lang="ru-RU" sz="4000" b="1" dirty="0">
              <a:gradFill>
                <a:gsLst>
                  <a:gs pos="0">
                    <a:schemeClr val="tx1"/>
                  </a:gs>
                  <a:gs pos="100000">
                    <a:schemeClr val="tx1">
                      <a:lumMod val="75000"/>
                    </a:schemeClr>
                  </a:gs>
                </a:gsLst>
                <a:lin ang="5400000" scaled="0"/>
              </a:gradFill>
              <a:effectLst>
                <a:outerShdw blurRad="38100" dist="38100" dir="2700000" algn="tl">
                  <a:srgbClr val="000000">
                    <a:alpha val="43137"/>
                  </a:srgbClr>
                </a:outerShdw>
                <a:reflection blurRad="6350" stA="32000" endPos="26000" dir="5400000" sy="-100000" algn="bl" rotWithShape="0"/>
              </a:effectLst>
            </a:endParaRPr>
          </a:p>
        </p:txBody>
      </p:sp>
      <p:sp>
        <p:nvSpPr>
          <p:cNvPr id="4" name="Прямоугольник 3"/>
          <p:cNvSpPr/>
          <p:nvPr/>
        </p:nvSpPr>
        <p:spPr>
          <a:xfrm>
            <a:off x="-18241" y="2373030"/>
            <a:ext cx="5642043" cy="2554545"/>
          </a:xfrm>
          <a:prstGeom prst="rect">
            <a:avLst/>
          </a:prstGeom>
        </p:spPr>
        <p:txBody>
          <a:bodyPr wrap="square">
            <a:spAutoFit/>
          </a:bodyPr>
          <a:lstStyle/>
          <a:p>
            <a:pPr algn="ctr"/>
            <a:r>
              <a:rPr lang="uk-UA" sz="2000" dirty="0" smtClean="0">
                <a:solidFill>
                  <a:schemeClr val="tx2"/>
                </a:solidFill>
              </a:rPr>
              <a:t>У політичному житті індійців провідні ролі належали двом організаціям, що об'єднували відповідно індусів і мусульман, - </a:t>
            </a:r>
            <a:r>
              <a:rPr lang="uk-UA" sz="2000" dirty="0" smtClean="0">
                <a:solidFill>
                  <a:srgbClr val="92D050"/>
                </a:solidFill>
              </a:rPr>
              <a:t>Індійському Національному Конгресу </a:t>
            </a:r>
            <a:r>
              <a:rPr lang="uk-UA" sz="2000" dirty="0" smtClean="0">
                <a:solidFill>
                  <a:schemeClr val="tx2"/>
                </a:solidFill>
              </a:rPr>
              <a:t>(ІНК, заснований у 1885 р.) й </a:t>
            </a:r>
            <a:r>
              <a:rPr lang="uk-UA" sz="2000" dirty="0" smtClean="0">
                <a:solidFill>
                  <a:srgbClr val="92D050"/>
                </a:solidFill>
              </a:rPr>
              <a:t>Мусульманській Лізі </a:t>
            </a:r>
            <a:r>
              <a:rPr lang="uk-UA" sz="2000" dirty="0" smtClean="0">
                <a:solidFill>
                  <a:schemeClr val="tx2"/>
                </a:solidFill>
              </a:rPr>
              <a:t>(1906 р). До певного часу їх об'єднувала спільна мета - незалежність Індії.</a:t>
            </a:r>
            <a:endParaRPr lang="uk-UA" sz="2000" dirty="0">
              <a:solidFill>
                <a:schemeClr val="tx2"/>
              </a:solidFill>
            </a:endParaRPr>
          </a:p>
        </p:txBody>
      </p:sp>
      <p:pic>
        <p:nvPicPr>
          <p:cNvPr id="6" name="Рисунок 5"/>
          <p:cNvPicPr>
            <a:picLocks noChangeAspect="1"/>
          </p:cNvPicPr>
          <p:nvPr/>
        </p:nvPicPr>
        <p:blipFill>
          <a:blip r:embed="rId3" cstate="print"/>
          <a:stretch>
            <a:fillRect/>
          </a:stretch>
        </p:blipFill>
        <p:spPr>
          <a:xfrm>
            <a:off x="5779443" y="853916"/>
            <a:ext cx="3092181" cy="2061454"/>
          </a:xfrm>
          <a:prstGeom prst="rect">
            <a:avLst/>
          </a:prstGeom>
          <a:scene3d>
            <a:camera prst="orthographicFront"/>
            <a:lightRig rig="threePt" dir="t"/>
          </a:scene3d>
          <a:sp3d>
            <a:bevelT w="152400" h="50800" prst="softRound"/>
          </a:sp3d>
        </p:spPr>
      </p:pic>
      <p:sp>
        <p:nvSpPr>
          <p:cNvPr id="7" name="Прямоугольник 6"/>
          <p:cNvSpPr/>
          <p:nvPr/>
        </p:nvSpPr>
        <p:spPr>
          <a:xfrm>
            <a:off x="6669744" y="2957346"/>
            <a:ext cx="1311578" cy="261610"/>
          </a:xfrm>
          <a:prstGeom prst="rect">
            <a:avLst/>
          </a:prstGeom>
        </p:spPr>
        <p:txBody>
          <a:bodyPr wrap="none">
            <a:spAutoFit/>
          </a:bodyPr>
          <a:lstStyle/>
          <a:p>
            <a:r>
              <a:rPr lang="uk-UA" sz="1100" dirty="0" smtClean="0"/>
              <a:t>Флаг ИНК (1931)</a:t>
            </a:r>
            <a:endParaRPr lang="uk-UA" sz="1100" dirty="0"/>
          </a:p>
        </p:txBody>
      </p:sp>
      <p:pic>
        <p:nvPicPr>
          <p:cNvPr id="8" name="Рисунок 7"/>
          <p:cNvPicPr>
            <a:picLocks noChangeAspect="1"/>
          </p:cNvPicPr>
          <p:nvPr/>
        </p:nvPicPr>
        <p:blipFill>
          <a:blip r:embed="rId4" cstate="print"/>
          <a:stretch>
            <a:fillRect/>
          </a:stretch>
        </p:blipFill>
        <p:spPr>
          <a:xfrm>
            <a:off x="5779444" y="3339973"/>
            <a:ext cx="3092180" cy="3175203"/>
          </a:xfrm>
          <a:prstGeom prst="rect">
            <a:avLst/>
          </a:prstGeom>
          <a:scene3d>
            <a:camera prst="orthographicFront"/>
            <a:lightRig rig="threePt" dir="t"/>
          </a:scene3d>
          <a:sp3d>
            <a:bevelT w="152400" h="50800" prst="softRound"/>
          </a:sp3d>
        </p:spPr>
      </p:pic>
      <p:sp>
        <p:nvSpPr>
          <p:cNvPr id="9" name="Прямоугольник 8"/>
          <p:cNvSpPr/>
          <p:nvPr/>
        </p:nvSpPr>
        <p:spPr>
          <a:xfrm>
            <a:off x="5918737" y="6515176"/>
            <a:ext cx="2813591" cy="261610"/>
          </a:xfrm>
          <a:prstGeom prst="rect">
            <a:avLst/>
          </a:prstGeom>
        </p:spPr>
        <p:txBody>
          <a:bodyPr wrap="none">
            <a:spAutoFit/>
          </a:bodyPr>
          <a:lstStyle/>
          <a:p>
            <a:r>
              <a:rPr lang="uk-UA" sz="1100" dirty="0" err="1" smtClean="0"/>
              <a:t>М.Ганді</a:t>
            </a:r>
            <a:r>
              <a:rPr lang="uk-UA" sz="1100" dirty="0" smtClean="0"/>
              <a:t>, </a:t>
            </a:r>
            <a:r>
              <a:rPr lang="uk-UA" sz="1100" dirty="0" err="1" smtClean="0"/>
              <a:t>Д.Неру</a:t>
            </a:r>
            <a:r>
              <a:rPr lang="uk-UA" sz="1100" dirty="0" smtClean="0"/>
              <a:t>, </a:t>
            </a:r>
            <a:r>
              <a:rPr lang="uk-UA" sz="1100" dirty="0" err="1" smtClean="0"/>
              <a:t>А.К.Азат</a:t>
            </a:r>
            <a:r>
              <a:rPr lang="uk-UA" sz="1100" dirty="0" smtClean="0"/>
              <a:t> – лідери ІНК</a:t>
            </a:r>
            <a:endParaRPr lang="uk-UA" sz="1100" dirty="0"/>
          </a:p>
        </p:txBody>
      </p:sp>
    </p:spTree>
    <p:extLst>
      <p:ext uri="{BB962C8B-B14F-4D97-AF65-F5344CB8AC3E}">
        <p14:creationId xmlns:p14="http://schemas.microsoft.com/office/powerpoint/2010/main" xmlns="" val="1674377071"/>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58145"/>
            <a:ext cx="9144000" cy="1631216"/>
          </a:xfrm>
          <a:prstGeom prst="rect">
            <a:avLst/>
          </a:prstGeom>
        </p:spPr>
        <p:txBody>
          <a:bodyPr wrap="square">
            <a:spAutoFit/>
          </a:bodyPr>
          <a:lstStyle/>
          <a:p>
            <a:pPr algn="ctr"/>
            <a:r>
              <a:rPr lang="uk-UA" sz="2000" dirty="0" smtClean="0"/>
              <a:t>Перша світова війна породила в душах індійців суперечливі почуття. З одного боку, чимало з них симпатизували Німеччині та її союзникам - ворогам британських колонізаторів. Інші свідомо стали на бік Великої Британії, покладаючи надії на те, що заслуги Індії у війні будуть належно оцінені Лондоном і країні буде надано незалежність.</a:t>
            </a:r>
            <a:endParaRPr lang="uk-UA" sz="2000" dirty="0"/>
          </a:p>
        </p:txBody>
      </p:sp>
      <p:sp>
        <p:nvSpPr>
          <p:cNvPr id="3" name="Прямоугольник 2"/>
          <p:cNvSpPr/>
          <p:nvPr/>
        </p:nvSpPr>
        <p:spPr>
          <a:xfrm>
            <a:off x="4085617" y="5151434"/>
            <a:ext cx="5282119" cy="1631216"/>
          </a:xfrm>
          <a:prstGeom prst="rect">
            <a:avLst/>
          </a:prstGeom>
        </p:spPr>
        <p:txBody>
          <a:bodyPr wrap="square">
            <a:spAutoFit/>
          </a:bodyPr>
          <a:lstStyle/>
          <a:p>
            <a:pPr algn="ctr"/>
            <a:r>
              <a:rPr lang="uk-UA" sz="2000" dirty="0" smtClean="0"/>
              <a:t>У повоєнні роки в індійському національному русі продовжували співіснувати традиційні для Індії дві головні політичні течії: ліберальна та радикально-націоналістична.</a:t>
            </a:r>
            <a:endParaRPr lang="uk-UA" sz="2000" dirty="0"/>
          </a:p>
        </p:txBody>
      </p:sp>
      <p:pic>
        <p:nvPicPr>
          <p:cNvPr id="4" name="Рисунок 3"/>
          <p:cNvPicPr>
            <a:picLocks noChangeAspect="1"/>
          </p:cNvPicPr>
          <p:nvPr/>
        </p:nvPicPr>
        <p:blipFill>
          <a:blip r:embed="rId2" cstate="print"/>
          <a:stretch>
            <a:fillRect/>
          </a:stretch>
        </p:blipFill>
        <p:spPr>
          <a:xfrm>
            <a:off x="677389" y="2324215"/>
            <a:ext cx="3106671" cy="4128466"/>
          </a:xfrm>
          <a:prstGeom prst="rect">
            <a:avLst/>
          </a:prstGeom>
          <a:scene3d>
            <a:camera prst="orthographicFront"/>
            <a:lightRig rig="threePt" dir="t"/>
          </a:scene3d>
          <a:sp3d>
            <a:bevelT w="152400" h="50800" prst="softRound"/>
          </a:sp3d>
        </p:spPr>
      </p:pic>
      <p:pic>
        <p:nvPicPr>
          <p:cNvPr id="5" name="Рисунок 4"/>
          <p:cNvPicPr>
            <a:picLocks noChangeAspect="1"/>
          </p:cNvPicPr>
          <p:nvPr/>
        </p:nvPicPr>
        <p:blipFill>
          <a:blip r:embed="rId3" cstate="print"/>
          <a:stretch>
            <a:fillRect/>
          </a:stretch>
        </p:blipFill>
        <p:spPr>
          <a:xfrm>
            <a:off x="4815191" y="2414187"/>
            <a:ext cx="3832697" cy="2512421"/>
          </a:xfrm>
          <a:prstGeom prst="rect">
            <a:avLst/>
          </a:prstGeom>
        </p:spPr>
      </p:pic>
    </p:spTree>
    <p:extLst>
      <p:ext uri="{BB962C8B-B14F-4D97-AF65-F5344CB8AC3E}">
        <p14:creationId xmlns:p14="http://schemas.microsoft.com/office/powerpoint/2010/main" xmlns="" val="1347860514"/>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0" y="767119"/>
            <a:ext cx="4503420" cy="4797102"/>
          </a:xfrm>
        </p:spPr>
        <p:txBody>
          <a:bodyPr>
            <a:noAutofit/>
          </a:bodyPr>
          <a:lstStyle/>
          <a:p>
            <a:pPr marL="0" indent="0">
              <a:buNone/>
            </a:pPr>
            <a:r>
              <a:rPr lang="uk-UA" sz="1800" dirty="0"/>
              <a:t> </a:t>
            </a:r>
            <a:r>
              <a:rPr lang="uk-UA" sz="2000" spc="-150" dirty="0">
                <a:solidFill>
                  <a:schemeClr val="tx1"/>
                </a:solidFill>
                <a:effectLst>
                  <a:glow rad="38100">
                    <a:schemeClr val="bg1">
                      <a:lumMod val="50000"/>
                      <a:lumOff val="50000"/>
                      <a:alpha val="20000"/>
                    </a:schemeClr>
                  </a:glow>
                </a:effectLst>
              </a:rPr>
              <a:t>- Безперечне повалення британської колоніальної влади в Індії й викорінення британської присутності в країні.</a:t>
            </a:r>
          </a:p>
          <a:p>
            <a:pPr marL="0" indent="0">
              <a:buNone/>
            </a:pPr>
            <a:r>
              <a:rPr lang="uk-UA" sz="2000" spc="-150" dirty="0">
                <a:solidFill>
                  <a:schemeClr val="tx1"/>
                </a:solidFill>
                <a:effectLst>
                  <a:glow rad="38100">
                    <a:schemeClr val="bg1">
                      <a:lumMod val="50000"/>
                      <a:lumOff val="50000"/>
                      <a:alpha val="20000"/>
                    </a:schemeClr>
                  </a:glow>
                </a:effectLst>
              </a:rPr>
              <a:t>   - Включення Індії в загальносвітовий процес на основі збереження нею національних, релігійних і культурних традицій.</a:t>
            </a:r>
          </a:p>
          <a:p>
            <a:pPr marL="0" indent="0">
              <a:buNone/>
            </a:pPr>
            <a:r>
              <a:rPr lang="uk-UA" sz="2000" spc="-150" dirty="0">
                <a:solidFill>
                  <a:schemeClr val="tx1"/>
                </a:solidFill>
                <a:effectLst>
                  <a:glow rad="38100">
                    <a:schemeClr val="bg1">
                      <a:lumMod val="50000"/>
                      <a:lumOff val="50000"/>
                      <a:alpha val="20000"/>
                    </a:schemeClr>
                  </a:glow>
                </a:effectLst>
              </a:rPr>
              <a:t>   - Створення в Індії гармонійного суспільства  загальної  рівності  й справедливості, що базувалося б на традиційних цінностях давньої індійської філософії: терпимості, самодостатності людини, її гармонії з природою.</a:t>
            </a:r>
          </a:p>
        </p:txBody>
      </p:sp>
      <p:sp>
        <p:nvSpPr>
          <p:cNvPr id="5" name="Объект 4"/>
          <p:cNvSpPr>
            <a:spLocks noGrp="1"/>
          </p:cNvSpPr>
          <p:nvPr>
            <p:ph sz="half" idx="2"/>
          </p:nvPr>
        </p:nvSpPr>
        <p:spPr>
          <a:xfrm>
            <a:off x="4659552" y="767119"/>
            <a:ext cx="4503420" cy="4797102"/>
          </a:xfrm>
        </p:spPr>
        <p:txBody>
          <a:bodyPr>
            <a:normAutofit/>
          </a:bodyPr>
          <a:lstStyle/>
          <a:p>
            <a:pPr marL="0" indent="0">
              <a:buNone/>
            </a:pPr>
            <a:r>
              <a:rPr lang="uk-UA" sz="2000" spc="-150" dirty="0">
                <a:solidFill>
                  <a:schemeClr val="tx1"/>
                </a:solidFill>
                <a:effectLst>
                  <a:glow rad="38100">
                    <a:schemeClr val="bg1">
                      <a:lumMod val="50000"/>
                      <a:lumOff val="50000"/>
                      <a:alpha val="20000"/>
                    </a:schemeClr>
                  </a:glow>
                </a:effectLst>
              </a:rPr>
              <a:t>- Здобуття Індією незалежності через політичний діалог з британською </a:t>
            </a:r>
            <a:r>
              <a:rPr lang="uk-UA" sz="2000" spc="-150" dirty="0" smtClean="0">
                <a:solidFill>
                  <a:schemeClr val="tx1"/>
                </a:solidFill>
                <a:effectLst>
                  <a:glow rad="38100">
                    <a:schemeClr val="bg1">
                      <a:lumMod val="50000"/>
                      <a:lumOff val="50000"/>
                      <a:alpha val="20000"/>
                    </a:schemeClr>
                  </a:glow>
                </a:effectLst>
              </a:rPr>
              <a:t>владою.</a:t>
            </a:r>
            <a:endParaRPr lang="uk-UA" sz="2000" spc="-150" dirty="0">
              <a:solidFill>
                <a:schemeClr val="tx1"/>
              </a:solidFill>
              <a:effectLst>
                <a:glow rad="38100">
                  <a:schemeClr val="bg1">
                    <a:lumMod val="50000"/>
                    <a:lumOff val="50000"/>
                    <a:alpha val="20000"/>
                  </a:schemeClr>
                </a:glow>
              </a:effectLst>
            </a:endParaRPr>
          </a:p>
          <a:p>
            <a:pPr marL="0" indent="0">
              <a:buNone/>
            </a:pPr>
            <a:r>
              <a:rPr lang="uk-UA" sz="2000" spc="-150" dirty="0">
                <a:solidFill>
                  <a:schemeClr val="tx1"/>
                </a:solidFill>
                <a:effectLst>
                  <a:glow rad="38100">
                    <a:schemeClr val="bg1">
                      <a:lumMod val="50000"/>
                      <a:lumOff val="50000"/>
                      <a:alpha val="20000"/>
                    </a:schemeClr>
                  </a:glow>
                </a:effectLst>
              </a:rPr>
              <a:t>   - Утвердження в індійському суспільстві демократичних свобод англійського </a:t>
            </a:r>
            <a:r>
              <a:rPr lang="uk-UA" sz="2000" spc="-150" dirty="0" smtClean="0">
                <a:solidFill>
                  <a:schemeClr val="tx1"/>
                </a:solidFill>
                <a:effectLst>
                  <a:glow rad="38100">
                    <a:schemeClr val="bg1">
                      <a:lumMod val="50000"/>
                      <a:lumOff val="50000"/>
                      <a:alpha val="20000"/>
                    </a:schemeClr>
                  </a:glow>
                </a:effectLst>
              </a:rPr>
              <a:t>зразка.</a:t>
            </a:r>
            <a:endParaRPr lang="uk-UA" sz="2000" spc="-150" dirty="0">
              <a:solidFill>
                <a:schemeClr val="tx1"/>
              </a:solidFill>
              <a:effectLst>
                <a:glow rad="38100">
                  <a:schemeClr val="bg1">
                    <a:lumMod val="50000"/>
                    <a:lumOff val="50000"/>
                    <a:alpha val="20000"/>
                  </a:schemeClr>
                </a:glow>
              </a:effectLst>
            </a:endParaRPr>
          </a:p>
          <a:p>
            <a:pPr marL="0" indent="0">
              <a:buNone/>
            </a:pPr>
            <a:r>
              <a:rPr lang="uk-UA" sz="2000" spc="-150" dirty="0">
                <a:solidFill>
                  <a:schemeClr val="tx1"/>
                </a:solidFill>
                <a:effectLst>
                  <a:glow rad="38100">
                    <a:schemeClr val="bg1">
                      <a:lumMod val="50000"/>
                      <a:lumOff val="50000"/>
                      <a:alpha val="20000"/>
                    </a:schemeClr>
                  </a:glow>
                </a:effectLst>
              </a:rPr>
              <a:t>   - Подолання економічної відсталості Індії, усунення середньовічних пережитків і переведення господарства на ринкові </a:t>
            </a:r>
            <a:r>
              <a:rPr lang="uk-UA" sz="2000" spc="-150" dirty="0" smtClean="0">
                <a:solidFill>
                  <a:schemeClr val="tx1"/>
                </a:solidFill>
                <a:effectLst>
                  <a:glow rad="38100">
                    <a:schemeClr val="bg1">
                      <a:lumMod val="50000"/>
                      <a:lumOff val="50000"/>
                      <a:alpha val="20000"/>
                    </a:schemeClr>
                  </a:glow>
                </a:effectLst>
              </a:rPr>
              <a:t>засади.</a:t>
            </a:r>
            <a:endParaRPr lang="uk-UA" sz="2000" spc="-150" dirty="0">
              <a:solidFill>
                <a:schemeClr val="tx1"/>
              </a:solidFill>
              <a:effectLst>
                <a:glow rad="38100">
                  <a:schemeClr val="bg1">
                    <a:lumMod val="50000"/>
                    <a:lumOff val="50000"/>
                    <a:alpha val="20000"/>
                  </a:schemeClr>
                </a:glow>
              </a:effectLst>
            </a:endParaRPr>
          </a:p>
          <a:p>
            <a:pPr marL="0" indent="0">
              <a:buNone/>
            </a:pPr>
            <a:r>
              <a:rPr lang="uk-UA" sz="2000" spc="-150" dirty="0">
                <a:solidFill>
                  <a:schemeClr val="tx1"/>
                </a:solidFill>
                <a:effectLst>
                  <a:glow rad="38100">
                    <a:schemeClr val="bg1">
                      <a:lumMod val="50000"/>
                      <a:lumOff val="50000"/>
                      <a:alpha val="20000"/>
                    </a:schemeClr>
                  </a:glow>
                </a:effectLst>
              </a:rPr>
              <a:t>   - Збереження політичних, економічних і культурних </a:t>
            </a:r>
            <a:r>
              <a:rPr lang="uk-UA" sz="2000" spc="-150" dirty="0" err="1">
                <a:solidFill>
                  <a:schemeClr val="tx1"/>
                </a:solidFill>
                <a:effectLst>
                  <a:glow rad="38100">
                    <a:schemeClr val="bg1">
                      <a:lumMod val="50000"/>
                      <a:lumOff val="50000"/>
                      <a:alpha val="20000"/>
                    </a:schemeClr>
                  </a:glow>
                </a:effectLst>
              </a:rPr>
              <a:t>зв'язків</a:t>
            </a:r>
            <a:r>
              <a:rPr lang="uk-UA" sz="2000" spc="-150" dirty="0">
                <a:solidFill>
                  <a:schemeClr val="tx1"/>
                </a:solidFill>
                <a:effectLst>
                  <a:glow rad="38100">
                    <a:schemeClr val="bg1">
                      <a:lumMod val="50000"/>
                      <a:lumOff val="50000"/>
                      <a:alpha val="20000"/>
                    </a:schemeClr>
                  </a:glow>
                </a:effectLst>
              </a:rPr>
              <a:t> з Англією, вигідних для </a:t>
            </a:r>
            <a:r>
              <a:rPr lang="uk-UA" sz="2000" spc="-150" dirty="0" smtClean="0">
                <a:solidFill>
                  <a:schemeClr val="tx1"/>
                </a:solidFill>
                <a:effectLst>
                  <a:glow rad="38100">
                    <a:schemeClr val="bg1">
                      <a:lumMod val="50000"/>
                      <a:lumOff val="50000"/>
                      <a:alpha val="20000"/>
                    </a:schemeClr>
                  </a:glow>
                </a:effectLst>
              </a:rPr>
              <a:t>Індії.</a:t>
            </a:r>
            <a:endParaRPr lang="uk-UA" sz="2000" spc="-150" dirty="0">
              <a:solidFill>
                <a:schemeClr val="tx1"/>
              </a:solidFill>
              <a:effectLst>
                <a:glow rad="38100">
                  <a:schemeClr val="bg1">
                    <a:lumMod val="50000"/>
                    <a:lumOff val="50000"/>
                    <a:alpha val="20000"/>
                  </a:schemeClr>
                </a:glow>
              </a:effectLst>
            </a:endParaRPr>
          </a:p>
        </p:txBody>
      </p:sp>
      <p:sp>
        <p:nvSpPr>
          <p:cNvPr id="6" name="Прямоугольник 5"/>
          <p:cNvSpPr/>
          <p:nvPr/>
        </p:nvSpPr>
        <p:spPr>
          <a:xfrm>
            <a:off x="-137160" y="463818"/>
            <a:ext cx="4503420" cy="400110"/>
          </a:xfrm>
          <a:prstGeom prst="rect">
            <a:avLst/>
          </a:prstGeom>
        </p:spPr>
        <p:txBody>
          <a:bodyPr wrap="square">
            <a:spAutoFit/>
          </a:bodyPr>
          <a:lstStyle/>
          <a:p>
            <a:pPr algn="ctr"/>
            <a:r>
              <a:rPr lang="uk-UA" sz="2000" b="1" dirty="0" smtClean="0">
                <a:solidFill>
                  <a:srgbClr val="92D050"/>
                </a:solidFill>
                <a:effectLst>
                  <a:outerShdw blurRad="38100" dist="38100" dir="2700000" algn="tl">
                    <a:srgbClr val="000000">
                      <a:alpha val="43137"/>
                    </a:srgbClr>
                  </a:outerShdw>
                </a:effectLst>
              </a:rPr>
              <a:t>Ліберальна течія</a:t>
            </a:r>
            <a:endParaRPr lang="uk-UA" sz="2000" b="1" dirty="0">
              <a:solidFill>
                <a:srgbClr val="92D050"/>
              </a:solidFill>
              <a:effectLst>
                <a:outerShdw blurRad="38100" dist="38100" dir="2700000" algn="tl">
                  <a:srgbClr val="000000">
                    <a:alpha val="43137"/>
                  </a:srgbClr>
                </a:outerShdw>
              </a:effectLst>
            </a:endParaRPr>
          </a:p>
        </p:txBody>
      </p:sp>
      <p:sp>
        <p:nvSpPr>
          <p:cNvPr id="7" name="Прямоугольник 6"/>
          <p:cNvSpPr/>
          <p:nvPr/>
        </p:nvSpPr>
        <p:spPr>
          <a:xfrm>
            <a:off x="4414453" y="463818"/>
            <a:ext cx="4700326" cy="400110"/>
          </a:xfrm>
          <a:prstGeom prst="rect">
            <a:avLst/>
          </a:prstGeom>
        </p:spPr>
        <p:txBody>
          <a:bodyPr wrap="none">
            <a:spAutoFit/>
          </a:bodyPr>
          <a:lstStyle/>
          <a:p>
            <a:pPr algn="ctr"/>
            <a:r>
              <a:rPr lang="uk-UA" sz="2000" b="1" dirty="0" smtClean="0">
                <a:solidFill>
                  <a:srgbClr val="92D050"/>
                </a:solidFill>
                <a:effectLst>
                  <a:outerShdw blurRad="38100" dist="38100" dir="2700000" algn="tl">
                    <a:srgbClr val="000000">
                      <a:alpha val="43137"/>
                    </a:srgbClr>
                  </a:outerShdw>
                </a:effectLst>
              </a:rPr>
              <a:t>Радикально-націоналістична течія</a:t>
            </a:r>
            <a:endParaRPr lang="uk-UA" sz="2000" b="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05998860"/>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469639"/>
            <a:ext cx="5525310" cy="2554545"/>
          </a:xfrm>
          <a:prstGeom prst="rect">
            <a:avLst/>
          </a:prstGeom>
        </p:spPr>
        <p:txBody>
          <a:bodyPr wrap="square">
            <a:spAutoFit/>
          </a:bodyPr>
          <a:lstStyle/>
          <a:p>
            <a:pPr algn="ctr"/>
            <a:r>
              <a:rPr lang="uk-UA" sz="2000" spc="-150" dirty="0" smtClean="0"/>
              <a:t>Індійський національний рух мав особливість. в Індії заможні верстви були зацікавлені не стільки у налагодженні сільськогосподарського виробництва, скільки у надбанні земельної власності. Індійська еліта віддавала перевагу надійним доходам від здачі землі в оренду, а не ризикованому товарному виробництву сільськогосподарської продукції.</a:t>
            </a:r>
            <a:endParaRPr lang="uk-UA" sz="2000" spc="-150" dirty="0"/>
          </a:p>
        </p:txBody>
      </p:sp>
      <p:sp>
        <p:nvSpPr>
          <p:cNvPr id="3" name="Прямоугольник 2"/>
          <p:cNvSpPr/>
          <p:nvPr/>
        </p:nvSpPr>
        <p:spPr>
          <a:xfrm>
            <a:off x="4572000" y="4288463"/>
            <a:ext cx="4572000" cy="2246769"/>
          </a:xfrm>
          <a:prstGeom prst="rect">
            <a:avLst/>
          </a:prstGeom>
        </p:spPr>
        <p:txBody>
          <a:bodyPr>
            <a:spAutoFit/>
          </a:bodyPr>
          <a:lstStyle/>
          <a:p>
            <a:pPr algn="ctr"/>
            <a:r>
              <a:rPr lang="uk-UA" sz="2000" spc="-150" dirty="0" smtClean="0"/>
              <a:t>Відтак, це усувало неминучі конфлікти з найманими працівниками, зокрема селянські повстання, а також робило землевласників незалежними від непередбачуваного ринку з його кризами, постійною зміною попиту і пропозиції, банкрутствами тощо.</a:t>
            </a:r>
            <a:endParaRPr lang="uk-UA" sz="2000" spc="-150" dirty="0"/>
          </a:p>
        </p:txBody>
      </p:sp>
      <p:pic>
        <p:nvPicPr>
          <p:cNvPr id="4" name="Рисунок 3"/>
          <p:cNvPicPr>
            <a:picLocks noChangeAspect="1"/>
          </p:cNvPicPr>
          <p:nvPr/>
        </p:nvPicPr>
        <p:blipFill>
          <a:blip r:embed="rId2" cstate="print"/>
          <a:stretch>
            <a:fillRect/>
          </a:stretch>
        </p:blipFill>
        <p:spPr>
          <a:xfrm>
            <a:off x="216690" y="3443591"/>
            <a:ext cx="4355310" cy="2616436"/>
          </a:xfrm>
          <a:prstGeom prst="rect">
            <a:avLst/>
          </a:prstGeom>
          <a:scene3d>
            <a:camera prst="orthographicFront"/>
            <a:lightRig rig="threePt" dir="t"/>
          </a:scene3d>
          <a:sp3d>
            <a:bevelT w="152400" h="50800" prst="softRound"/>
          </a:sp3d>
        </p:spPr>
      </p:pic>
      <p:pic>
        <p:nvPicPr>
          <p:cNvPr id="5" name="Рисунок 4"/>
          <p:cNvPicPr>
            <a:picLocks noChangeAspect="1"/>
          </p:cNvPicPr>
          <p:nvPr/>
        </p:nvPicPr>
        <p:blipFill>
          <a:blip r:embed="rId3" cstate="print"/>
          <a:stretch>
            <a:fillRect/>
          </a:stretch>
        </p:blipFill>
        <p:spPr>
          <a:xfrm>
            <a:off x="5525311" y="845237"/>
            <a:ext cx="3521412" cy="2598354"/>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xmlns="" val="4043078447"/>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006" y="571818"/>
            <a:ext cx="9251005" cy="1938992"/>
          </a:xfrm>
          <a:prstGeom prst="rect">
            <a:avLst/>
          </a:prstGeom>
        </p:spPr>
        <p:txBody>
          <a:bodyPr wrap="square">
            <a:spAutoFit/>
          </a:bodyPr>
          <a:lstStyle/>
          <a:p>
            <a:pPr algn="ctr"/>
            <a:r>
              <a:rPr lang="uk-UA" sz="2000" spc="-150" dirty="0" smtClean="0"/>
              <a:t>Зміна настроїв у Індії не залишилась непоміченою в Британії. Тверезо мислячим британським політикам було очевидно, що залишити в управлінні Індією все, як було, неможливо. «Гарячі голови» в Лондоні, які ратували за придушення силою зброї будь-якого опору британській короні, залишились у вражаючій меншості. Більшість же віддавали собі звіт у тому, що доведеться йти на поступки, шукати компроміс.</a:t>
            </a:r>
            <a:endParaRPr lang="uk-UA" sz="2000" spc="-150" dirty="0"/>
          </a:p>
        </p:txBody>
      </p:sp>
      <p:sp>
        <p:nvSpPr>
          <p:cNvPr id="5" name="Прямоугольник 4"/>
          <p:cNvSpPr/>
          <p:nvPr/>
        </p:nvSpPr>
        <p:spPr>
          <a:xfrm>
            <a:off x="0" y="3316940"/>
            <a:ext cx="4402141" cy="2215991"/>
          </a:xfrm>
          <a:prstGeom prst="rect">
            <a:avLst/>
          </a:prstGeom>
        </p:spPr>
        <p:txBody>
          <a:bodyPr wrap="square">
            <a:spAutoFit/>
          </a:bodyPr>
          <a:lstStyle/>
          <a:p>
            <a:pPr algn="ctr"/>
            <a:r>
              <a:rPr lang="uk-UA" sz="2000" spc="-150" dirty="0" smtClean="0"/>
              <a:t>Таким компромісом убачався з Лондона парламентський акт 1919 р., прийнятий з метою умиротворення індійського націоналізму й упередження вірогідності здобуття Індією незалежності.</a:t>
            </a:r>
          </a:p>
          <a:p>
            <a:r>
              <a:rPr lang="uk-UA" dirty="0" smtClean="0"/>
              <a:t> </a:t>
            </a:r>
            <a:endParaRPr lang="uk-UA" dirty="0"/>
          </a:p>
        </p:txBody>
      </p:sp>
      <p:pic>
        <p:nvPicPr>
          <p:cNvPr id="6" name="Рисунок 5"/>
          <p:cNvPicPr>
            <a:picLocks noChangeAspect="1"/>
          </p:cNvPicPr>
          <p:nvPr/>
        </p:nvPicPr>
        <p:blipFill>
          <a:blip r:embed="rId2" cstate="print"/>
          <a:stretch>
            <a:fillRect/>
          </a:stretch>
        </p:blipFill>
        <p:spPr>
          <a:xfrm>
            <a:off x="4518497" y="2977058"/>
            <a:ext cx="4401551" cy="2895757"/>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xmlns="" val="1768269251"/>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05907"/>
            <a:ext cx="9144000" cy="4462760"/>
          </a:xfrm>
          <a:prstGeom prst="rect">
            <a:avLst/>
          </a:prstGeom>
        </p:spPr>
        <p:txBody>
          <a:bodyPr wrap="square">
            <a:spAutoFit/>
          </a:bodyPr>
          <a:lstStyle/>
          <a:p>
            <a:pPr algn="ctr"/>
            <a:r>
              <a:rPr lang="uk-UA" sz="2400" b="1" dirty="0" smtClean="0">
                <a:solidFill>
                  <a:srgbClr val="92D050"/>
                </a:solidFill>
                <a:effectLst>
                  <a:outerShdw blurRad="38100" dist="38100" dir="2700000" algn="tl">
                    <a:srgbClr val="000000">
                      <a:alpha val="43137"/>
                    </a:srgbClr>
                  </a:outerShdw>
                </a:effectLst>
              </a:rPr>
              <a:t>Британський парламентський акт 1919 р</a:t>
            </a:r>
            <a:r>
              <a:rPr lang="uk-UA" sz="2000" dirty="0" smtClean="0">
                <a:solidFill>
                  <a:srgbClr val="92D050"/>
                </a:solidFill>
              </a:rPr>
              <a:t>.</a:t>
            </a:r>
          </a:p>
          <a:p>
            <a:r>
              <a:rPr lang="uk-UA" sz="2000" dirty="0" smtClean="0"/>
              <a:t>   - Передбачав двопалатний законодавчий парламент для всієї Британської Індії</a:t>
            </a:r>
          </a:p>
          <a:p>
            <a:r>
              <a:rPr lang="uk-UA" sz="2000" dirty="0" smtClean="0"/>
              <a:t>   - У провінціях передбачав підготовку індійців до запровадження «відповідального уряду» через систему </a:t>
            </a:r>
            <a:r>
              <a:rPr lang="uk-UA" sz="2000" dirty="0" err="1" smtClean="0"/>
              <a:t>діархії</a:t>
            </a:r>
            <a:r>
              <a:rPr lang="uk-UA" sz="2000" dirty="0" smtClean="0"/>
              <a:t>, згідно з якою в індійських провінціях розмежовувалися владні повноваження між індійськими органами самоуправління і колоніальною владою:</a:t>
            </a:r>
          </a:p>
          <a:p>
            <a:r>
              <a:rPr lang="uk-UA" sz="2000" dirty="0" smtClean="0"/>
              <a:t>      1) сфера фінансів, поліції і суди - під контролем віце-короля;</a:t>
            </a:r>
          </a:p>
          <a:p>
            <a:r>
              <a:rPr lang="uk-UA" sz="2000" dirty="0" smtClean="0"/>
              <a:t>      2) сфера освіти й охорони здоров'я - передавалась індійським міністрам, призначених органами самоврядування під контролем Законодавчої ради.</a:t>
            </a:r>
          </a:p>
          <a:p>
            <a:r>
              <a:rPr lang="uk-UA" sz="2000" dirty="0" smtClean="0"/>
              <a:t>   </a:t>
            </a:r>
          </a:p>
          <a:p>
            <a:endParaRPr lang="uk-UA" sz="2000" dirty="0"/>
          </a:p>
          <a:p>
            <a:pPr algn="ctr"/>
            <a:r>
              <a:rPr lang="uk-UA" sz="2000" dirty="0" smtClean="0"/>
              <a:t>Покладена в основу </a:t>
            </a:r>
            <a:r>
              <a:rPr lang="uk-UA" sz="2000" dirty="0" err="1" smtClean="0"/>
              <a:t>акта</a:t>
            </a:r>
            <a:r>
              <a:rPr lang="uk-UA" sz="2000" dirty="0" smtClean="0"/>
              <a:t> 1919 р., система проіснувала до 1935 р.</a:t>
            </a:r>
            <a:endParaRPr lang="uk-UA" sz="2000" dirty="0"/>
          </a:p>
        </p:txBody>
      </p:sp>
    </p:spTree>
    <p:extLst>
      <p:ext uri="{BB962C8B-B14F-4D97-AF65-F5344CB8AC3E}">
        <p14:creationId xmlns:p14="http://schemas.microsoft.com/office/powerpoint/2010/main" xmlns="" val="2961021549"/>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21479"/>
            <a:ext cx="9144000" cy="1631216"/>
          </a:xfrm>
          <a:prstGeom prst="rect">
            <a:avLst/>
          </a:prstGeom>
        </p:spPr>
        <p:txBody>
          <a:bodyPr wrap="square">
            <a:spAutoFit/>
          </a:bodyPr>
          <a:lstStyle/>
          <a:p>
            <a:pPr algn="ctr"/>
            <a:r>
              <a:rPr lang="uk-UA" sz="2000" spc="-150" dirty="0" smtClean="0"/>
              <a:t>Проте урядовий акт, що мав на меті гарантувати громадський спокій в Індії і розглядався як важливий крок на правильному шляху до індійської незалежності, призвів до масових виступів протесту по всій країні. </a:t>
            </a:r>
            <a:r>
              <a:rPr lang="uk-UA" sz="2000" spc="-150" dirty="0" smtClean="0">
                <a:solidFill>
                  <a:srgbClr val="92D050"/>
                </a:solidFill>
              </a:rPr>
              <a:t>13 квітня 1919 р. в Амрітсарі</a:t>
            </a:r>
            <a:r>
              <a:rPr lang="uk-UA" sz="2000" spc="-150" dirty="0" smtClean="0"/>
              <a:t>, провінція Пенджаб, англійці розстріляли мирну демонстрацію. Загинуло понад 1 тис. осіб, 2 тис. було поранено. </a:t>
            </a:r>
            <a:endParaRPr lang="uk-UA" sz="2000" spc="-150" dirty="0"/>
          </a:p>
        </p:txBody>
      </p:sp>
      <p:sp>
        <p:nvSpPr>
          <p:cNvPr id="3" name="Прямоугольник 2"/>
          <p:cNvSpPr/>
          <p:nvPr/>
        </p:nvSpPr>
        <p:spPr>
          <a:xfrm>
            <a:off x="5136204" y="3143790"/>
            <a:ext cx="3910520" cy="2246769"/>
          </a:xfrm>
          <a:prstGeom prst="rect">
            <a:avLst/>
          </a:prstGeom>
        </p:spPr>
        <p:txBody>
          <a:bodyPr wrap="square">
            <a:spAutoFit/>
          </a:bodyPr>
          <a:lstStyle/>
          <a:p>
            <a:pPr algn="ctr"/>
            <a:r>
              <a:rPr lang="uk-UA" sz="2000" spc="-150" dirty="0" smtClean="0"/>
              <a:t>Відтак було зруйновано не лише хиткі сподівання на поступальність переходу через </a:t>
            </a:r>
            <a:r>
              <a:rPr lang="uk-UA" sz="2000" spc="-150" dirty="0" err="1" smtClean="0"/>
              <a:t>діархію</a:t>
            </a:r>
            <a:r>
              <a:rPr lang="uk-UA" sz="2000" spc="-150" dirty="0" smtClean="0"/>
              <a:t> до індійського самоврядування, а й дано могутній поштовх небаченому раніше піднесенню націоналістичного руху в Індії.</a:t>
            </a:r>
            <a:endParaRPr lang="uk-UA" sz="2000" spc="-150" dirty="0"/>
          </a:p>
        </p:txBody>
      </p:sp>
      <p:pic>
        <p:nvPicPr>
          <p:cNvPr id="4" name="Рисунок 3"/>
          <p:cNvPicPr>
            <a:picLocks noChangeAspect="1"/>
          </p:cNvPicPr>
          <p:nvPr/>
        </p:nvPicPr>
        <p:blipFill>
          <a:blip r:embed="rId2" cstate="print"/>
          <a:stretch>
            <a:fillRect/>
          </a:stretch>
        </p:blipFill>
        <p:spPr>
          <a:xfrm>
            <a:off x="165573" y="2558374"/>
            <a:ext cx="4902133" cy="3494254"/>
          </a:xfrm>
          <a:prstGeom prst="rect">
            <a:avLst/>
          </a:prstGeom>
          <a:scene3d>
            <a:camera prst="orthographicFront"/>
            <a:lightRig rig="threePt" dir="t"/>
          </a:scene3d>
          <a:sp3d>
            <a:bevelT w="152400" h="50800" prst="softRound"/>
          </a:sp3d>
        </p:spPr>
      </p:pic>
      <p:sp>
        <p:nvSpPr>
          <p:cNvPr id="5" name="Прямоугольник 4"/>
          <p:cNvSpPr/>
          <p:nvPr/>
        </p:nvSpPr>
        <p:spPr>
          <a:xfrm>
            <a:off x="253122" y="6132205"/>
            <a:ext cx="4572000" cy="261610"/>
          </a:xfrm>
          <a:prstGeom prst="rect">
            <a:avLst/>
          </a:prstGeom>
        </p:spPr>
        <p:txBody>
          <a:bodyPr>
            <a:spAutoFit/>
          </a:bodyPr>
          <a:lstStyle/>
          <a:p>
            <a:pPr algn="ctr"/>
            <a:r>
              <a:rPr lang="uk-UA" sz="1100" dirty="0" smtClean="0"/>
              <a:t>Розгін англійською поліцією мирної демонстрації</a:t>
            </a:r>
            <a:endParaRPr lang="uk-UA" sz="1100" dirty="0"/>
          </a:p>
        </p:txBody>
      </p:sp>
    </p:spTree>
    <p:extLst>
      <p:ext uri="{BB962C8B-B14F-4D97-AF65-F5344CB8AC3E}">
        <p14:creationId xmlns:p14="http://schemas.microsoft.com/office/powerpoint/2010/main" xmlns="" val="217421895"/>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8911"/>
            <a:ext cx="9143999" cy="1459150"/>
          </a:xfrm>
        </p:spPr>
        <p:txBody>
          <a:bodyPr>
            <a:noAutofit/>
          </a:bodyPr>
          <a:lstStyle/>
          <a:p>
            <a:pPr algn="ctr"/>
            <a:r>
              <a:rPr lang="uk-UA" sz="3600" b="1" dirty="0" smtClean="0"/>
              <a:t>М. Ґанді. Кампанія громадянської непокори</a:t>
            </a:r>
            <a:endParaRPr lang="uk-UA" sz="3600" b="1" dirty="0"/>
          </a:p>
        </p:txBody>
      </p:sp>
      <p:sp>
        <p:nvSpPr>
          <p:cNvPr id="3" name="Прямоугольник 2"/>
          <p:cNvSpPr/>
          <p:nvPr/>
        </p:nvSpPr>
        <p:spPr>
          <a:xfrm>
            <a:off x="1" y="2682632"/>
            <a:ext cx="5642042" cy="1938992"/>
          </a:xfrm>
          <a:prstGeom prst="rect">
            <a:avLst/>
          </a:prstGeom>
        </p:spPr>
        <p:txBody>
          <a:bodyPr wrap="square">
            <a:spAutoFit/>
          </a:bodyPr>
          <a:lstStyle/>
          <a:p>
            <a:pPr algn="ctr"/>
            <a:r>
              <a:rPr lang="uk-UA" sz="2000" dirty="0" smtClean="0"/>
              <a:t>Людиною, якій історією судилося очолити боротьбу свого народу за незалежність і, уникнувши класової війни з її численними невиправданими жертвами, досягти мети, став новий лідер ІНК (з 1920 р.) </a:t>
            </a:r>
            <a:r>
              <a:rPr lang="uk-UA" sz="2000" dirty="0" smtClean="0">
                <a:solidFill>
                  <a:srgbClr val="92D050"/>
                </a:solidFill>
              </a:rPr>
              <a:t>Махатма Ґанді</a:t>
            </a:r>
            <a:r>
              <a:rPr lang="uk-UA" sz="2000" dirty="0" smtClean="0"/>
              <a:t>.</a:t>
            </a:r>
            <a:endParaRPr lang="uk-UA" sz="2000" dirty="0"/>
          </a:p>
        </p:txBody>
      </p:sp>
      <p:pic>
        <p:nvPicPr>
          <p:cNvPr id="4" name="Рисунок 3"/>
          <p:cNvPicPr>
            <a:picLocks noChangeAspect="1"/>
          </p:cNvPicPr>
          <p:nvPr/>
        </p:nvPicPr>
        <p:blipFill>
          <a:blip r:embed="rId2" cstate="print"/>
          <a:stretch>
            <a:fillRect/>
          </a:stretch>
        </p:blipFill>
        <p:spPr>
          <a:xfrm>
            <a:off x="5886045" y="1420239"/>
            <a:ext cx="2975853" cy="4463779"/>
          </a:xfrm>
          <a:prstGeom prst="rect">
            <a:avLst/>
          </a:prstGeom>
          <a:scene3d>
            <a:camera prst="orthographicFront"/>
            <a:lightRig rig="threePt" dir="t"/>
          </a:scene3d>
          <a:sp3d>
            <a:bevelT w="152400" h="50800" prst="softRound"/>
          </a:sp3d>
        </p:spPr>
      </p:pic>
      <p:sp>
        <p:nvSpPr>
          <p:cNvPr id="5" name="Прямоугольник 4"/>
          <p:cNvSpPr/>
          <p:nvPr/>
        </p:nvSpPr>
        <p:spPr>
          <a:xfrm>
            <a:off x="5886045" y="5884018"/>
            <a:ext cx="2975853" cy="307777"/>
          </a:xfrm>
          <a:prstGeom prst="rect">
            <a:avLst/>
          </a:prstGeom>
        </p:spPr>
        <p:txBody>
          <a:bodyPr wrap="square">
            <a:spAutoFit/>
          </a:bodyPr>
          <a:lstStyle/>
          <a:p>
            <a:pPr algn="ctr"/>
            <a:r>
              <a:rPr lang="uk-UA" sz="1400" dirty="0" smtClean="0">
                <a:solidFill>
                  <a:schemeClr val="tx2"/>
                </a:solidFill>
              </a:rPr>
              <a:t>Індійський "Батько Нації"</a:t>
            </a:r>
            <a:endParaRPr lang="uk-UA" sz="1400" dirty="0">
              <a:solidFill>
                <a:schemeClr val="tx2"/>
              </a:solidFill>
            </a:endParaRPr>
          </a:p>
        </p:txBody>
      </p:sp>
    </p:spTree>
    <p:extLst>
      <p:ext uri="{BB962C8B-B14F-4D97-AF65-F5344CB8AC3E}">
        <p14:creationId xmlns:p14="http://schemas.microsoft.com/office/powerpoint/2010/main" xmlns="" val="3634660982"/>
      </p:ext>
    </p:extLst>
  </p:cSld>
  <p:clrMapOvr>
    <a:masterClrMapping/>
  </p:clrMapOvr>
  <mc:AlternateContent xmlns:mc="http://schemas.openxmlformats.org/markup-compatibility/2006">
    <mc:Choice xmlns:p14="http://schemas.microsoft.com/office/powerpoint/2010/main" xmlns=""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 calcmode="lin" valueType="num">
                                      <p:cBhvr>
                                        <p:cTn id="9" dur="250" fill="hold"/>
                                        <p:tgtEl>
                                          <p:spTgt spid="2"/>
                                        </p:tgtEl>
                                        <p:attrNameLst>
                                          <p:attrName>style.rotation</p:attrName>
                                        </p:attrNameLst>
                                      </p:cBhvr>
                                      <p:tavLst>
                                        <p:tav tm="0">
                                          <p:val>
                                            <p:fltVal val="90"/>
                                          </p:val>
                                        </p:tav>
                                        <p:tav tm="100000">
                                          <p:val>
                                            <p:fltVal val="0"/>
                                          </p:val>
                                        </p:tav>
                                      </p:tavLst>
                                    </p:anim>
                                    <p:animEffect transition="in" filter="fade">
                                      <p:cBhvr>
                                        <p:cTn id="10" dur="250"/>
                                        <p:tgtEl>
                                          <p:spTgt spid="2"/>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Сетка</Template>
  <TotalTime>208</TotalTime>
  <Words>1337</Words>
  <Application>Microsoft Office PowerPoint</Application>
  <PresentationFormat>Экран (4:3)</PresentationFormat>
  <Paragraphs>54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Сетка</vt:lpstr>
      <vt:lpstr>Тема. Індія в 20-30-ті роки XX ст.</vt:lpstr>
      <vt:lpstr>Слайд 2</vt:lpstr>
      <vt:lpstr>Слайд 3</vt:lpstr>
      <vt:lpstr>Слайд 4</vt:lpstr>
      <vt:lpstr>Слайд 5</vt:lpstr>
      <vt:lpstr>Слайд 6</vt:lpstr>
      <vt:lpstr>Слайд 7</vt:lpstr>
      <vt:lpstr>Слайд 8</vt:lpstr>
      <vt:lpstr>М. Ґанді. Кампанія громадянської непокори</vt:lpstr>
      <vt:lpstr>Слайд 10</vt:lpstr>
      <vt:lpstr>Слайд 11</vt:lpstr>
      <vt:lpstr>Слайд 12</vt:lpstr>
      <vt:lpstr>Слайд 13</vt:lpstr>
      <vt:lpstr>Слайд 14</vt:lpstr>
      <vt:lpstr>Слайд 15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Індія в 20-30-ті роки XX ст.</dc:title>
  <dc:creator>Ольга Окуличева</dc:creator>
  <cp:lastModifiedBy>Admin</cp:lastModifiedBy>
  <cp:revision>38</cp:revision>
  <dcterms:created xsi:type="dcterms:W3CDTF">2014-03-29T08:37:46Z</dcterms:created>
  <dcterms:modified xsi:type="dcterms:W3CDTF">2018-04-18T18:20:09Z</dcterms:modified>
</cp:coreProperties>
</file>