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7" r:id="rId2"/>
    <p:sldId id="257" r:id="rId3"/>
    <p:sldId id="258" r:id="rId4"/>
    <p:sldId id="259" r:id="rId5"/>
    <p:sldId id="261" r:id="rId6"/>
    <p:sldId id="263" r:id="rId7"/>
    <p:sldId id="269" r:id="rId8"/>
    <p:sldId id="264" r:id="rId9"/>
    <p:sldId id="265" r:id="rId10"/>
    <p:sldId id="271" r:id="rId11"/>
    <p:sldId id="272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33CC33"/>
    <a:srgbClr val="008000"/>
    <a:srgbClr val="0000CC"/>
    <a:srgbClr val="CC00CC"/>
    <a:srgbClr val="0000FF"/>
    <a:srgbClr val="3366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20" autoAdjust="0"/>
  </p:normalViewPr>
  <p:slideViewPr>
    <p:cSldViewPr>
      <p:cViewPr varScale="1">
        <p:scale>
          <a:sx n="102" d="100"/>
          <a:sy n="102" d="100"/>
        </p:scale>
        <p:origin x="282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4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7372B0E-E143-4210-95E1-C87C2262ED68}" type="datetimeFigureOut">
              <a:rPr lang="ru-RU"/>
              <a:pPr>
                <a:defRPr/>
              </a:pPr>
              <a:t>09.10.2021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B0C46B2-6FB4-4E55-B585-53C68BBC6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EB0F4-5CA6-4313-A5A9-F802FAFB69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2AD29-BA8D-47DB-A3F4-E5BF646C97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CEE69-56D0-4EB5-A527-B787057DDE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7A03E-9B84-42B2-9028-EA4A0C39BF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1D6EA-04D3-4FAA-B9D1-AB0FAEBDD6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21B-3660-4F92-9CC6-AA00F56676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40904-07C6-4213-A5BA-F9688DCE2E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84D88-B61D-44BF-B20A-8AB00FC15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BE4E2-8A11-478F-B791-7B28EDB6A4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867B1-E9B9-4779-AD2B-D49B20185A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C8BF-F4CB-41DB-9A8D-532840009B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0D314-3DE1-4E25-B0C9-118CD6DBFC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A2C9B46-1ED5-40DD-A302-B3EF09C904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6357958"/>
            <a:ext cx="8229600" cy="500042"/>
          </a:xfrm>
        </p:spPr>
        <p:txBody>
          <a:bodyPr/>
          <a:lstStyle/>
          <a:p>
            <a:pPr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Математика 6 клас</a:t>
            </a:r>
            <a:r>
              <a:rPr lang="uk-UA" dirty="0" smtClean="0">
                <a:latin typeface="Arial Black" pitchFamily="34" charset="0"/>
                <a:cs typeface="Times New Roman" pitchFamily="18" charset="0"/>
              </a:rPr>
              <a:t/>
            </a:r>
            <a:br>
              <a:rPr lang="uk-UA" dirty="0" smtClean="0">
                <a:latin typeface="Arial Black" pitchFamily="34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 flipV="1">
            <a:off x="457200" y="7100888"/>
            <a:ext cx="8229600" cy="288925"/>
          </a:xfrm>
        </p:spPr>
        <p:txBody>
          <a:bodyPr/>
          <a:lstStyle/>
          <a:p>
            <a:pPr>
              <a:buFontTx/>
              <a:buNone/>
            </a:pPr>
            <a:endParaRPr lang="uk-UA" smtClean="0"/>
          </a:p>
        </p:txBody>
      </p:sp>
      <p:pic>
        <p:nvPicPr>
          <p:cNvPr id="24578" name="Picture 2" descr="C:\Users\1\Desktop\сайт\yak-perevesti-v-desyatkovu-dri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50" y="2286000"/>
            <a:ext cx="5072063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428625" y="214313"/>
            <a:ext cx="8001000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BABAB"/>
                </a:solidFill>
                <a:effectLst>
                  <a:outerShdw dist="20320" dir="1799969" algn="tl" rotWithShape="0">
                    <a:srgbClr val="000000">
                      <a:alpha val="39999"/>
                    </a:srgbClr>
                  </a:outerShdw>
                </a:effectLst>
                <a:latin typeface="Arial Black"/>
              </a:rPr>
              <a:t>Розв’язування вправ на вс</a:t>
            </a:r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BABAB"/>
                </a:solidFill>
                <a:effectLst>
                  <a:outerShdw dist="20320" dir="1799969" algn="tl" rotWithShape="0">
                    <a:srgbClr val="000000">
                      <a:alpha val="39999"/>
                    </a:srgbClr>
                  </a:outerShdw>
                </a:effectLst>
                <a:latin typeface="Arial Black"/>
              </a:rPr>
              <a:t>i </a:t>
            </a:r>
            <a:r>
              <a:rPr lang="ru-RU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BABAB"/>
                </a:solidFill>
                <a:effectLst>
                  <a:outerShdw dist="20320" dir="1799969" algn="tl" rotWithShape="0">
                    <a:srgbClr val="000000">
                      <a:alpha val="39999"/>
                    </a:srgbClr>
                  </a:outerShdw>
                </a:effectLst>
                <a:latin typeface="Arial Black"/>
              </a:rPr>
              <a:t>д</a:t>
            </a:r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BABAB"/>
                </a:solidFill>
                <a:effectLst>
                  <a:outerShdw dist="20320" dir="1799969" algn="tl" rotWithShape="0">
                    <a:srgbClr val="000000">
                      <a:alpha val="39999"/>
                    </a:srgbClr>
                  </a:outerShdw>
                </a:effectLst>
                <a:latin typeface="Arial Black"/>
              </a:rPr>
              <a:t>i</a:t>
            </a:r>
            <a:r>
              <a:rPr lang="ru-RU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BABAB"/>
                </a:solidFill>
                <a:effectLst>
                  <a:outerShdw dist="20320" dir="1799969" algn="tl" rotWithShape="0">
                    <a:srgbClr val="000000">
                      <a:alpha val="39999"/>
                    </a:srgbClr>
                  </a:outerShdw>
                </a:effectLst>
                <a:latin typeface="Arial Black"/>
              </a:rPr>
              <a:t>ї </a:t>
            </a:r>
            <a:br>
              <a:rPr lang="ru-RU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BABAB"/>
                </a:solidFill>
                <a:effectLst>
                  <a:outerShdw dist="20320" dir="1799969" algn="tl" rotWithShape="0">
                    <a:srgbClr val="000000">
                      <a:alpha val="39999"/>
                    </a:srgbClr>
                  </a:outerShdw>
                </a:effectLst>
                <a:latin typeface="Arial Black"/>
              </a:rPr>
            </a:br>
            <a:r>
              <a:rPr lang="ru-RU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BABAB"/>
                </a:solidFill>
                <a:effectLst>
                  <a:outerShdw dist="20320" dir="1799969" algn="tl" rotWithShape="0">
                    <a:srgbClr val="000000">
                      <a:alpha val="39999"/>
                    </a:srgbClr>
                  </a:outerShdw>
                </a:effectLst>
                <a:latin typeface="Arial Black"/>
              </a:rPr>
              <a:t>з звичайними дробами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6000" b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Сосна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ru-RU" sz="2800" smtClean="0"/>
          </a:p>
        </p:txBody>
      </p:sp>
      <p:pic>
        <p:nvPicPr>
          <p:cNvPr id="6" name="Рисунок 5" descr="http://im8-tub-ua.yandex.net/i?id=142700365-3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628775"/>
            <a:ext cx="3887788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</a:t>
            </a:r>
            <a:r>
              <a:rPr lang="en-US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Сосна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різноманітний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об'єднує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понад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100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різних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видів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Сосни -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вічнозелені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дерева та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чагарники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Більшість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видів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великі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стрункі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дерева,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досягають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висоти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50-75 м,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широко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розставленими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мутовчато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розташованими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гілками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Хвоя сосен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завжди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голчаста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7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sz="60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Граб</a:t>
            </a:r>
            <a:endParaRPr lang="ru-RU" sz="60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ru-RU" sz="2800" smtClean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Граб.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Сімейство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Березові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Граб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включає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понад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30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видів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виростають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помірній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зоні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Північної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півкулі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Листопадні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дерева,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рідше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чагарники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міцними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втечами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дуже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твердою деревиною.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Листя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граба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чергові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темно-зелені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знизу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опушені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Застосовуються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одиночних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групових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посадках в парках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лісопарках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при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створенні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великих 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живоплотів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sz="2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Рисунок 7" descr="Граб. Carpin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1628775"/>
            <a:ext cx="3313112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7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Заголовок 18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Наш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урок п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йшов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до к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нця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1746" name="Текст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uk-UA" sz="280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smtClean="0"/>
          </a:p>
        </p:txBody>
      </p:sp>
      <p:sp>
        <p:nvSpPr>
          <p:cNvPr id="22" name="Содержимое 2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uk-UA" b="1" i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Дуже любимо ці справи, </a:t>
            </a:r>
            <a:endParaRPr lang="ru-RU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uk-UA" b="1" i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Наче іграшки, забави.</a:t>
            </a:r>
            <a:endParaRPr lang="ru-RU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uk-UA" b="1" i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Мозок свій тренуємо,</a:t>
            </a:r>
            <a:endParaRPr lang="ru-RU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uk-UA" b="1" i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Числа всі шануємо:</a:t>
            </a:r>
            <a:endParaRPr lang="ru-RU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uk-UA" b="1" i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Мішані й неправильні </a:t>
            </a:r>
            <a:endParaRPr lang="ru-RU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uk-UA" b="1" i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Всі </a:t>
            </a:r>
            <a:r>
              <a:rPr lang="uk-UA" b="1" i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обчислим</a:t>
            </a:r>
            <a:r>
              <a:rPr lang="uk-UA" b="1" i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правильно</a:t>
            </a:r>
            <a:endParaRPr lang="ru-RU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5" name="Содержимое 24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1989138"/>
            <a:ext cx="3744913" cy="431958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>
              <a:defRPr/>
            </a:pPr>
            <a:r>
              <a:rPr lang="ru-RU" sz="5400" b="1" dirty="0" smtClean="0">
                <a:ln>
                  <a:prstDash val="solid"/>
                </a:ln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Дев</a:t>
            </a:r>
            <a:r>
              <a:rPr lang="en-US" sz="5400" b="1" dirty="0" err="1" smtClean="0">
                <a:ln>
                  <a:prstDash val="solid"/>
                </a:ln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5400" b="1" dirty="0" smtClean="0">
                <a:ln>
                  <a:prstDash val="solid"/>
                </a:ln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з </a:t>
            </a:r>
            <a:r>
              <a:rPr lang="ru-RU" sz="5400" b="1" dirty="0" smtClean="0">
                <a:ln>
                  <a:prstDash val="solid"/>
                </a:ln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уроку:</a:t>
            </a:r>
            <a:endParaRPr lang="ru-RU" sz="5400" b="1" dirty="0" smtClean="0">
              <a:ln>
                <a:prstDash val="solid"/>
              </a:ln>
              <a:solidFill>
                <a:srgbClr val="33CC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7538" y="1600200"/>
            <a:ext cx="4259262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“ </a:t>
            </a:r>
            <a:r>
              <a:rPr lang="ru-RU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Знання збираються по краплин</a:t>
            </a:r>
            <a:r>
              <a:rPr lang="en-US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i</a:t>
            </a:r>
            <a:r>
              <a:rPr lang="ru-RU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, як вода у долин</a:t>
            </a:r>
            <a:r>
              <a:rPr lang="en-US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i”</a:t>
            </a:r>
            <a:endParaRPr lang="ru-RU" b="1" smtClean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pic>
        <p:nvPicPr>
          <p:cNvPr id="16387" name="Picture 1" descr="C:\Users\1\Desktop\сайт\imageдопs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1643063"/>
            <a:ext cx="3500438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mtClean="0">
                <a:solidFill>
                  <a:srgbClr val="0000FF"/>
                </a:solidFill>
                <a:latin typeface="Arial Black" pitchFamily="34" charset="0"/>
                <a:cs typeface="Times New Roman" pitchFamily="18" charset="0"/>
              </a:rPr>
              <a:t>I</a:t>
            </a:r>
            <a:r>
              <a:rPr lang="ru-RU" sz="4800" b="1" smtClean="0">
                <a:solidFill>
                  <a:srgbClr val="0000FF"/>
                </a:solidFill>
                <a:latin typeface="Arial Black" pitchFamily="34" charset="0"/>
                <a:cs typeface="Times New Roman" pitchFamily="18" charset="0"/>
              </a:rPr>
              <a:t>сторична дов</a:t>
            </a:r>
            <a:r>
              <a:rPr lang="en-US" sz="4800" b="1" smtClean="0">
                <a:solidFill>
                  <a:srgbClr val="0000FF"/>
                </a:solidFill>
                <a:latin typeface="Arial Black" pitchFamily="34" charset="0"/>
                <a:cs typeface="Times New Roman" pitchFamily="18" charset="0"/>
              </a:rPr>
              <a:t>i</a:t>
            </a:r>
            <a:r>
              <a:rPr lang="ru-RU" sz="4800" b="1" smtClean="0">
                <a:solidFill>
                  <a:srgbClr val="0000FF"/>
                </a:solidFill>
                <a:latin typeface="Arial Black" pitchFamily="34" charset="0"/>
                <a:cs typeface="Times New Roman" pitchFamily="18" charset="0"/>
              </a:rPr>
              <a:t>дка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0563" y="1714500"/>
            <a:ext cx="4041775" cy="4525963"/>
          </a:xfrm>
        </p:spPr>
        <p:txBody>
          <a:bodyPr/>
          <a:lstStyle/>
          <a:p>
            <a:pPr>
              <a:defRPr/>
            </a:pP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Результати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вим</a:t>
            </a:r>
            <a:r>
              <a:rPr lang="en-US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рювання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довжин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, 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площ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, 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об’єм</a:t>
            </a:r>
            <a:r>
              <a:rPr lang="en-US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в, 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мас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часу та </a:t>
            </a:r>
            <a:r>
              <a:rPr lang="en-US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нших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велечин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не 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завжди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можна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виразити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натуральними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числами, 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адже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сл</a:t>
            </a:r>
            <a:r>
              <a:rPr lang="en-US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враховувати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частини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м</a:t>
            </a:r>
            <a:r>
              <a:rPr lang="en-US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ри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. Так </a:t>
            </a:r>
            <a:r>
              <a:rPr lang="en-US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сторично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виникли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дроби. Перший 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др</a:t>
            </a:r>
            <a:r>
              <a:rPr lang="en-US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б, 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який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люди почали 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використовувати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,- половина. Пот</a:t>
            </a:r>
            <a:r>
              <a:rPr lang="en-US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м 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виникли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дроби як</a:t>
            </a:r>
            <a:r>
              <a:rPr lang="en-US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називали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i="1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одиничними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або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i="1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основними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. У 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цих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дробах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чисельник-завжди</a:t>
            </a:r>
            <a:r>
              <a:rPr lang="ru-RU" sz="18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одиниця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sz="2000" b="1" dirty="0" smtClean="0">
              <a:solidFill>
                <a:srgbClr val="08080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C:\Users\1\Desktop\сайт\sov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1571625"/>
            <a:ext cx="3429000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1"/>
      <p:bldP spid="9219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0000FF"/>
                </a:solidFill>
                <a:latin typeface="Arial Black" pitchFamily="34" charset="0"/>
                <a:cs typeface="Times New Roman" pitchFamily="18" charset="0"/>
              </a:rPr>
              <a:t>I</a:t>
            </a:r>
            <a:r>
              <a:rPr lang="ru-RU" b="1" smtClean="0">
                <a:solidFill>
                  <a:srgbClr val="0000FF"/>
                </a:solidFill>
                <a:latin typeface="Arial Black" pitchFamily="34" charset="0"/>
                <a:cs typeface="Times New Roman" pitchFamily="18" charset="0"/>
              </a:rPr>
              <a:t>сторична дов</a:t>
            </a:r>
            <a:r>
              <a:rPr lang="en-US" b="1" smtClean="0">
                <a:solidFill>
                  <a:srgbClr val="0000FF"/>
                </a:solidFill>
                <a:latin typeface="Arial Black" pitchFamily="34" charset="0"/>
                <a:cs typeface="Times New Roman" pitchFamily="18" charset="0"/>
              </a:rPr>
              <a:t>i</a:t>
            </a:r>
            <a:r>
              <a:rPr lang="ru-RU" b="1" smtClean="0">
                <a:solidFill>
                  <a:srgbClr val="0000FF"/>
                </a:solidFill>
                <a:latin typeface="Arial Black" pitchFamily="34" charset="0"/>
                <a:cs typeface="Times New Roman" pitchFamily="18" charset="0"/>
              </a:rPr>
              <a:t>дка</a:t>
            </a:r>
            <a:endParaRPr lang="ru-RU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У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Стародавньому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dirty="0" err="1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Є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гипт</a:t>
            </a:r>
            <a:r>
              <a:rPr lang="en-US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арх</a:t>
            </a:r>
            <a:r>
              <a:rPr lang="en-US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тектура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досягала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високого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</a:t>
            </a:r>
            <a:r>
              <a:rPr lang="en-US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вня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</a:t>
            </a:r>
            <a:r>
              <a:rPr lang="en-US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uk-UA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щоб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будувати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гранд</a:t>
            </a:r>
            <a:r>
              <a:rPr lang="en-US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озн</a:t>
            </a:r>
            <a:r>
              <a:rPr lang="en-US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</a:t>
            </a:r>
            <a:r>
              <a:rPr lang="en-US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рам</a:t>
            </a:r>
            <a:r>
              <a:rPr lang="en-US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ди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храми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щоб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обчислювати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довжини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площ</a:t>
            </a:r>
            <a:r>
              <a:rPr lang="en-US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та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об’єми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ф</a:t>
            </a:r>
            <a:r>
              <a:rPr lang="en-US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гур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необх</a:t>
            </a:r>
            <a:r>
              <a:rPr lang="en-US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дно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було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знати не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лише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натуральн</a:t>
            </a:r>
            <a:r>
              <a:rPr lang="en-US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але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й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дробов</a:t>
            </a:r>
            <a:r>
              <a:rPr lang="en-US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числа,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вм</a:t>
            </a:r>
            <a:r>
              <a:rPr lang="en-US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ти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виконувати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</a:t>
            </a:r>
            <a:r>
              <a:rPr lang="en-US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ї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над ними.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Давн</a:t>
            </a:r>
            <a:r>
              <a:rPr lang="en-US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en-US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єгиптяни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виражали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др</a:t>
            </a:r>
            <a:r>
              <a:rPr lang="en-US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б у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вигляд</a:t>
            </a:r>
            <a:r>
              <a:rPr lang="en-US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en-US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суми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основних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дроб</a:t>
            </a:r>
            <a:r>
              <a:rPr lang="en-US" sz="2000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200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в.</a:t>
            </a:r>
          </a:p>
          <a:p>
            <a:pPr>
              <a:defRPr/>
            </a:pPr>
            <a:endParaRPr lang="ru-RU" b="1" dirty="0" smtClean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Значно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зн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ше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в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Грец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ї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пот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м в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нд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ї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та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нших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країнах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почали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використовувати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дроби 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загального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виду, у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яких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чисельник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знаменник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-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дов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льн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натуральн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числа.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Їх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називали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звичайними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.</a:t>
            </a: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>
              <a:defRPr/>
            </a:pP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	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Без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дроб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 не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може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снувати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жодна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сфера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людської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яльност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тому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важко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переоц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нити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необх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дн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сть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та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важлив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сть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розум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ння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дроб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вм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ння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використовувати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ї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над </a:t>
            </a:r>
            <a:r>
              <a:rPr lang="ru-RU" sz="1800" dirty="0" smtClean="0">
                <a:latin typeface="Arial Black" pitchFamily="34" charset="0"/>
              </a:rPr>
              <a:t>ними.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243" grpId="0" build="allAtOnce"/>
      <p:bldP spid="7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6600" b="1" i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Розв</a:t>
            </a:r>
            <a:r>
              <a:rPr lang="en-US" sz="6600" b="1" i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’</a:t>
            </a:r>
            <a:r>
              <a:rPr lang="ru-RU" sz="6600" b="1" i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яжи</a:t>
            </a:r>
            <a:r>
              <a:rPr lang="ru-RU" sz="6600" b="1" i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endParaRPr lang="ru-RU" sz="6600" b="1" i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035" name="Текст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23850" y="2492375"/>
          <a:ext cx="4176713" cy="371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Формула" r:id="rId3" imgW="1371600" imgH="1218960" progId="Equation.3">
                  <p:embed/>
                </p:oleObj>
              </mc:Choice>
              <mc:Fallback>
                <p:oleObj name="Формула" r:id="rId3" imgW="1371600" imgH="1218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492375"/>
                        <a:ext cx="4176713" cy="3713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Текст 1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8" name="Rectangle 7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cs typeface="Arial" charset="0"/>
            </a:endParaRPr>
          </a:p>
        </p:txBody>
      </p:sp>
      <p:sp>
        <p:nvSpPr>
          <p:cNvPr id="1039" name="Rectangle 8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cs typeface="Arial" charset="0"/>
            </a:endParaRPr>
          </a:p>
        </p:txBody>
      </p:sp>
      <p:graphicFrame>
        <p:nvGraphicFramePr>
          <p:cNvPr id="1033" name="Object 9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4716463" y="2420938"/>
          <a:ext cx="4176712" cy="369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Формула" r:id="rId5" imgW="1549080" imgH="1218960" progId="Equation.3">
                  <p:embed/>
                </p:oleObj>
              </mc:Choice>
              <mc:Fallback>
                <p:oleObj name="Формула" r:id="rId5" imgW="1549080" imgH="121896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2420938"/>
                        <a:ext cx="4176712" cy="3694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6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Уважн</a:t>
            </a:r>
            <a:r>
              <a:rPr lang="en-US" sz="6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6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сть</a:t>
            </a:r>
            <a:r>
              <a:rPr lang="ru-RU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знайди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неправильн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записи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Чисельник 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множимо 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чисельник</a:t>
            </a:r>
          </a:p>
          <a:p>
            <a:pPr>
              <a:defRPr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знаменник 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на 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знаменник,</a:t>
            </a:r>
          </a:p>
          <a:p>
            <a:pPr>
              <a:defRPr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результатом йдемо </a:t>
            </a:r>
            <a:r>
              <a:rPr lang="uk-UA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вкрок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>
              <a:defRPr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 ми маємо добуток</a:t>
            </a:r>
          </a:p>
          <a:p>
            <a:pPr>
              <a:defRPr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 перший дріб візьмемо</a:t>
            </a:r>
          </a:p>
          <a:p>
            <a:pPr>
              <a:defRPr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другий враз перевернемо –</a:t>
            </a:r>
          </a:p>
          <a:p>
            <a:pPr>
              <a:defRPr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Маємо добуток, а не казку,</a:t>
            </a:r>
          </a:p>
          <a:p>
            <a:pPr>
              <a:defRPr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спочатку була частка</a:t>
            </a:r>
          </a:p>
          <a:p>
            <a:pPr>
              <a:buFontTx/>
              <a:buNone/>
              <a:defRPr/>
            </a:pPr>
            <a:endParaRPr lang="ru-RU" sz="2800" dirty="0" smtClean="0"/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284663" y="1628775"/>
          <a:ext cx="4679950" cy="374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Формула" r:id="rId3" imgW="1917360" imgH="1206360" progId="Equation.3">
                  <p:embed/>
                </p:oleObj>
              </mc:Choice>
              <mc:Fallback>
                <p:oleObj name="Формула" r:id="rId3" imgW="1917360" imgH="1206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1628775"/>
                        <a:ext cx="4679950" cy="3744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6000" b="1" i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6000" b="1" i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6000" b="1" i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</a:t>
            </a:r>
            <a:r>
              <a:rPr lang="en-US" sz="6000" b="1" i="1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6000" b="1" i="1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вняння</a:t>
            </a:r>
            <a:r>
              <a:rPr lang="ru-RU" sz="6000" b="1" i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6000" b="1" i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endParaRPr lang="ru-RU" sz="6000" b="1" i="1" dirty="0" smtClean="0">
              <a:solidFill>
                <a:srgbClr val="00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4040188" cy="1008062"/>
          </a:xfrm>
        </p:spPr>
        <p:txBody>
          <a:bodyPr/>
          <a:lstStyle/>
          <a:p>
            <a:pPr>
              <a:defRPr/>
            </a:pPr>
            <a:r>
              <a:rPr lang="ru-RU" sz="2800" dirty="0" smtClean="0"/>
              <a:t> </a:t>
            </a:r>
          </a:p>
          <a:p>
            <a:pPr>
              <a:defRPr/>
            </a:pPr>
            <a:endParaRPr lang="ru-RU" sz="2800" dirty="0" smtClean="0">
              <a:solidFill>
                <a:srgbClr val="00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/>
            </a:pPr>
            <a:r>
              <a:rPr lang="ru-RU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розв</a:t>
            </a:r>
            <a:r>
              <a:rPr lang="en-US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’</a:t>
            </a:r>
            <a:r>
              <a:rPr lang="ru-RU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яжи</a:t>
            </a:r>
            <a:r>
              <a:rPr lang="ru-RU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усно</a:t>
            </a:r>
            <a:r>
              <a:rPr lang="ru-RU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, </a:t>
            </a:r>
            <a:r>
              <a:rPr lang="ru-RU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пояснюючи</a:t>
            </a:r>
            <a:endParaRPr lang="ru-RU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6731000" y="3478213"/>
          <a:ext cx="363538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0" y="3478213"/>
                        <a:ext cx="363538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3" name="Rectangle 4"/>
          <p:cNvSpPr>
            <a:spLocks noChangeArrowheads="1"/>
          </p:cNvSpPr>
          <p:nvPr/>
        </p:nvSpPr>
        <p:spPr bwMode="auto">
          <a:xfrm>
            <a:off x="0" y="512763"/>
            <a:ext cx="9144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4584" name="Rectangle 5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cs typeface="Arial" charset="0"/>
            </a:endParaRPr>
          </a:p>
        </p:txBody>
      </p:sp>
      <p:graphicFrame>
        <p:nvGraphicFramePr>
          <p:cNvPr id="24579" name="Object 4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4427538" y="2309813"/>
          <a:ext cx="4176712" cy="3678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Формула" r:id="rId5" imgW="1384200" imgH="1218960" progId="Equation.3">
                  <p:embed/>
                </p:oleObj>
              </mc:Choice>
              <mc:Fallback>
                <p:oleObj name="Формула" r:id="rId5" imgW="1384200" imgH="1218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2309813"/>
                        <a:ext cx="4176712" cy="3678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Содержимое 10" descr="http://im0-tub-ua.yandex.net/i?id=126446439-33-72&amp;n=21"/>
          <p:cNvPicPr>
            <a:picLocks noGrp="1"/>
          </p:cNvPicPr>
          <p:nvPr>
            <p:ph sz="half" idx="2"/>
          </p:nvPr>
        </p:nvPicPr>
        <p:blipFill>
          <a:blip r:embed="rId7"/>
          <a:srcRect/>
          <a:stretch>
            <a:fillRect/>
          </a:stretch>
        </p:blipFill>
        <p:spPr>
          <a:xfrm>
            <a:off x="539750" y="1989138"/>
            <a:ext cx="3384550" cy="417671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3" grpId="0" build="allAtOnce"/>
      <p:bldP spid="7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6000" b="1" i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</a:t>
            </a:r>
            <a:r>
              <a:rPr lang="en-US" sz="6000" b="1" i="1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</a:t>
            </a:r>
            <a:r>
              <a:rPr lang="ru-RU" sz="6000" b="1" i="1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вняння</a:t>
            </a:r>
            <a:endParaRPr lang="ru-RU" sz="6000" dirty="0" smtClean="0">
              <a:solidFill>
                <a:srgbClr val="00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102" name="Текст 7"/>
          <p:cNvSpPr>
            <a:spLocks noGrp="1"/>
          </p:cNvSpPr>
          <p:nvPr>
            <p:ph type="body" idx="1"/>
          </p:nvPr>
        </p:nvSpPr>
        <p:spPr>
          <a:xfrm flipV="1">
            <a:off x="457200" y="-2403475"/>
            <a:ext cx="514350" cy="792162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4643438" y="404813"/>
            <a:ext cx="4041775" cy="1792287"/>
          </a:xfrm>
        </p:spPr>
        <p:txBody>
          <a:bodyPr/>
          <a:lstStyle/>
          <a:p>
            <a:pPr>
              <a:defRPr/>
            </a:pPr>
            <a:endParaRPr lang="ru-RU" dirty="0" smtClean="0">
              <a:solidFill>
                <a:srgbClr val="00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>
              <a:defRPr/>
            </a:pPr>
            <a:endParaRPr lang="ru-RU" dirty="0" smtClean="0">
              <a:solidFill>
                <a:srgbClr val="00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>
              <a:defRPr/>
            </a:pPr>
            <a:endParaRPr lang="ru-RU" dirty="0"/>
          </a:p>
        </p:txBody>
      </p:sp>
      <p:pic>
        <p:nvPicPr>
          <p:cNvPr id="6" name="Рисунок 5" descr="http://im8-tub-ua.yandex.net/i?id=481351163-45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2133600"/>
            <a:ext cx="3600450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Object 4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4716463" y="2349500"/>
          <a:ext cx="3959225" cy="367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Формула" r:id="rId4" imgW="1193760" imgH="838080" progId="Equation.3">
                  <p:embed/>
                </p:oleObj>
              </mc:Choice>
              <mc:Fallback>
                <p:oleObj name="Формула" r:id="rId4" imgW="1193760" imgH="838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2349500"/>
                        <a:ext cx="3959225" cy="3671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003800" y="1412875"/>
            <a:ext cx="4824413" cy="822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розв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’</a:t>
            </a:r>
            <a:r>
              <a:rPr lang="uk-UA" sz="240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я</a:t>
            </a:r>
            <a:r>
              <a:rPr lang="ru-RU" sz="240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жи р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i</a:t>
            </a:r>
            <a:r>
              <a:rPr lang="ru-RU" sz="240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вняння , </a:t>
            </a:r>
          </a:p>
          <a:p>
            <a:r>
              <a:rPr lang="ru-RU" sz="240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пояснюючи</a:t>
            </a:r>
          </a:p>
        </p:txBody>
      </p:sp>
      <p:sp>
        <p:nvSpPr>
          <p:cNvPr id="4106" name="Содержимое 14"/>
          <p:cNvSpPr>
            <a:spLocks noGrp="1"/>
          </p:cNvSpPr>
          <p:nvPr>
            <p:ph sz="half" idx="2"/>
          </p:nvPr>
        </p:nvSpPr>
        <p:spPr>
          <a:xfrm flipV="1">
            <a:off x="457200" y="-603250"/>
            <a:ext cx="585788" cy="360362"/>
          </a:xfrm>
        </p:spPr>
        <p:txBody>
          <a:bodyPr/>
          <a:lstStyle/>
          <a:p>
            <a:pPr>
              <a:buFontTx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-458788"/>
            <a:ext cx="7772400" cy="3122613"/>
          </a:xfrm>
        </p:spPr>
        <p:txBody>
          <a:bodyPr/>
          <a:lstStyle/>
          <a:p>
            <a:pPr>
              <a:defRPr/>
            </a:pPr>
            <a:r>
              <a:rPr lang="ru-RU" sz="48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Тепер</a:t>
            </a:r>
            <a:r>
              <a:rPr lang="ru-RU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 настала </a:t>
            </a:r>
            <a:r>
              <a:rPr lang="ru-RU" sz="48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черга</a:t>
            </a:r>
            <a:r>
              <a:rPr lang="ru-RU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i</a:t>
            </a:r>
            <a:r>
              <a:rPr lang="ru-RU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 задач</a:t>
            </a:r>
            <a:r>
              <a:rPr lang="en-US" sz="48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i</a:t>
            </a:r>
            <a:endParaRPr lang="ru-RU" sz="4800" b="1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371600" y="2708275"/>
            <a:ext cx="6400800" cy="3168650"/>
          </a:xfrm>
        </p:spPr>
        <p:txBody>
          <a:bodyPr/>
          <a:lstStyle/>
          <a:p>
            <a:pPr algn="l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засадження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сової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лянки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застосували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2400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саджанц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становлять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сосни, а 20%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саджанц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в-граб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льки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саджанц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граб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заготовлено?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4500563" y="3644900"/>
          <a:ext cx="2159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Формула" r:id="rId3" imgW="139680" imgH="393480" progId="Equation.3">
                  <p:embed/>
                </p:oleObj>
              </mc:Choice>
              <mc:Fallback>
                <p:oleObj name="Формула" r:id="rId3" imgW="1396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3644900"/>
                        <a:ext cx="215900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8" grpId="0" build="allAtOnce"/>
    </p:bldLst>
  </p:timing>
</p:sld>
</file>

<file path=ppt/theme/theme1.xml><?xml version="1.0" encoding="utf-8"?>
<a:theme xmlns:a="http://schemas.openxmlformats.org/drawingml/2006/main" name="ЗВИЧАЙНІ ДРОБИ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ЗВИЧАЙНІ ДРОБИ</Template>
  <TotalTime>313</TotalTime>
  <Words>438</Words>
  <Application>Microsoft Office PowerPoint</Application>
  <PresentationFormat>Экран (4:3)</PresentationFormat>
  <Paragraphs>40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Times New Roman</vt:lpstr>
      <vt:lpstr>Verdana</vt:lpstr>
      <vt:lpstr>ЗВИЧАЙНІ ДРОБИ</vt:lpstr>
      <vt:lpstr>Формула</vt:lpstr>
      <vt:lpstr> Математика 6 клас  </vt:lpstr>
      <vt:lpstr>Девiз уроку:</vt:lpstr>
      <vt:lpstr> Iсторична довiдка</vt:lpstr>
      <vt:lpstr>Iсторична довiдка</vt:lpstr>
      <vt:lpstr>Розв’яжи </vt:lpstr>
      <vt:lpstr>Уважнiсть знайди неправильнi записи</vt:lpstr>
      <vt:lpstr> Рiвняння </vt:lpstr>
      <vt:lpstr>Рiвняння</vt:lpstr>
      <vt:lpstr>Тепер настала черга i задачi</vt:lpstr>
      <vt:lpstr>Сосна</vt:lpstr>
      <vt:lpstr>Граб</vt:lpstr>
      <vt:lpstr>Наш урок пiдiйшов до кiнця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Звичайні дроби</dc:title>
  <dc:creator>1</dc:creator>
  <cp:lastModifiedBy>user</cp:lastModifiedBy>
  <cp:revision>39</cp:revision>
  <dcterms:created xsi:type="dcterms:W3CDTF">2012-02-26T19:06:47Z</dcterms:created>
  <dcterms:modified xsi:type="dcterms:W3CDTF">2021-10-09T10:35:02Z</dcterms:modified>
</cp:coreProperties>
</file>