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4" r:id="rId11"/>
    <p:sldId id="355" r:id="rId12"/>
    <p:sldId id="356" r:id="rId13"/>
    <p:sldId id="351" r:id="rId14"/>
    <p:sldId id="352" r:id="rId15"/>
    <p:sldId id="35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87634" autoAdjust="0"/>
  </p:normalViewPr>
  <p:slideViewPr>
    <p:cSldViewPr>
      <p:cViewPr varScale="1">
        <p:scale>
          <a:sx n="101" d="100"/>
          <a:sy n="101" d="100"/>
        </p:scale>
        <p:origin x="12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71536-4D94-4FA7-AEE5-0F75E6960F7E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F362F-7CDD-4A19-97CF-73B7FA5FF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494872E-1F78-453B-98BB-95922A8E2694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A69C280-4A26-470C-95E5-7D682A8FE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872E-1F78-453B-98BB-95922A8E2694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C280-4A26-470C-95E5-7D682A8FE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872E-1F78-453B-98BB-95922A8E2694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C280-4A26-470C-95E5-7D682A8FE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94872E-1F78-453B-98BB-95922A8E2694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69C280-4A26-470C-95E5-7D682A8FE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494872E-1F78-453B-98BB-95922A8E2694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69C280-4A26-470C-95E5-7D682A8FE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872E-1F78-453B-98BB-95922A8E2694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C280-4A26-470C-95E5-7D682A8FE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872E-1F78-453B-98BB-95922A8E2694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C280-4A26-470C-95E5-7D682A8FE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94872E-1F78-453B-98BB-95922A8E2694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69C280-4A26-470C-95E5-7D682A8FE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872E-1F78-453B-98BB-95922A8E2694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C280-4A26-470C-95E5-7D682A8FE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94872E-1F78-453B-98BB-95922A8E2694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69C280-4A26-470C-95E5-7D682A8FE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94872E-1F78-453B-98BB-95922A8E2694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69C280-4A26-470C-95E5-7D682A8FE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94872E-1F78-453B-98BB-95922A8E2694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69C280-4A26-470C-95E5-7D682A8FE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jnsm.com.ua/sis/index.s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sum.in.ua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/>
              <a:t>Урок української мови в 6 класі</a:t>
            </a:r>
            <a:endParaRPr lang="ru-RU" sz="2800" dirty="0"/>
          </a:p>
        </p:txBody>
      </p:sp>
      <p:pic>
        <p:nvPicPr>
          <p:cNvPr id="1026" name="Picture 2" descr="Конкурс до Дня Учителя &quot;Селфі з вчителем&quot; | Петропавлівка.Cit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40885"/>
            <a:ext cx="4504928" cy="25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ІБЛІО Альтанка: Візьми з собою посміш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752"/>
            <a:ext cx="337757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Бесіда </a:t>
            </a:r>
            <a:r>
              <a:rPr lang="uk-UA" b="1" dirty="0"/>
              <a:t>за </a:t>
            </a:r>
            <a:r>
              <a:rPr lang="uk-UA" b="1" dirty="0" smtClean="0"/>
              <a:t>текстом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-  </a:t>
            </a:r>
            <a:r>
              <a:rPr lang="uk-UA" dirty="0"/>
              <a:t>Як ви думаєте, яка кількість  іншомовних слів у мові, порівняно з власне українськими? </a:t>
            </a:r>
          </a:p>
          <a:p>
            <a:pPr marL="0" indent="0">
              <a:buNone/>
            </a:pPr>
            <a:r>
              <a:rPr lang="uk-UA" dirty="0"/>
              <a:t>- Скільки відсотків становлять іншомовні слова в мові</a:t>
            </a:r>
            <a:r>
              <a:rPr lang="uk-UA" dirty="0" smtClean="0"/>
              <a:t>?    </a:t>
            </a:r>
            <a:r>
              <a:rPr lang="uk-UA" dirty="0"/>
              <a:t>(підручник)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- </a:t>
            </a:r>
            <a:r>
              <a:rPr lang="ru-RU" dirty="0"/>
              <a:t>Про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текст?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Що</a:t>
            </a:r>
            <a:r>
              <a:rPr lang="ru-RU" dirty="0"/>
              <a:t> нового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дізналися</a:t>
            </a:r>
            <a:r>
              <a:rPr lang="ru-RU" dirty="0"/>
              <a:t> з тексту?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вчить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текст?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Трагічні</a:t>
            </a:r>
            <a:r>
              <a:rPr lang="ru-RU" dirty="0" smtClean="0"/>
              <a:t> </a:t>
            </a:r>
            <a:r>
              <a:rPr lang="ru-RU" dirty="0" err="1" smtClean="0"/>
              <a:t>випадки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З</a:t>
            </a:r>
            <a:r>
              <a:rPr lang="uk-UA" dirty="0" smtClean="0"/>
              <a:t>а </a:t>
            </a:r>
            <a:r>
              <a:rPr lang="uk-UA" dirty="0"/>
              <a:t>останні 4 роки при спробі зробити ефектне </a:t>
            </a:r>
            <a:r>
              <a:rPr lang="uk-UA" dirty="0" err="1"/>
              <a:t>селфі</a:t>
            </a:r>
            <a:r>
              <a:rPr lang="uk-UA" dirty="0"/>
              <a:t> у світі загинули більше 200 чоловік.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Смертельные селфи: фото ценой жизни  фот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484784"/>
            <a:ext cx="3869382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мертельные селфи или 15 фотографий, сделанных ценой собственной жиз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7565"/>
            <a:ext cx="4945472" cy="276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err="1"/>
              <a:t>Р</a:t>
            </a:r>
            <a:r>
              <a:rPr lang="ru-RU" dirty="0" err="1" smtClean="0"/>
              <a:t>изики</a:t>
            </a:r>
            <a:r>
              <a:rPr lang="ru-RU" dirty="0" smtClean="0"/>
              <a:t> при </a:t>
            </a:r>
            <a:r>
              <a:rPr lang="ru-RU" dirty="0" err="1"/>
              <a:t>користуванні</a:t>
            </a:r>
            <a:r>
              <a:rPr lang="ru-RU" dirty="0"/>
              <a:t> смартфоном</a:t>
            </a:r>
          </a:p>
        </p:txBody>
      </p:sp>
      <p:pic>
        <p:nvPicPr>
          <p:cNvPr id="2050" name="Picture 2" descr="Це не іграшки. Що потрібно знати про безпеку дітей в інтернеті | Київстар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657600" cy="28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грози в Інтернеті. Безпечне зберігання даних.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1"/>
          <a:stretch/>
        </p:blipFill>
        <p:spPr bwMode="auto">
          <a:xfrm>
            <a:off x="251520" y="1268760"/>
            <a:ext cx="36576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Безпека дітей в інтернеті: 10 правил та порад батькам ⋆ FutureN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19201"/>
            <a:ext cx="3610744" cy="254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Як зменшити ризики при покупках в інтернет-магазинах | Глобал Кредит:  Удобные кредиты онлайн на карту. Займы в Украине до 15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124744"/>
            <a:ext cx="408045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/>
              <a:t>Домашнє завдання: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/>
              <a:t>Вправа 64, знати ознаки іншомовних слів.</a:t>
            </a:r>
            <a:endParaRPr lang="ru-RU" sz="4000" dirty="0"/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495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b="1" dirty="0"/>
              <a:t>Підсумок уроку. Рефлексія.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600" b="1" dirty="0"/>
              <a:t>Вправа «Продовж речення»</a:t>
            </a:r>
            <a:endParaRPr lang="ru-RU" sz="3600" b="1" dirty="0"/>
          </a:p>
          <a:p>
            <a:r>
              <a:rPr lang="uk-UA" dirty="0"/>
              <a:t>Сьогодні я навчився (</a:t>
            </a:r>
            <a:r>
              <a:rPr lang="uk-UA" dirty="0" err="1"/>
              <a:t>лась</a:t>
            </a:r>
            <a:r>
              <a:rPr lang="uk-UA" dirty="0"/>
              <a:t>) …</a:t>
            </a:r>
            <a:endParaRPr lang="ru-RU" dirty="0"/>
          </a:p>
          <a:p>
            <a:r>
              <a:rPr lang="uk-UA" dirty="0"/>
              <a:t>Сьогодні я засвоїв (ла), що …</a:t>
            </a:r>
            <a:endParaRPr lang="ru-RU" dirty="0"/>
          </a:p>
          <a:p>
            <a:r>
              <a:rPr lang="uk-UA" dirty="0"/>
              <a:t>Тепер я знаю, що…</a:t>
            </a:r>
            <a:endParaRPr lang="ru-RU" dirty="0"/>
          </a:p>
          <a:p>
            <a:r>
              <a:rPr lang="uk-UA" dirty="0"/>
              <a:t>Тепер я буду…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3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⬇ Скачать картинки Смайлик, стоковые фото Смайлик в хорошем качестве |  Depositphoto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348880"/>
            <a:ext cx="5715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9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err="1" smtClean="0"/>
              <a:t>селфі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Синоніми</a:t>
            </a:r>
            <a:r>
              <a:rPr lang="uk-U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uk-U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фотографія </a:t>
            </a:r>
          </a:p>
          <a:p>
            <a:r>
              <a:rPr lang="uk-U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світлина</a:t>
            </a:r>
          </a:p>
          <a:p>
            <a:endParaRPr lang="ru-RU" dirty="0"/>
          </a:p>
        </p:txBody>
      </p:sp>
      <p:pic>
        <p:nvPicPr>
          <p:cNvPr id="1026" name="Picture 2" descr="Селфи как субкультура и новая форма зависимости: идентификация проблемы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27949"/>
            <a:ext cx="3657600" cy="205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2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7424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запозичені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іншомовного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564904"/>
            <a:ext cx="7467600" cy="3909048"/>
          </a:xfrm>
        </p:spPr>
        <p:txBody>
          <a:bodyPr/>
          <a:lstStyle/>
          <a:p>
            <a:r>
              <a:rPr lang="uk-UA" sz="4000" dirty="0" smtClean="0">
                <a:solidFill>
                  <a:srgbClr val="FF0000"/>
                </a:solidFill>
              </a:rPr>
              <a:t>Мета: ………..</a:t>
            </a:r>
          </a:p>
          <a:p>
            <a:r>
              <a:rPr lang="uk-UA" sz="4000" dirty="0">
                <a:solidFill>
                  <a:srgbClr val="FF0000"/>
                </a:solidFill>
              </a:rPr>
              <a:t>Як ви вважаєте, для чого  нам потрібна ця тема?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Словник іншомовних слів </a:t>
            </a:r>
            <a:endParaRPr lang="ru-RU" sz="3200" b="1" dirty="0"/>
          </a:p>
        </p:txBody>
      </p:sp>
      <p:pic>
        <p:nvPicPr>
          <p:cNvPr id="2052" name="Picture 4" descr="Купити книгу Сучасний англо-український та українсько-англійський словник  (100 000 слів) (М. Зубков, ) - 978-966-429-527-4 | Інтернет-магазин  Yakaboo.u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84" y="1254333"/>
            <a:ext cx="3464267" cy="491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ЛОВНИК ІНШОМОВНИХ СЛІВ (сучасний) Ранок Ф3327У (978-966-08-1597-1)  (110254) ціна 85 грн. | Словники, Довідники* | Інтернет-магазин DETMI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44419"/>
            <a:ext cx="3424808" cy="492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err="1" smtClean="0"/>
              <a:t>Знайдіть</a:t>
            </a:r>
            <a:r>
              <a:rPr lang="ru-RU" sz="2400" b="1" dirty="0" smtClean="0"/>
              <a:t>  </a:t>
            </a:r>
            <a:r>
              <a:rPr lang="ru-RU" sz="2400" b="1" dirty="0" err="1"/>
              <a:t>походження</a:t>
            </a:r>
            <a:r>
              <a:rPr lang="ru-RU" sz="2400" b="1" dirty="0"/>
              <a:t> і </a:t>
            </a:r>
            <a:r>
              <a:rPr lang="ru-RU" sz="2400" b="1" dirty="0" err="1"/>
              <a:t>значення</a:t>
            </a:r>
            <a:r>
              <a:rPr lang="ru-RU" sz="2400" b="1" dirty="0"/>
              <a:t> </a:t>
            </a:r>
            <a:r>
              <a:rPr lang="ru-RU" sz="2400" b="1" dirty="0" err="1"/>
              <a:t>запозичених</a:t>
            </a:r>
            <a:r>
              <a:rPr lang="ru-RU" sz="2400" b="1" dirty="0"/>
              <a:t> </a:t>
            </a:r>
            <a:r>
              <a:rPr lang="ru-RU" sz="2400" b="1" dirty="0" err="1"/>
              <a:t>слів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  <p:pic>
        <p:nvPicPr>
          <p:cNvPr id="3076" name="Picture 4" descr="Портфоліо - Декорації в Україні - виготовлення декорацій для кіно, декорації  для театру, оренда реквізиту, сценічні декорації, бутафоррія, декорації  Київ.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110" y="4334678"/>
            <a:ext cx="340377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семестр,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декорація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дельфін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джемпер</a:t>
            </a:r>
          </a:p>
        </p:txBody>
      </p:sp>
      <p:pic>
        <p:nvPicPr>
          <p:cNvPr id="3082" name="Picture 10" descr="Сколько семестров в году: какое количество полугодий в ВУЗах или колледжах  и в чем отличие учебных заведен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3" y="2228088"/>
            <a:ext cx="3594027" cy="20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☆ Під Херсоном дельфін підплив до пляжу і кружляв між відпочиваючими  (+відео) ☆ Український репортер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91740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044" y="4339994"/>
            <a:ext cx="2808312" cy="25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Словник </a:t>
            </a:r>
            <a:r>
              <a:rPr lang="ru-RU" sz="2800" b="1" dirty="0" err="1"/>
              <a:t>іншомовних</a:t>
            </a:r>
            <a:r>
              <a:rPr lang="ru-RU" sz="2800" b="1" dirty="0"/>
              <a:t> </a:t>
            </a:r>
            <a:r>
              <a:rPr lang="ru-RU" sz="2800" b="1" dirty="0" err="1"/>
              <a:t>слів</a:t>
            </a:r>
            <a:r>
              <a:rPr lang="ru-RU" sz="2800" b="1" dirty="0"/>
              <a:t> </a:t>
            </a:r>
            <a:r>
              <a:rPr lang="ru-RU" sz="2800" b="1" dirty="0" smtClean="0"/>
              <a:t>онлайн (через </a:t>
            </a:r>
            <a:r>
              <a:rPr lang="ru-RU" sz="2800" b="1" dirty="0" err="1" smtClean="0"/>
              <a:t>пошук</a:t>
            </a:r>
            <a:r>
              <a:rPr lang="ru-RU" sz="2800" b="1" dirty="0" smtClean="0"/>
              <a:t> в </a:t>
            </a:r>
            <a:r>
              <a:rPr lang="en-US" sz="2800" b="1" dirty="0"/>
              <a:t>Google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www.jnsm.com.ua/sis/index.shtml</a:t>
            </a:r>
            <a:endParaRPr lang="uk-UA" dirty="0" smtClean="0"/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Фотографія</a:t>
            </a:r>
            <a:r>
              <a:rPr lang="uk-UA" dirty="0"/>
              <a:t> (від гр. </a:t>
            </a:r>
            <a:r>
              <a:rPr lang="el-GR" dirty="0"/>
              <a:t>φωτός — </a:t>
            </a:r>
            <a:r>
              <a:rPr lang="uk-UA" dirty="0"/>
              <a:t>світло і </a:t>
            </a:r>
            <a:r>
              <a:rPr lang="el-GR" dirty="0"/>
              <a:t>γράφω — </a:t>
            </a:r>
            <a:r>
              <a:rPr lang="uk-UA" dirty="0"/>
              <a:t>пишу): 1. Спосіб одержання зображень об'єктів на спеціальних світлочутливих матеріалах. 2. Знімок (зображення) на таких матеріалах. 3. Майстерня, де виробляють такі знімки.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860032" y="1600200"/>
            <a:ext cx="3333378" cy="470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3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Ознаки іншомовних слів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-</a:t>
            </a:r>
            <a:r>
              <a:rPr lang="ru-RU" b="1" dirty="0" err="1"/>
              <a:t>ія</a:t>
            </a:r>
            <a:r>
              <a:rPr lang="ru-RU" b="1" dirty="0"/>
              <a:t> на </a:t>
            </a:r>
            <a:r>
              <a:rPr lang="ru-RU" b="1" dirty="0" err="1"/>
              <a:t>кінці</a:t>
            </a:r>
            <a:r>
              <a:rPr lang="ru-RU" b="1" dirty="0"/>
              <a:t> слова: </a:t>
            </a:r>
            <a:r>
              <a:rPr lang="ru-RU" b="1" i="1" dirty="0" err="1">
                <a:solidFill>
                  <a:srgbClr val="00B0F0"/>
                </a:solidFill>
              </a:rPr>
              <a:t>станція</a:t>
            </a:r>
            <a:r>
              <a:rPr lang="ru-RU" b="1" dirty="0"/>
              <a:t>;</a:t>
            </a:r>
            <a:endParaRPr lang="ru-RU" dirty="0"/>
          </a:p>
          <a:p>
            <a:r>
              <a:rPr lang="ru-RU" b="1" dirty="0" err="1"/>
              <a:t>Ін</a:t>
            </a:r>
            <a:r>
              <a:rPr lang="ru-RU" b="1" dirty="0"/>
              <a:t>- на початку слова: </a:t>
            </a:r>
            <a:r>
              <a:rPr lang="ru-RU" b="1" i="1" dirty="0" err="1">
                <a:solidFill>
                  <a:srgbClr val="00B0F0"/>
                </a:solidFill>
              </a:rPr>
              <a:t>індекс</a:t>
            </a:r>
            <a:r>
              <a:rPr lang="ru-RU" b="1" dirty="0"/>
              <a:t>;</a:t>
            </a:r>
            <a:endParaRPr lang="ru-RU" dirty="0"/>
          </a:p>
          <a:p>
            <a:r>
              <a:rPr lang="ru-RU" b="1" dirty="0"/>
              <a:t>звук </a:t>
            </a:r>
            <a:r>
              <a:rPr lang="ru-RU" b="1" dirty="0" smtClean="0"/>
              <a:t>ф: </a:t>
            </a:r>
            <a:r>
              <a:rPr lang="ru-RU" b="1" i="1" dirty="0" smtClean="0">
                <a:solidFill>
                  <a:srgbClr val="00B0F0"/>
                </a:solidFill>
              </a:rPr>
              <a:t>фокус</a:t>
            </a:r>
            <a:r>
              <a:rPr lang="ru-RU" b="1" dirty="0" smtClean="0"/>
              <a:t>;</a:t>
            </a:r>
            <a:endParaRPr lang="ru-RU" dirty="0"/>
          </a:p>
          <a:p>
            <a:r>
              <a:rPr lang="ru-RU" b="1" dirty="0"/>
              <a:t>-о, -е, -і на </a:t>
            </a:r>
            <a:r>
              <a:rPr lang="ru-RU" b="1" dirty="0" err="1"/>
              <a:t>кінці</a:t>
            </a:r>
            <a:r>
              <a:rPr lang="ru-RU" b="1" dirty="0"/>
              <a:t> </a:t>
            </a:r>
            <a:r>
              <a:rPr lang="ru-RU" b="1" dirty="0" err="1"/>
              <a:t>невідмінюваних</a:t>
            </a:r>
            <a:r>
              <a:rPr lang="ru-RU" b="1" dirty="0"/>
              <a:t> </a:t>
            </a:r>
            <a:r>
              <a:rPr lang="ru-RU" b="1" dirty="0" err="1"/>
              <a:t>слів</a:t>
            </a:r>
            <a:r>
              <a:rPr lang="ru-RU" b="1" dirty="0"/>
              <a:t>: </a:t>
            </a:r>
            <a:r>
              <a:rPr lang="ru-RU" b="1" i="1" dirty="0" err="1">
                <a:solidFill>
                  <a:srgbClr val="00B0F0"/>
                </a:solidFill>
              </a:rPr>
              <a:t>поні</a:t>
            </a:r>
            <a:r>
              <a:rPr lang="ru-RU" b="1" dirty="0"/>
              <a:t>;</a:t>
            </a:r>
            <a:endParaRPr lang="ru-RU" dirty="0"/>
          </a:p>
          <a:p>
            <a:r>
              <a:rPr lang="ru-RU" b="1" dirty="0" err="1"/>
              <a:t>поєднання</a:t>
            </a:r>
            <a:r>
              <a:rPr lang="ru-RU" b="1" dirty="0"/>
              <a:t> </a:t>
            </a:r>
            <a:r>
              <a:rPr lang="ru-RU" b="1" dirty="0" err="1"/>
              <a:t>голосних</a:t>
            </a:r>
            <a:r>
              <a:rPr lang="ru-RU" b="1" dirty="0"/>
              <a:t>: </a:t>
            </a:r>
            <a:r>
              <a:rPr lang="ru-RU" b="1" i="1" dirty="0" err="1">
                <a:solidFill>
                  <a:srgbClr val="00B0F0"/>
                </a:solidFill>
              </a:rPr>
              <a:t>чемпіон</a:t>
            </a:r>
            <a:r>
              <a:rPr lang="ru-RU" b="1" dirty="0"/>
              <a:t>;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поєднання</a:t>
            </a:r>
            <a:r>
              <a:rPr lang="ru-RU" b="1" dirty="0"/>
              <a:t> </a:t>
            </a:r>
            <a:r>
              <a:rPr lang="ru-RU" b="1" dirty="0" err="1"/>
              <a:t>приголосних</a:t>
            </a:r>
            <a:r>
              <a:rPr lang="ru-RU" b="1" dirty="0"/>
              <a:t>: </a:t>
            </a:r>
            <a:r>
              <a:rPr lang="ru-RU" b="1" i="1" dirty="0" err="1">
                <a:solidFill>
                  <a:srgbClr val="00B0F0"/>
                </a:solidFill>
              </a:rPr>
              <a:t>Інтернет</a:t>
            </a:r>
            <a:r>
              <a:rPr lang="ru-RU" b="1" dirty="0"/>
              <a:t> (</a:t>
            </a:r>
            <a:r>
              <a:rPr lang="ru-RU" b="1" dirty="0" err="1"/>
              <a:t>поясніть</a:t>
            </a:r>
            <a:r>
              <a:rPr lang="ru-RU" b="1" dirty="0"/>
              <a:t> </a:t>
            </a:r>
            <a:r>
              <a:rPr lang="ru-RU" b="1" dirty="0" err="1"/>
              <a:t>лексичне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smtClean="0"/>
              <a:t>«</a:t>
            </a:r>
            <a:r>
              <a:rPr lang="ru-RU" b="1" dirty="0" err="1" smtClean="0"/>
              <a:t>Тлумачного</a:t>
            </a:r>
            <a:r>
              <a:rPr lang="ru-RU" b="1" dirty="0" smtClean="0"/>
              <a:t> </a:t>
            </a:r>
            <a:r>
              <a:rPr lang="ru-RU" b="1" dirty="0" err="1" smtClean="0"/>
              <a:t>словничка</a:t>
            </a:r>
            <a:r>
              <a:rPr lang="ru-RU" b="1" dirty="0" smtClean="0"/>
              <a:t>» </a:t>
            </a:r>
            <a:r>
              <a:rPr lang="ru-RU" b="1" dirty="0"/>
              <a:t>в </a:t>
            </a:r>
            <a:r>
              <a:rPr lang="ru-RU" b="1" dirty="0" err="1"/>
              <a:t>кінці</a:t>
            </a:r>
            <a:r>
              <a:rPr lang="ru-RU" b="1" dirty="0"/>
              <a:t> </a:t>
            </a:r>
            <a:r>
              <a:rPr lang="ru-RU" b="1" dirty="0" err="1"/>
              <a:t>підручника</a:t>
            </a:r>
            <a:r>
              <a:rPr lang="ru-RU" b="1" dirty="0"/>
              <a:t>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4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2556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Словник </a:t>
            </a:r>
            <a:r>
              <a:rPr lang="ru-RU" dirty="0" err="1">
                <a:solidFill>
                  <a:srgbClr val="00B050"/>
                </a:solidFill>
              </a:rPr>
              <a:t>української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мови</a:t>
            </a: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 err="1">
                <a:solidFill>
                  <a:srgbClr val="00B050"/>
                </a:solidFill>
              </a:rPr>
              <a:t>Академічний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тлумачний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словник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</a:t>
            </a:r>
            <a:r>
              <a:rPr lang="ru-RU" u="sng" dirty="0" smtClean="0">
                <a:hlinkClick r:id="rId2"/>
              </a:rPr>
              <a:t>sum.in.ua</a:t>
            </a:r>
            <a:endParaRPr lang="ru-RU" u="sng" dirty="0" smtClean="0"/>
          </a:p>
          <a:p>
            <a:endParaRPr lang="ru-RU" u="sng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Се́лфі</a:t>
            </a:r>
            <a:r>
              <a:rPr lang="ru-RU" b="1" dirty="0">
                <a:solidFill>
                  <a:srgbClr val="00B050"/>
                </a:solidFill>
              </a:rPr>
              <a:t>, </a:t>
            </a:r>
            <a:r>
              <a:rPr lang="ru-RU" b="1" dirty="0" err="1">
                <a:solidFill>
                  <a:srgbClr val="00B050"/>
                </a:solidFill>
              </a:rPr>
              <a:t>невідм</a:t>
            </a:r>
            <a:r>
              <a:rPr lang="ru-RU" b="1" dirty="0">
                <a:solidFill>
                  <a:srgbClr val="00B050"/>
                </a:solidFill>
              </a:rPr>
              <a:t>., сер.</a:t>
            </a:r>
          </a:p>
          <a:p>
            <a:r>
              <a:rPr lang="ru-RU" dirty="0" err="1"/>
              <a:t>Фотографічний</a:t>
            </a:r>
            <a:r>
              <a:rPr lang="ru-RU" dirty="0"/>
              <a:t> автопортрет,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зроблений</a:t>
            </a:r>
            <a:r>
              <a:rPr lang="ru-RU" dirty="0"/>
              <a:t> на </a:t>
            </a:r>
            <a:r>
              <a:rPr lang="ru-RU" dirty="0" err="1"/>
              <a:t>цифрову</a:t>
            </a:r>
            <a:r>
              <a:rPr lang="ru-RU" dirty="0"/>
              <a:t> фотокамеру (смартфона, цифрового </a:t>
            </a:r>
            <a:r>
              <a:rPr lang="ru-RU" dirty="0" err="1"/>
              <a:t>фотоапарата</a:t>
            </a:r>
            <a:r>
              <a:rPr lang="ru-RU" dirty="0"/>
              <a:t>, веб-</a:t>
            </a:r>
            <a:r>
              <a:rPr lang="ru-RU" dirty="0" err="1"/>
              <a:t>камери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для </a:t>
            </a:r>
            <a:r>
              <a:rPr lang="ru-RU" dirty="0" err="1"/>
              <a:t>поширення</a:t>
            </a:r>
            <a:r>
              <a:rPr lang="ru-RU" dirty="0"/>
              <a:t> у </a:t>
            </a:r>
            <a:r>
              <a:rPr lang="ru-RU" dirty="0" err="1"/>
              <a:t>соцмережах</a:t>
            </a:r>
            <a:r>
              <a:rPr lang="ru-RU" dirty="0"/>
              <a:t>.</a:t>
            </a:r>
          </a:p>
          <a:p>
            <a:r>
              <a:rPr lang="ru-RU" dirty="0"/>
              <a:t>Боксер </a:t>
            </a:r>
            <a:r>
              <a:rPr lang="ru-RU" dirty="0" err="1"/>
              <a:t>Володимир</a:t>
            </a:r>
            <a:r>
              <a:rPr lang="ru-RU" dirty="0"/>
              <a:t> Кличко.. </a:t>
            </a:r>
            <a:r>
              <a:rPr lang="ru-RU" dirty="0" err="1"/>
              <a:t>спустився</a:t>
            </a:r>
            <a:r>
              <a:rPr lang="ru-RU" dirty="0"/>
              <a:t> у </a:t>
            </a:r>
            <a:r>
              <a:rPr lang="ru-RU" dirty="0" err="1"/>
              <a:t>київську</a:t>
            </a:r>
            <a:r>
              <a:rPr lang="ru-RU" dirty="0"/>
              <a:t> </a:t>
            </a:r>
            <a:r>
              <a:rPr lang="ru-RU" dirty="0" err="1"/>
              <a:t>підземку</a:t>
            </a:r>
            <a:r>
              <a:rPr lang="ru-RU" dirty="0"/>
              <a:t>. Там </a:t>
            </a:r>
            <a:r>
              <a:rPr lang="ru-RU" dirty="0" err="1"/>
              <a:t>він</a:t>
            </a:r>
            <a:r>
              <a:rPr lang="ru-RU" dirty="0"/>
              <a:t>.. </a:t>
            </a:r>
            <a:r>
              <a:rPr lang="ru-RU" dirty="0" err="1"/>
              <a:t>зробив</a:t>
            </a:r>
            <a:r>
              <a:rPr lang="ru-RU" dirty="0"/>
              <a:t> </a:t>
            </a:r>
            <a:r>
              <a:rPr lang="ru-RU" dirty="0" err="1"/>
              <a:t>селфі</a:t>
            </a:r>
            <a:r>
              <a:rPr lang="ru-RU" dirty="0"/>
              <a:t>, яке </a:t>
            </a:r>
            <a:r>
              <a:rPr lang="ru-RU" dirty="0" err="1"/>
              <a:t>виклав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 smtClean="0"/>
              <a:t>Facebook</a:t>
            </a:r>
            <a:r>
              <a:rPr lang="ru-RU" dirty="0" smtClean="0"/>
              <a:t>- </a:t>
            </a:r>
            <a:r>
              <a:rPr lang="ru-RU" dirty="0"/>
              <a:t>Яку з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іншомовних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помітили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слові</a:t>
            </a:r>
            <a:r>
              <a:rPr lang="ru-RU" dirty="0"/>
              <a:t> (-і на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невідмінюваного</a:t>
            </a:r>
            <a:r>
              <a:rPr lang="ru-RU" dirty="0"/>
              <a:t> слова, звук ф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5" name="AutoShape 2" descr="СловОпис | Словн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СловОпис | Словни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СловОпис | Словни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СловОпис | Словник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СловОпис | Словни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06" t="4413" r="20267" b="-4413"/>
          <a:stretch/>
        </p:blipFill>
        <p:spPr bwMode="auto">
          <a:xfrm>
            <a:off x="-152400" y="2566986"/>
            <a:ext cx="4220344" cy="33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0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20472" cy="56207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Робота з текстом «</a:t>
            </a:r>
            <a:r>
              <a:rPr lang="ru-RU" sz="2800" b="1" dirty="0" err="1"/>
              <a:t>Історія</a:t>
            </a:r>
            <a:r>
              <a:rPr lang="ru-RU" sz="2800" b="1" dirty="0"/>
              <a:t> </a:t>
            </a:r>
            <a:r>
              <a:rPr lang="ru-RU" sz="2800" b="1" dirty="0" err="1"/>
              <a:t>походження</a:t>
            </a:r>
            <a:r>
              <a:rPr lang="ru-RU" sz="2800" b="1" dirty="0"/>
              <a:t> </a:t>
            </a:r>
            <a:r>
              <a:rPr lang="uk-UA" sz="2800" b="1" dirty="0"/>
              <a:t>с</a:t>
            </a:r>
            <a:r>
              <a:rPr lang="ru-RU" sz="2800" b="1" dirty="0" err="1" smtClean="0"/>
              <a:t>елфі</a:t>
            </a:r>
            <a:r>
              <a:rPr lang="uk-UA" sz="2800" b="1" dirty="0" smtClean="0"/>
              <a:t>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1.Читання мовчки з завданням</a:t>
            </a:r>
            <a:r>
              <a:rPr lang="uk-UA" dirty="0"/>
              <a:t>: виписати слова іншомовного походження з першого абзацу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b="1" dirty="0" smtClean="0"/>
              <a:t>2.Прочитайте </a:t>
            </a:r>
            <a:r>
              <a:rPr lang="uk-UA" b="1" dirty="0"/>
              <a:t>запозичені слова, які ознаки       іншомовних слів ви в них помітили?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ru-RU" dirty="0" err="1"/>
              <a:t>Сел</a:t>
            </a:r>
            <a:r>
              <a:rPr lang="ru-RU" b="1" dirty="0" err="1"/>
              <a:t>ф</a:t>
            </a:r>
            <a:r>
              <a:rPr lang="ru-RU" dirty="0" err="1"/>
              <a:t>і</a:t>
            </a:r>
            <a:r>
              <a:rPr lang="ru-RU" dirty="0"/>
              <a:t>, </a:t>
            </a:r>
            <a:r>
              <a:rPr lang="ru-RU" b="1" dirty="0"/>
              <a:t>ф</a:t>
            </a:r>
            <a:r>
              <a:rPr lang="ru-RU" dirty="0"/>
              <a:t>ото, </a:t>
            </a:r>
            <a:r>
              <a:rPr lang="ru-RU" dirty="0" err="1"/>
              <a:t>популярними</a:t>
            </a:r>
            <a:r>
              <a:rPr lang="ru-RU" dirty="0"/>
              <a:t>, сма</a:t>
            </a:r>
            <a:r>
              <a:rPr lang="ru-RU" b="1" dirty="0"/>
              <a:t>ртф</a:t>
            </a:r>
            <a:r>
              <a:rPr lang="ru-RU" dirty="0"/>
              <a:t>онам, </a:t>
            </a:r>
            <a:r>
              <a:rPr lang="ru-RU" b="1" dirty="0" err="1"/>
              <a:t>Ін</a:t>
            </a:r>
            <a:r>
              <a:rPr lang="ru-RU" dirty="0" err="1"/>
              <a:t>те</a:t>
            </a:r>
            <a:r>
              <a:rPr lang="ru-RU" b="1" dirty="0" err="1"/>
              <a:t>рн</a:t>
            </a:r>
            <a:r>
              <a:rPr lang="ru-RU" dirty="0" err="1"/>
              <a:t>ету</a:t>
            </a:r>
            <a:r>
              <a:rPr lang="ru-RU" dirty="0"/>
              <a:t>, </a:t>
            </a:r>
            <a:r>
              <a:rPr lang="ru-RU" dirty="0" err="1"/>
              <a:t>соц</a:t>
            </a:r>
            <a:r>
              <a:rPr lang="ru-RU" b="1" dirty="0" err="1"/>
              <a:t>іа</a:t>
            </a:r>
            <a:r>
              <a:rPr lang="ru-RU" dirty="0" err="1"/>
              <a:t>льним</a:t>
            </a:r>
            <a:r>
              <a:rPr lang="ru-RU" dirty="0"/>
              <a:t>, на </a:t>
            </a:r>
            <a:r>
              <a:rPr lang="ru-RU" b="1" dirty="0" err="1"/>
              <a:t>кшт</a:t>
            </a:r>
            <a:r>
              <a:rPr lang="ru-RU" dirty="0" err="1"/>
              <a:t>алт</a:t>
            </a:r>
            <a:r>
              <a:rPr lang="ru-RU" dirty="0"/>
              <a:t> </a:t>
            </a:r>
            <a:r>
              <a:rPr lang="ru-RU" b="1" dirty="0" err="1"/>
              <a:t>Ф</a:t>
            </a:r>
            <a:r>
              <a:rPr lang="ru-RU" dirty="0" err="1"/>
              <a:t>ей</a:t>
            </a:r>
            <a:r>
              <a:rPr lang="ru-RU" b="1" dirty="0" err="1"/>
              <a:t>сб</a:t>
            </a:r>
            <a:r>
              <a:rPr lang="ru-RU" dirty="0" err="1"/>
              <a:t>ук</a:t>
            </a:r>
            <a:r>
              <a:rPr lang="ru-RU" dirty="0"/>
              <a:t>, </a:t>
            </a:r>
            <a:r>
              <a:rPr lang="ru-RU" dirty="0" err="1"/>
              <a:t>те</a:t>
            </a:r>
            <a:r>
              <a:rPr lang="ru-RU" b="1" dirty="0" err="1"/>
              <a:t>рм</a:t>
            </a:r>
            <a:r>
              <a:rPr lang="ru-RU" dirty="0" err="1"/>
              <a:t>ін</a:t>
            </a:r>
            <a:r>
              <a:rPr lang="ru-RU" dirty="0"/>
              <a:t>, </a:t>
            </a:r>
            <a:r>
              <a:rPr lang="ru-RU" dirty="0" err="1"/>
              <a:t>О</a:t>
            </a:r>
            <a:r>
              <a:rPr lang="ru-RU" b="1" dirty="0" err="1"/>
              <a:t>ксф</a:t>
            </a:r>
            <a:r>
              <a:rPr lang="ru-RU" dirty="0" err="1"/>
              <a:t>о</a:t>
            </a:r>
            <a:r>
              <a:rPr lang="ru-RU" b="1" dirty="0" err="1"/>
              <a:t>рд</a:t>
            </a:r>
            <a:r>
              <a:rPr lang="ru-RU" dirty="0" err="1"/>
              <a:t>ський</a:t>
            </a:r>
            <a:r>
              <a:rPr lang="ru-RU" dirty="0"/>
              <a:t>, </a:t>
            </a:r>
            <a:r>
              <a:rPr lang="ru-RU" dirty="0" err="1"/>
              <a:t>а</a:t>
            </a:r>
            <a:r>
              <a:rPr lang="ru-RU" b="1" dirty="0" err="1"/>
              <a:t>нгл</a:t>
            </a:r>
            <a:r>
              <a:rPr lang="ru-RU" dirty="0" err="1"/>
              <a:t>ійської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7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1373</TotalTime>
  <Words>358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Century Schoolbook</vt:lpstr>
      <vt:lpstr>Wingdings</vt:lpstr>
      <vt:lpstr>Wingdings 2</vt:lpstr>
      <vt:lpstr>Эркер</vt:lpstr>
      <vt:lpstr>Урок української мови в 6 класі</vt:lpstr>
      <vt:lpstr>селфі</vt:lpstr>
      <vt:lpstr>Групи слів за походженням: власне українські й запозичені (іншомовного походження) слова </vt:lpstr>
      <vt:lpstr>Словник іншомовних слів </vt:lpstr>
      <vt:lpstr>Знайдіть  походження і значення запозичених слів:</vt:lpstr>
      <vt:lpstr>Словник іншомовних слів онлайн (через пошук в Google)</vt:lpstr>
      <vt:lpstr>Ознаки іншомовних слів</vt:lpstr>
      <vt:lpstr>Словник української мови Академічний тлумачний словник</vt:lpstr>
      <vt:lpstr>Робота з текстом «Історія походження селфі»</vt:lpstr>
      <vt:lpstr>Бесіда за текстом </vt:lpstr>
      <vt:lpstr>Трагічні випадки</vt:lpstr>
      <vt:lpstr>Ризики при користуванні смартфоном</vt:lpstr>
      <vt:lpstr>Домашнє завдання:</vt:lpstr>
      <vt:lpstr>Підсумок уроку. Рефлексія. </vt:lpstr>
      <vt:lpstr>Презентация PowerPoint</vt:lpstr>
    </vt:vector>
  </TitlesOfParts>
  <Company>AUZsoft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Індивідуалізація навчального процесу</dc:title>
  <dc:creator>1</dc:creator>
  <cp:lastModifiedBy>user</cp:lastModifiedBy>
  <cp:revision>154</cp:revision>
  <dcterms:created xsi:type="dcterms:W3CDTF">2017-08-20T13:13:39Z</dcterms:created>
  <dcterms:modified xsi:type="dcterms:W3CDTF">2021-10-01T08:21:07Z</dcterms:modified>
</cp:coreProperties>
</file>