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3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6F37-D570-46AF-A497-ABC2DFDE8080}" type="datetimeFigureOut">
              <a:rPr lang="uk-UA" smtClean="0"/>
              <a:t>22.04.2020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573D-729A-4B4C-BC44-8065D663C3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274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6F37-D570-46AF-A497-ABC2DFDE8080}" type="datetimeFigureOut">
              <a:rPr lang="uk-UA" smtClean="0"/>
              <a:t>22.04.2020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573D-729A-4B4C-BC44-8065D663C3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127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6F37-D570-46AF-A497-ABC2DFDE8080}" type="datetimeFigureOut">
              <a:rPr lang="uk-UA" smtClean="0"/>
              <a:t>22.04.2020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573D-729A-4B4C-BC44-8065D663C3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39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6F37-D570-46AF-A497-ABC2DFDE8080}" type="datetimeFigureOut">
              <a:rPr lang="uk-UA" smtClean="0"/>
              <a:t>22.04.2020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573D-729A-4B4C-BC44-8065D663C3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162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6F37-D570-46AF-A497-ABC2DFDE8080}" type="datetimeFigureOut">
              <a:rPr lang="uk-UA" smtClean="0"/>
              <a:t>22.04.2020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573D-729A-4B4C-BC44-8065D663C3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47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6F37-D570-46AF-A497-ABC2DFDE8080}" type="datetimeFigureOut">
              <a:rPr lang="uk-UA" smtClean="0"/>
              <a:t>22.04.2020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573D-729A-4B4C-BC44-8065D663C3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19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6F37-D570-46AF-A497-ABC2DFDE8080}" type="datetimeFigureOut">
              <a:rPr lang="uk-UA" smtClean="0"/>
              <a:t>22.04.2020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573D-729A-4B4C-BC44-8065D663C3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22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6F37-D570-46AF-A497-ABC2DFDE8080}" type="datetimeFigureOut">
              <a:rPr lang="uk-UA" smtClean="0"/>
              <a:t>22.04.2020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573D-729A-4B4C-BC44-8065D663C3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36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6F37-D570-46AF-A497-ABC2DFDE8080}" type="datetimeFigureOut">
              <a:rPr lang="uk-UA" smtClean="0"/>
              <a:t>22.04.2020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573D-729A-4B4C-BC44-8065D663C3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446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6F37-D570-46AF-A497-ABC2DFDE8080}" type="datetimeFigureOut">
              <a:rPr lang="uk-UA" smtClean="0"/>
              <a:t>22.04.2020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573D-729A-4B4C-BC44-8065D663C3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171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6F37-D570-46AF-A497-ABC2DFDE8080}" type="datetimeFigureOut">
              <a:rPr lang="uk-UA" smtClean="0"/>
              <a:t>22.04.2020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573D-729A-4B4C-BC44-8065D663C3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465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76F37-D570-46AF-A497-ABC2DFDE8080}" type="datetimeFigureOut">
              <a:rPr lang="uk-UA" smtClean="0"/>
              <a:t>22.04.2020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3573D-729A-4B4C-BC44-8065D663C3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17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4304">
            <a:off x="454713" y="719307"/>
            <a:ext cx="4052109" cy="30390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7664">
            <a:off x="7752694" y="641311"/>
            <a:ext cx="4152231" cy="31141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0767" y="2400067"/>
            <a:ext cx="6470073" cy="2648239"/>
          </a:xfrm>
          <a:noFill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В</a:t>
            </a:r>
            <a:r>
              <a:rPr lang="uk-UA" sz="6000" b="1" dirty="0" smtClean="0">
                <a:solidFill>
                  <a:srgbClr val="7030A0"/>
                </a:solidFill>
              </a:rPr>
              <a:t>ІКТОРИНА </a:t>
            </a:r>
            <a:br>
              <a:rPr lang="uk-UA" sz="6000" b="1" dirty="0" smtClean="0">
                <a:solidFill>
                  <a:srgbClr val="7030A0"/>
                </a:solidFill>
              </a:rPr>
            </a:br>
            <a:r>
              <a:rPr lang="uk-UA" sz="6000" b="1" dirty="0" smtClean="0">
                <a:solidFill>
                  <a:srgbClr val="7030A0"/>
                </a:solidFill>
              </a:rPr>
              <a:t>«ЩО МИ ЗНАЄМО ПРО ПРИРОДУ?»</a:t>
            </a:r>
            <a:endParaRPr lang="uk-UA" sz="60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4486" y="4737390"/>
            <a:ext cx="4748645" cy="2120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Матеріал </a:t>
            </a:r>
            <a:r>
              <a:rPr lang="uk-UA" sz="3200" b="1" dirty="0">
                <a:solidFill>
                  <a:srgbClr val="FFFF00"/>
                </a:solidFill>
              </a:rPr>
              <a:t>підготувала</a:t>
            </a:r>
            <a:r>
              <a:rPr lang="uk-UA" sz="3200" b="1" dirty="0" smtClean="0">
                <a:solidFill>
                  <a:srgbClr val="FFFF00"/>
                </a:solidFill>
              </a:rPr>
              <a:t>:                                                                          </a:t>
            </a:r>
            <a:r>
              <a:rPr lang="uk-UA" sz="3200" b="1" dirty="0">
                <a:solidFill>
                  <a:srgbClr val="FFFF00"/>
                </a:solidFill>
              </a:rPr>
              <a:t>Керівник </a:t>
            </a:r>
            <a:r>
              <a:rPr lang="uk-UA" sz="3200" b="1" dirty="0" smtClean="0">
                <a:solidFill>
                  <a:srgbClr val="FFFF00"/>
                </a:solidFill>
              </a:rPr>
              <a:t>гуртка                                                                                </a:t>
            </a:r>
            <a:r>
              <a:rPr lang="uk-UA" sz="3200" b="1" dirty="0">
                <a:solidFill>
                  <a:srgbClr val="FFFF00"/>
                </a:solidFill>
              </a:rPr>
              <a:t>«Юні </a:t>
            </a:r>
            <a:r>
              <a:rPr lang="uk-UA" sz="3200" b="1" dirty="0" smtClean="0">
                <a:solidFill>
                  <a:srgbClr val="FFFF00"/>
                </a:solidFill>
              </a:rPr>
              <a:t>охоронці природи»</a:t>
            </a:r>
            <a:endParaRPr lang="uk-UA" sz="3200" b="1" dirty="0">
              <a:solidFill>
                <a:srgbClr val="FFFF00"/>
              </a:solidFill>
            </a:endParaRPr>
          </a:p>
          <a:p>
            <a:r>
              <a:rPr lang="uk-UA" sz="3200" b="1" dirty="0" smtClean="0">
                <a:solidFill>
                  <a:srgbClr val="FFFF00"/>
                </a:solidFill>
              </a:rPr>
              <a:t> Богданова О.М.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1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5595" y="1433946"/>
            <a:ext cx="5267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002060"/>
                </a:solidFill>
              </a:rPr>
              <a:t>4. </a:t>
            </a:r>
            <a:r>
              <a:rPr lang="uk-UA" sz="3200" dirty="0">
                <a:solidFill>
                  <a:srgbClr val="002060"/>
                </a:solidFill>
              </a:rPr>
              <a:t>Як у народні називають бруньки верби?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54195" y="2712260"/>
            <a:ext cx="2773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800" dirty="0">
                <a:solidFill>
                  <a:schemeClr val="accent6">
                    <a:lumMod val="50000"/>
                  </a:schemeClr>
                </a:solidFill>
              </a:rPr>
              <a:t>Цуцики</a:t>
            </a:r>
            <a:r>
              <a:rPr lang="uk-UA" sz="4800" dirty="0" smtClean="0"/>
              <a:t>.</a:t>
            </a:r>
            <a:endParaRPr lang="uk-UA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54195" y="3592256"/>
            <a:ext cx="3054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800" dirty="0" smtClean="0">
                <a:solidFill>
                  <a:schemeClr val="accent6">
                    <a:lumMod val="50000"/>
                  </a:schemeClr>
                </a:solidFill>
              </a:rPr>
              <a:t>Мишенята</a:t>
            </a:r>
            <a:endParaRPr lang="uk-UA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54195" y="4617260"/>
            <a:ext cx="2773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800" dirty="0">
                <a:solidFill>
                  <a:schemeClr val="accent6">
                    <a:lumMod val="50000"/>
                  </a:schemeClr>
                </a:solidFill>
              </a:rPr>
              <a:t>Котики</a:t>
            </a:r>
            <a:r>
              <a:rPr lang="uk-UA" sz="4800" dirty="0"/>
              <a:t>.</a:t>
            </a:r>
          </a:p>
        </p:txBody>
      </p:sp>
      <p:sp>
        <p:nvSpPr>
          <p:cNvPr id="10" name="Плюс 9"/>
          <p:cNvSpPr/>
          <p:nvPr/>
        </p:nvSpPr>
        <p:spPr>
          <a:xfrm>
            <a:off x="4166754" y="4673348"/>
            <a:ext cx="789709" cy="830997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Минус 10"/>
          <p:cNvSpPr/>
          <p:nvPr/>
        </p:nvSpPr>
        <p:spPr>
          <a:xfrm>
            <a:off x="4208318" y="2734903"/>
            <a:ext cx="935182" cy="633613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Минус 11"/>
          <p:cNvSpPr/>
          <p:nvPr/>
        </p:nvSpPr>
        <p:spPr>
          <a:xfrm>
            <a:off x="4156364" y="3750092"/>
            <a:ext cx="935182" cy="620601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475" y="610836"/>
            <a:ext cx="4038451" cy="25169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33" y="3585796"/>
            <a:ext cx="3863537" cy="289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1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5595" y="1433946"/>
            <a:ext cx="5267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002060"/>
                </a:solidFill>
              </a:rPr>
              <a:t>5. </a:t>
            </a:r>
            <a:r>
              <a:rPr lang="uk-UA" sz="3200" dirty="0">
                <a:solidFill>
                  <a:srgbClr val="002060"/>
                </a:solidFill>
              </a:rPr>
              <a:t>Який сік ми збираємо навесні?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54195" y="2712260"/>
            <a:ext cx="2773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800" dirty="0" smtClean="0">
                <a:solidFill>
                  <a:schemeClr val="accent6">
                    <a:lumMod val="50000"/>
                  </a:schemeClr>
                </a:solidFill>
              </a:rPr>
              <a:t>Сосновий</a:t>
            </a:r>
            <a:endParaRPr lang="uk-UA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4195" y="3592256"/>
            <a:ext cx="3054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800" dirty="0">
                <a:solidFill>
                  <a:schemeClr val="accent6">
                    <a:lumMod val="50000"/>
                  </a:schemeClr>
                </a:solidFill>
              </a:rPr>
              <a:t>Вишневий.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54195" y="4617260"/>
            <a:ext cx="3054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800" dirty="0" smtClean="0">
                <a:solidFill>
                  <a:schemeClr val="accent6">
                    <a:lumMod val="50000"/>
                  </a:schemeClr>
                </a:solidFill>
              </a:rPr>
              <a:t>Березовий</a:t>
            </a:r>
            <a:endParaRPr lang="uk-UA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люс 9"/>
          <p:cNvSpPr/>
          <p:nvPr/>
        </p:nvSpPr>
        <p:spPr>
          <a:xfrm>
            <a:off x="4166754" y="4673348"/>
            <a:ext cx="789709" cy="830997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Минус 10"/>
          <p:cNvSpPr/>
          <p:nvPr/>
        </p:nvSpPr>
        <p:spPr>
          <a:xfrm>
            <a:off x="4208318" y="2734903"/>
            <a:ext cx="935182" cy="633613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Минус 11"/>
          <p:cNvSpPr/>
          <p:nvPr/>
        </p:nvSpPr>
        <p:spPr>
          <a:xfrm>
            <a:off x="4156364" y="3750092"/>
            <a:ext cx="935182" cy="620601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1433946"/>
            <a:ext cx="6394216" cy="478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4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5595" y="1433946"/>
            <a:ext cx="5267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002060"/>
                </a:solidFill>
              </a:rPr>
              <a:t>6. </a:t>
            </a:r>
            <a:r>
              <a:rPr lang="uk-UA" sz="3200" dirty="0">
                <a:solidFill>
                  <a:srgbClr val="002060"/>
                </a:solidFill>
              </a:rPr>
              <a:t>Яке дерево навесні називають плакучим?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54195" y="2712260"/>
            <a:ext cx="2773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800" dirty="0">
                <a:solidFill>
                  <a:schemeClr val="accent6">
                    <a:lumMod val="50000"/>
                  </a:schemeClr>
                </a:solidFill>
              </a:rPr>
              <a:t>Яблуню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54195" y="3592256"/>
            <a:ext cx="3054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800" dirty="0">
                <a:solidFill>
                  <a:schemeClr val="accent6">
                    <a:lumMod val="50000"/>
                  </a:schemeClr>
                </a:solidFill>
              </a:rPr>
              <a:t>Березу.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2631" y="4624349"/>
            <a:ext cx="3054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800" dirty="0">
                <a:solidFill>
                  <a:schemeClr val="accent6">
                    <a:lumMod val="50000"/>
                  </a:schemeClr>
                </a:solidFill>
              </a:rPr>
              <a:t>Калину.</a:t>
            </a:r>
          </a:p>
        </p:txBody>
      </p:sp>
      <p:sp>
        <p:nvSpPr>
          <p:cNvPr id="10" name="Плюс 9"/>
          <p:cNvSpPr/>
          <p:nvPr/>
        </p:nvSpPr>
        <p:spPr>
          <a:xfrm>
            <a:off x="4187536" y="3644467"/>
            <a:ext cx="789709" cy="830997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Минус 10"/>
          <p:cNvSpPr/>
          <p:nvPr/>
        </p:nvSpPr>
        <p:spPr>
          <a:xfrm>
            <a:off x="4208318" y="2734903"/>
            <a:ext cx="935182" cy="633613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Минус 11"/>
          <p:cNvSpPr/>
          <p:nvPr/>
        </p:nvSpPr>
        <p:spPr>
          <a:xfrm>
            <a:off x="4083627" y="4873604"/>
            <a:ext cx="935182" cy="620601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08" y="451714"/>
            <a:ext cx="3556040" cy="3556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676" y="2914734"/>
            <a:ext cx="2868324" cy="382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4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5595" y="1433946"/>
            <a:ext cx="5267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002060"/>
                </a:solidFill>
              </a:rPr>
              <a:t>7. </a:t>
            </a:r>
            <a:r>
              <a:rPr lang="uk-UA" sz="3200" dirty="0">
                <a:solidFill>
                  <a:srgbClr val="002060"/>
                </a:solidFill>
              </a:rPr>
              <a:t>Яке дерево дає багато пуху навесні?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54195" y="2712260"/>
            <a:ext cx="2773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800" dirty="0">
                <a:solidFill>
                  <a:schemeClr val="accent6">
                    <a:lumMod val="50000"/>
                  </a:schemeClr>
                </a:solidFill>
              </a:rPr>
              <a:t>Ялинка</a:t>
            </a:r>
            <a:r>
              <a:rPr lang="uk-UA" sz="48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54195" y="3592256"/>
            <a:ext cx="3054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800" dirty="0">
                <a:solidFill>
                  <a:schemeClr val="accent6">
                    <a:lumMod val="50000"/>
                  </a:schemeClr>
                </a:solidFill>
              </a:rPr>
              <a:t>Липа</a:t>
            </a:r>
            <a:r>
              <a:rPr lang="uk-UA" sz="4800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2631" y="4624349"/>
            <a:ext cx="3054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800" dirty="0">
                <a:solidFill>
                  <a:schemeClr val="accent6">
                    <a:lumMod val="50000"/>
                  </a:schemeClr>
                </a:solidFill>
              </a:rPr>
              <a:t>Тополя.</a:t>
            </a:r>
          </a:p>
        </p:txBody>
      </p:sp>
      <p:sp>
        <p:nvSpPr>
          <p:cNvPr id="10" name="Плюс 9"/>
          <p:cNvSpPr/>
          <p:nvPr/>
        </p:nvSpPr>
        <p:spPr>
          <a:xfrm>
            <a:off x="4267200" y="4703888"/>
            <a:ext cx="789709" cy="830997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Минус 10"/>
          <p:cNvSpPr/>
          <p:nvPr/>
        </p:nvSpPr>
        <p:spPr>
          <a:xfrm>
            <a:off x="4208318" y="2734903"/>
            <a:ext cx="935182" cy="633613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Минус 11"/>
          <p:cNvSpPr/>
          <p:nvPr/>
        </p:nvSpPr>
        <p:spPr>
          <a:xfrm>
            <a:off x="4166754" y="3802652"/>
            <a:ext cx="935182" cy="620601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37" y="463359"/>
            <a:ext cx="5101936" cy="29051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810" y="3711401"/>
            <a:ext cx="4919663" cy="281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1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54195" y="249382"/>
            <a:ext cx="90496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>
                <a:solidFill>
                  <a:srgbClr val="7030A0"/>
                </a:solidFill>
              </a:rPr>
              <a:t>У чому помилка? </a:t>
            </a:r>
            <a:endParaRPr lang="uk-UA" sz="4800" dirty="0" smtClean="0">
              <a:solidFill>
                <a:srgbClr val="7030A0"/>
              </a:solidFill>
            </a:endParaRPr>
          </a:p>
          <a:p>
            <a:pPr algn="ctr"/>
            <a:r>
              <a:rPr lang="uk-UA" sz="4800" dirty="0" smtClean="0">
                <a:solidFill>
                  <a:srgbClr val="7030A0"/>
                </a:solidFill>
              </a:rPr>
              <a:t>(</a:t>
            </a:r>
            <a:r>
              <a:rPr lang="uk-UA" sz="4800" dirty="0">
                <a:solidFill>
                  <a:srgbClr val="7030A0"/>
                </a:solidFill>
              </a:rPr>
              <a:t>на логіку та ерудицію).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32176" y="4219976"/>
            <a:ext cx="5807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800" dirty="0">
                <a:solidFill>
                  <a:schemeClr val="accent6">
                    <a:lumMod val="50000"/>
                  </a:schemeClr>
                </a:solidFill>
              </a:rPr>
              <a:t>(Ялинки не цвітуть).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9382" y="2234679"/>
            <a:ext cx="11464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solidFill>
                  <a:srgbClr val="002060"/>
                </a:solidFill>
              </a:rPr>
              <a:t>Завдання 1.</a:t>
            </a:r>
            <a:r>
              <a:rPr lang="uk-UA" sz="4800" dirty="0">
                <a:solidFill>
                  <a:srgbClr val="002060"/>
                </a:solidFill>
              </a:rPr>
              <a:t> Навесні в природі розквітають верби, тополі, ялинки, яблуні</a:t>
            </a:r>
            <a:r>
              <a:rPr lang="uk-UA" sz="4800" dirty="0" smtClean="0">
                <a:solidFill>
                  <a:srgbClr val="002060"/>
                </a:solidFill>
              </a:rPr>
              <a:t>.</a:t>
            </a:r>
            <a:endParaRPr lang="uk-UA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3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0946" y="2620051"/>
            <a:ext cx="11159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000" dirty="0">
                <a:solidFill>
                  <a:schemeClr val="accent6">
                    <a:lumMod val="50000"/>
                  </a:schemeClr>
                </a:solidFill>
              </a:rPr>
              <a:t>(Зайці стають білим на зиму, а навесні – сірими)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0946" y="311727"/>
            <a:ext cx="11464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solidFill>
                  <a:srgbClr val="002060"/>
                </a:solidFill>
              </a:rPr>
              <a:t>Завдання </a:t>
            </a:r>
            <a:r>
              <a:rPr lang="uk-UA" sz="4800" b="1" dirty="0" smtClean="0">
                <a:solidFill>
                  <a:srgbClr val="002060"/>
                </a:solidFill>
              </a:rPr>
              <a:t>2.</a:t>
            </a:r>
            <a:r>
              <a:rPr lang="uk-UA" sz="4800" dirty="0"/>
              <a:t> </a:t>
            </a:r>
            <a:r>
              <a:rPr lang="uk-UA" sz="4800" dirty="0">
                <a:solidFill>
                  <a:schemeClr val="accent5">
                    <a:lumMod val="50000"/>
                  </a:schemeClr>
                </a:solidFill>
              </a:rPr>
              <a:t>Прийшла весна – і мешканці лісу змінили колір свого хутра: білка стала рудою, заєць – білим, вовк – темно-сірим</a:t>
            </a:r>
            <a:r>
              <a:rPr lang="uk-UA" sz="48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uk-UA" sz="48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346" y="3327937"/>
            <a:ext cx="11464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800" b="1" dirty="0">
                <a:solidFill>
                  <a:srgbClr val="002060"/>
                </a:solidFill>
              </a:rPr>
              <a:t>Завдання </a:t>
            </a:r>
            <a:r>
              <a:rPr lang="uk-UA" sz="4800" b="1" dirty="0" smtClean="0">
                <a:solidFill>
                  <a:srgbClr val="002060"/>
                </a:solidFill>
              </a:rPr>
              <a:t>3.</a:t>
            </a:r>
            <a:r>
              <a:rPr lang="uk-UA" sz="4800" dirty="0">
                <a:solidFill>
                  <a:srgbClr val="002060"/>
                </a:solidFill>
              </a:rPr>
              <a:t> У червні нарешті повернулися з вирію птахи: журавель, ластівка, шпак, соловей.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5746" y="5474087"/>
            <a:ext cx="11159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000" dirty="0">
                <a:solidFill>
                  <a:schemeClr val="accent6">
                    <a:lumMod val="50000"/>
                  </a:schemeClr>
                </a:solidFill>
              </a:rPr>
              <a:t>(З вирію птахи повертаються навесні).</a:t>
            </a:r>
          </a:p>
        </p:txBody>
      </p:sp>
    </p:spTree>
    <p:extLst>
      <p:ext uri="{BB962C8B-B14F-4D97-AF65-F5344CB8AC3E}">
        <p14:creationId xmlns:p14="http://schemas.microsoft.com/office/powerpoint/2010/main" val="397874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7679" y="2244436"/>
            <a:ext cx="8429625" cy="30162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Розгадайте кросворд «Тварини</a:t>
            </a:r>
            <a:r>
              <a:rPr lang="uk-UA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що знаходяться під загрозою зникнення</a:t>
            </a:r>
            <a:r>
              <a:rPr lang="uk-UA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!»</a:t>
            </a:r>
          </a:p>
          <a:p>
            <a:pPr algn="ctr" eaLnBrk="1" hangingPunct="1">
              <a:defRPr/>
            </a:pPr>
            <a:r>
              <a:rPr lang="uk-UA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Назвіть ще одну тварину </a:t>
            </a:r>
          </a:p>
          <a:p>
            <a:pPr algn="ctr" eaLnBrk="1" hangingPunct="1">
              <a:defRPr/>
            </a:pPr>
            <a:r>
              <a:rPr lang="uk-UA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Намалюйте відповідь </a:t>
            </a:r>
            <a:endParaRPr lang="ru-RU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3572703" y="1748089"/>
            <a:ext cx="5286377" cy="3571876"/>
            <a:chOff x="357188" y="1130300"/>
            <a:chExt cx="5286409" cy="3571897"/>
          </a:xfrm>
        </p:grpSpPr>
        <p:sp>
          <p:nvSpPr>
            <p:cNvPr id="20" name="Восьмиугольник 19"/>
            <p:cNvSpPr/>
            <p:nvPr/>
          </p:nvSpPr>
          <p:spPr>
            <a:xfrm>
              <a:off x="642940" y="1201737"/>
              <a:ext cx="500066" cy="500066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" name="Восьмиугольник 20"/>
            <p:cNvSpPr/>
            <p:nvPr/>
          </p:nvSpPr>
          <p:spPr>
            <a:xfrm>
              <a:off x="1143006" y="1201737"/>
              <a:ext cx="500065" cy="500066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" name="Восьмиугольник 21"/>
            <p:cNvSpPr/>
            <p:nvPr/>
          </p:nvSpPr>
          <p:spPr>
            <a:xfrm>
              <a:off x="1643071" y="1201737"/>
              <a:ext cx="500066" cy="500066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" name="Восьмиугольник 22"/>
            <p:cNvSpPr/>
            <p:nvPr/>
          </p:nvSpPr>
          <p:spPr>
            <a:xfrm>
              <a:off x="2143137" y="1201737"/>
              <a:ext cx="500065" cy="500066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4" name="Восьмиугольник 23"/>
            <p:cNvSpPr/>
            <p:nvPr/>
          </p:nvSpPr>
          <p:spPr>
            <a:xfrm>
              <a:off x="2643203" y="1201737"/>
              <a:ext cx="500066" cy="500066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" name="Восьмиугольник 24"/>
            <p:cNvSpPr/>
            <p:nvPr/>
          </p:nvSpPr>
          <p:spPr>
            <a:xfrm>
              <a:off x="3143269" y="1214438"/>
              <a:ext cx="500065" cy="500066"/>
            </a:xfrm>
            <a:prstGeom prst="oct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" name="Восьмиугольник 25"/>
            <p:cNvSpPr/>
            <p:nvPr/>
          </p:nvSpPr>
          <p:spPr>
            <a:xfrm>
              <a:off x="3643334" y="1214438"/>
              <a:ext cx="500066" cy="500066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Восьмиугольник 26"/>
            <p:cNvSpPr/>
            <p:nvPr/>
          </p:nvSpPr>
          <p:spPr>
            <a:xfrm>
              <a:off x="4143400" y="1214438"/>
              <a:ext cx="500065" cy="500066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" name="Восьмиугольник 27"/>
            <p:cNvSpPr/>
            <p:nvPr/>
          </p:nvSpPr>
          <p:spPr>
            <a:xfrm>
              <a:off x="4143400" y="1714504"/>
              <a:ext cx="500065" cy="500065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" name="Восьмиугольник 28"/>
            <p:cNvSpPr/>
            <p:nvPr/>
          </p:nvSpPr>
          <p:spPr>
            <a:xfrm>
              <a:off x="4643466" y="1714504"/>
              <a:ext cx="500066" cy="500065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" name="Восьмиугольник 29"/>
            <p:cNvSpPr/>
            <p:nvPr/>
          </p:nvSpPr>
          <p:spPr>
            <a:xfrm>
              <a:off x="5143532" y="1714504"/>
              <a:ext cx="500065" cy="500065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" name="Восьмиугольник 30"/>
            <p:cNvSpPr/>
            <p:nvPr/>
          </p:nvSpPr>
          <p:spPr>
            <a:xfrm>
              <a:off x="3643334" y="1714504"/>
              <a:ext cx="500066" cy="500065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" name="Восьмиугольник 31"/>
            <p:cNvSpPr/>
            <p:nvPr/>
          </p:nvSpPr>
          <p:spPr>
            <a:xfrm>
              <a:off x="2643203" y="1714504"/>
              <a:ext cx="500066" cy="500065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" name="Восьмиугольник 32"/>
            <p:cNvSpPr/>
            <p:nvPr/>
          </p:nvSpPr>
          <p:spPr>
            <a:xfrm>
              <a:off x="3143269" y="1714504"/>
              <a:ext cx="500065" cy="500065"/>
            </a:xfrm>
            <a:prstGeom prst="oct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Восьмиугольник 33"/>
            <p:cNvSpPr/>
            <p:nvPr/>
          </p:nvSpPr>
          <p:spPr>
            <a:xfrm>
              <a:off x="3143269" y="2214569"/>
              <a:ext cx="500065" cy="500066"/>
            </a:xfrm>
            <a:prstGeom prst="oct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" name="Восьмиугольник 34"/>
            <p:cNvSpPr/>
            <p:nvPr/>
          </p:nvSpPr>
          <p:spPr>
            <a:xfrm>
              <a:off x="3643334" y="2214569"/>
              <a:ext cx="500066" cy="500066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" name="Восьмиугольник 35"/>
            <p:cNvSpPr/>
            <p:nvPr/>
          </p:nvSpPr>
          <p:spPr>
            <a:xfrm>
              <a:off x="4143400" y="2214569"/>
              <a:ext cx="500065" cy="500066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7" name="Восьмиугольник 36"/>
            <p:cNvSpPr/>
            <p:nvPr/>
          </p:nvSpPr>
          <p:spPr>
            <a:xfrm>
              <a:off x="4643466" y="2214569"/>
              <a:ext cx="500066" cy="500066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" name="Восьмиугольник 37"/>
            <p:cNvSpPr/>
            <p:nvPr/>
          </p:nvSpPr>
          <p:spPr>
            <a:xfrm>
              <a:off x="3143269" y="2714635"/>
              <a:ext cx="500065" cy="500065"/>
            </a:xfrm>
            <a:prstGeom prst="oct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9" name="Восьмиугольник 38"/>
            <p:cNvSpPr/>
            <p:nvPr/>
          </p:nvSpPr>
          <p:spPr>
            <a:xfrm>
              <a:off x="3643334" y="2714635"/>
              <a:ext cx="500066" cy="500065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0" name="Восьмиугольник 39"/>
            <p:cNvSpPr/>
            <p:nvPr/>
          </p:nvSpPr>
          <p:spPr>
            <a:xfrm>
              <a:off x="4143400" y="2714635"/>
              <a:ext cx="500065" cy="500065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" name="Восьмиугольник 40"/>
            <p:cNvSpPr/>
            <p:nvPr/>
          </p:nvSpPr>
          <p:spPr>
            <a:xfrm>
              <a:off x="1643071" y="3214700"/>
              <a:ext cx="500066" cy="500066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2" name="Восьмиугольник 41"/>
            <p:cNvSpPr/>
            <p:nvPr/>
          </p:nvSpPr>
          <p:spPr>
            <a:xfrm>
              <a:off x="2143137" y="3214700"/>
              <a:ext cx="500065" cy="500066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3" name="Восьмиугольник 42"/>
            <p:cNvSpPr/>
            <p:nvPr/>
          </p:nvSpPr>
          <p:spPr>
            <a:xfrm>
              <a:off x="2643203" y="3214700"/>
              <a:ext cx="500066" cy="500066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4" name="Восьмиугольник 43"/>
            <p:cNvSpPr/>
            <p:nvPr/>
          </p:nvSpPr>
          <p:spPr>
            <a:xfrm>
              <a:off x="3143269" y="3214700"/>
              <a:ext cx="500065" cy="500066"/>
            </a:xfrm>
            <a:prstGeom prst="oct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5" name="Восьмиугольник 44"/>
            <p:cNvSpPr/>
            <p:nvPr/>
          </p:nvSpPr>
          <p:spPr>
            <a:xfrm>
              <a:off x="3643334" y="3214700"/>
              <a:ext cx="500066" cy="500066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6" name="Восьмиугольник 45"/>
            <p:cNvSpPr/>
            <p:nvPr/>
          </p:nvSpPr>
          <p:spPr>
            <a:xfrm>
              <a:off x="2143137" y="3714766"/>
              <a:ext cx="500065" cy="500065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" name="Восьмиугольник 46"/>
            <p:cNvSpPr/>
            <p:nvPr/>
          </p:nvSpPr>
          <p:spPr>
            <a:xfrm>
              <a:off x="2643203" y="3714766"/>
              <a:ext cx="500066" cy="500065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8" name="Восьмиугольник 47"/>
            <p:cNvSpPr/>
            <p:nvPr/>
          </p:nvSpPr>
          <p:spPr>
            <a:xfrm>
              <a:off x="3143269" y="3714766"/>
              <a:ext cx="500065" cy="500065"/>
            </a:xfrm>
            <a:prstGeom prst="oct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9" name="Восьмиугольник 48"/>
            <p:cNvSpPr/>
            <p:nvPr/>
          </p:nvSpPr>
          <p:spPr>
            <a:xfrm>
              <a:off x="642940" y="2701935"/>
              <a:ext cx="500066" cy="500065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" name="Восьмиугольник 49"/>
            <p:cNvSpPr/>
            <p:nvPr/>
          </p:nvSpPr>
          <p:spPr>
            <a:xfrm>
              <a:off x="1143006" y="2701935"/>
              <a:ext cx="500065" cy="500065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" name="Восьмиугольник 50"/>
            <p:cNvSpPr/>
            <p:nvPr/>
          </p:nvSpPr>
          <p:spPr>
            <a:xfrm>
              <a:off x="1643071" y="2701935"/>
              <a:ext cx="500066" cy="500065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Восьмиугольник 51"/>
            <p:cNvSpPr/>
            <p:nvPr/>
          </p:nvSpPr>
          <p:spPr>
            <a:xfrm>
              <a:off x="2143137" y="2701935"/>
              <a:ext cx="500065" cy="500065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3" name="Восьмиугольник 52"/>
            <p:cNvSpPr/>
            <p:nvPr/>
          </p:nvSpPr>
          <p:spPr>
            <a:xfrm>
              <a:off x="2643203" y="2701935"/>
              <a:ext cx="500066" cy="500065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4" name="Восьмиугольник 53"/>
            <p:cNvSpPr/>
            <p:nvPr/>
          </p:nvSpPr>
          <p:spPr>
            <a:xfrm>
              <a:off x="1143006" y="3702066"/>
              <a:ext cx="500065" cy="500065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5" name="Восьмиугольник 54"/>
            <p:cNvSpPr/>
            <p:nvPr/>
          </p:nvSpPr>
          <p:spPr>
            <a:xfrm>
              <a:off x="4143400" y="4202131"/>
              <a:ext cx="500065" cy="500066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" name="Восьмиугольник 55"/>
            <p:cNvSpPr/>
            <p:nvPr/>
          </p:nvSpPr>
          <p:spPr>
            <a:xfrm>
              <a:off x="3643334" y="4202131"/>
              <a:ext cx="500066" cy="500066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7" name="Восьмиугольник 56"/>
            <p:cNvSpPr/>
            <p:nvPr/>
          </p:nvSpPr>
          <p:spPr>
            <a:xfrm>
              <a:off x="3143269" y="4202131"/>
              <a:ext cx="500065" cy="500066"/>
            </a:xfrm>
            <a:prstGeom prst="oct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8" name="Восьмиугольник 57"/>
            <p:cNvSpPr/>
            <p:nvPr/>
          </p:nvSpPr>
          <p:spPr>
            <a:xfrm>
              <a:off x="3643334" y="3702066"/>
              <a:ext cx="500066" cy="500065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" name="Восьмиугольник 58"/>
            <p:cNvSpPr/>
            <p:nvPr/>
          </p:nvSpPr>
          <p:spPr>
            <a:xfrm>
              <a:off x="1643071" y="3702066"/>
              <a:ext cx="500066" cy="500065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0" name="Восьмиугольник 59"/>
            <p:cNvSpPr/>
            <p:nvPr/>
          </p:nvSpPr>
          <p:spPr>
            <a:xfrm>
              <a:off x="1143006" y="3202000"/>
              <a:ext cx="500065" cy="500066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1" name="Восьмиугольник 60"/>
            <p:cNvSpPr/>
            <p:nvPr/>
          </p:nvSpPr>
          <p:spPr>
            <a:xfrm>
              <a:off x="4643466" y="4202131"/>
              <a:ext cx="500066" cy="500066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2" name="Восьмиугольник 61"/>
            <p:cNvSpPr/>
            <p:nvPr/>
          </p:nvSpPr>
          <p:spPr>
            <a:xfrm>
              <a:off x="5143532" y="4202131"/>
              <a:ext cx="500065" cy="500066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" name="Восьмиугольник 62"/>
            <p:cNvSpPr/>
            <p:nvPr/>
          </p:nvSpPr>
          <p:spPr>
            <a:xfrm>
              <a:off x="4643466" y="3702066"/>
              <a:ext cx="500066" cy="500065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4" name="Восьмиугольник 63"/>
            <p:cNvSpPr/>
            <p:nvPr/>
          </p:nvSpPr>
          <p:spPr>
            <a:xfrm>
              <a:off x="4143400" y="3702066"/>
              <a:ext cx="500065" cy="500065"/>
            </a:xfrm>
            <a:prstGeom prst="oct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5" name="TextBox 102"/>
            <p:cNvSpPr txBox="1"/>
            <p:nvPr/>
          </p:nvSpPr>
          <p:spPr>
            <a:xfrm>
              <a:off x="357188" y="1130300"/>
              <a:ext cx="285752" cy="3698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1</a:t>
              </a:r>
              <a:endPara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66" name="TextBox 103"/>
            <p:cNvSpPr txBox="1"/>
            <p:nvPr/>
          </p:nvSpPr>
          <p:spPr>
            <a:xfrm>
              <a:off x="2357451" y="1701804"/>
              <a:ext cx="285752" cy="3698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2</a:t>
              </a:r>
              <a:endPara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67" name="TextBox 104"/>
            <p:cNvSpPr txBox="1"/>
            <p:nvPr/>
          </p:nvSpPr>
          <p:spPr>
            <a:xfrm>
              <a:off x="2857517" y="2260607"/>
              <a:ext cx="285752" cy="3698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3</a:t>
              </a:r>
              <a:endPara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68" name="TextBox 105"/>
            <p:cNvSpPr txBox="1"/>
            <p:nvPr/>
          </p:nvSpPr>
          <p:spPr>
            <a:xfrm>
              <a:off x="357188" y="2701935"/>
              <a:ext cx="285752" cy="3698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4</a:t>
              </a:r>
              <a:endPara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69" name="TextBox 106"/>
            <p:cNvSpPr txBox="1"/>
            <p:nvPr/>
          </p:nvSpPr>
          <p:spPr>
            <a:xfrm>
              <a:off x="857254" y="3202000"/>
              <a:ext cx="285752" cy="3698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5</a:t>
              </a:r>
              <a:endPara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70" name="TextBox 107"/>
            <p:cNvSpPr txBox="1"/>
            <p:nvPr/>
          </p:nvSpPr>
          <p:spPr>
            <a:xfrm>
              <a:off x="857254" y="3702066"/>
              <a:ext cx="285752" cy="3698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6</a:t>
              </a:r>
              <a:endPara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71" name="TextBox 108"/>
            <p:cNvSpPr txBox="1"/>
            <p:nvPr/>
          </p:nvSpPr>
          <p:spPr>
            <a:xfrm>
              <a:off x="2857517" y="4202131"/>
              <a:ext cx="285752" cy="3698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7</a:t>
              </a:r>
              <a:endPara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41360" y="322841"/>
            <a:ext cx="44514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uk-UA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1. Вид мавп у яких добре розвинена міміка</a:t>
            </a:r>
            <a:endParaRPr lang="ru-RU" sz="2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73" name="Рисунок 7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88" y="1400900"/>
            <a:ext cx="1535756" cy="1686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4" name="Содержимое 2"/>
          <p:cNvSpPr txBox="1">
            <a:spLocks/>
          </p:cNvSpPr>
          <p:nvPr/>
        </p:nvSpPr>
        <p:spPr>
          <a:xfrm>
            <a:off x="5030282" y="264031"/>
            <a:ext cx="3526131" cy="600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uk-UA" altLang="uk-UA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Людиноподібна мав</a:t>
            </a:r>
            <a:r>
              <a:rPr lang="uk-UA" altLang="uk-UA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uk-UA" altLang="uk-UA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uk-UA" altLang="uk-UA" b="1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Picture 2" descr="C:\Users\User\Desktop\географія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2584" y="69206"/>
            <a:ext cx="1468410" cy="2066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6" name="Содержимое 2"/>
          <p:cNvSpPr txBox="1">
            <a:spLocks/>
          </p:cNvSpPr>
          <p:nvPr/>
        </p:nvSpPr>
        <p:spPr>
          <a:xfrm>
            <a:off x="1560512" y="1610229"/>
            <a:ext cx="2429164" cy="909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uk-UA" altLang="uk-UA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Найбільша наземна тварина</a:t>
            </a:r>
            <a:endParaRPr lang="uk-UA" altLang="uk-UA" b="1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2" descr="C:\Users\User\Desktop\географія\завантаженн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4567" y="3312751"/>
            <a:ext cx="2267151" cy="1698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8" name="Содержимое 2"/>
          <p:cNvSpPr txBox="1">
            <a:spLocks/>
          </p:cNvSpPr>
          <p:nvPr/>
        </p:nvSpPr>
        <p:spPr>
          <a:xfrm>
            <a:off x="61871" y="5370118"/>
            <a:ext cx="3140365" cy="7103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uk-UA" altLang="uk-UA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uk-UA" altLang="uk-UA" b="1" i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Парокопитна</a:t>
            </a:r>
            <a:r>
              <a:rPr lang="uk-UA" altLang="uk-UA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b="1" i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травоядна</a:t>
            </a:r>
            <a:r>
              <a:rPr lang="uk-UA" altLang="uk-UA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тварина саван</a:t>
            </a:r>
            <a:endParaRPr lang="uk-UA" altLang="uk-UA" sz="2000" b="1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Picture 2" descr="C:\Users\User\Desktop\географія\завантаження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35529" y="5189212"/>
            <a:ext cx="1730340" cy="161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" name="Содержимое 2"/>
          <p:cNvSpPr txBox="1">
            <a:spLocks/>
          </p:cNvSpPr>
          <p:nvPr/>
        </p:nvSpPr>
        <p:spPr>
          <a:xfrm>
            <a:off x="9071552" y="2078290"/>
            <a:ext cx="3273576" cy="953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uk-UA" altLang="uk-UA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Найпрудкіший хижак</a:t>
            </a:r>
            <a:endParaRPr lang="uk-UA" altLang="uk-UA" b="1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Picture 2" descr="C:\Users\User\Desktop\географія\завантаження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78823" y="2949502"/>
            <a:ext cx="2214577" cy="124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" name="Содержимое 2"/>
          <p:cNvSpPr txBox="1">
            <a:spLocks/>
          </p:cNvSpPr>
          <p:nvPr/>
        </p:nvSpPr>
        <p:spPr>
          <a:xfrm>
            <a:off x="5219532" y="5990199"/>
            <a:ext cx="7893355" cy="971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uk-UA" altLang="uk-UA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Птах рожевого забарвлення, що проживає біля водойм</a:t>
            </a:r>
            <a:endParaRPr lang="uk-UA" altLang="uk-UA" b="1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Picture 2" descr="C:\Users\User\Desktop\географія\завантаження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97962" y="69206"/>
            <a:ext cx="1649869" cy="2048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" name="Содержимое 2"/>
          <p:cNvSpPr txBox="1">
            <a:spLocks/>
          </p:cNvSpPr>
          <p:nvPr/>
        </p:nvSpPr>
        <p:spPr>
          <a:xfrm>
            <a:off x="5196582" y="5410771"/>
            <a:ext cx="4194175" cy="5327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uk-UA" altLang="uk-UA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Санітар саван</a:t>
            </a:r>
            <a:endParaRPr lang="uk-UA" altLang="uk-UA" b="1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Picture 2" descr="C:\Users\User\Desktop\географія\завантаження (4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32409" y="4381605"/>
            <a:ext cx="2102491" cy="1425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148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9203" y="155632"/>
            <a:ext cx="6470073" cy="1278314"/>
          </a:xfrm>
          <a:noFill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6600" b="1" dirty="0">
                <a:solidFill>
                  <a:srgbClr val="7030A0"/>
                </a:solidFill>
              </a:rPr>
              <a:t>Знайти 1 зайве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5594" y="1433946"/>
            <a:ext cx="55583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Завдання 1.</a:t>
            </a:r>
            <a:r>
              <a:rPr lang="uk-UA" sz="3200" dirty="0" smtClean="0">
                <a:solidFill>
                  <a:srgbClr val="002060"/>
                </a:solidFill>
              </a:rPr>
              <a:t> Шпак, </a:t>
            </a:r>
            <a:r>
              <a:rPr lang="uk-UA" sz="3200" dirty="0">
                <a:solidFill>
                  <a:srgbClr val="002060"/>
                </a:solidFill>
              </a:rPr>
              <a:t>жайворонок, сова, лелека, ластівка.</a:t>
            </a: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/>
              <a:t/>
            </a:r>
            <a:br>
              <a:rPr lang="uk-UA" sz="3200" dirty="0"/>
            </a:b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8578" y="3204702"/>
            <a:ext cx="49556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chemeClr val="accent6">
                    <a:lumMod val="50000"/>
                  </a:schemeClr>
                </a:solidFill>
              </a:rPr>
              <a:t>(Зайва сова – вона не є перелітним птахом і не повертається з вирію навесні).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419" y="1704634"/>
            <a:ext cx="3782290" cy="456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1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565" y="1583066"/>
            <a:ext cx="5964380" cy="44675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5595" y="1433946"/>
            <a:ext cx="52673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accent5">
                    <a:lumMod val="50000"/>
                  </a:schemeClr>
                </a:solidFill>
              </a:rPr>
              <a:t>Завдання </a:t>
            </a: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2.</a:t>
            </a:r>
            <a:r>
              <a:rPr lang="uk-UA" sz="3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uk-UA" sz="3200" dirty="0" err="1">
                <a:solidFill>
                  <a:schemeClr val="accent5">
                    <a:lumMod val="50000"/>
                  </a:schemeClr>
                </a:solidFill>
              </a:rPr>
              <a:t>Підсніжник</a:t>
            </a:r>
            <a:r>
              <a:rPr lang="uk-UA" sz="3200" dirty="0">
                <a:solidFill>
                  <a:schemeClr val="accent5">
                    <a:lumMod val="50000"/>
                  </a:schemeClr>
                </a:solidFill>
              </a:rPr>
              <a:t>, пролісок, тюльпан, нарцис, чорнобривці.</a:t>
            </a:r>
            <a:r>
              <a:rPr lang="uk-UA" sz="3200" dirty="0"/>
              <a:t/>
            </a:r>
            <a:br>
              <a:rPr lang="uk-UA" sz="3200" dirty="0"/>
            </a:b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5431" y="3496049"/>
            <a:ext cx="48309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chemeClr val="accent6">
                    <a:lumMod val="50000"/>
                  </a:schemeClr>
                </a:solidFill>
              </a:rPr>
              <a:t>(Зайві чорнобривці, бо вони цвітуть улітку. Інші названі квіти – весняні первоцвіти)</a:t>
            </a:r>
            <a:r>
              <a:rPr lang="uk-UA" sz="3200" dirty="0"/>
              <a:t/>
            </a:r>
            <a:br>
              <a:rPr lang="uk-UA" sz="3200" dirty="0"/>
            </a:b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5595" y="1433946"/>
            <a:ext cx="52673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Завдання </a:t>
            </a:r>
            <a:r>
              <a:rPr lang="uk-UA" sz="3200" b="1" dirty="0" smtClean="0">
                <a:solidFill>
                  <a:srgbClr val="002060"/>
                </a:solidFill>
              </a:rPr>
              <a:t>3.</a:t>
            </a:r>
            <a:r>
              <a:rPr lang="uk-UA" sz="3200" dirty="0">
                <a:solidFill>
                  <a:srgbClr val="002060"/>
                </a:solidFill>
              </a:rPr>
              <a:t> Останній дзвоник, День матері, Івана Купала, Великдень, </a:t>
            </a:r>
            <a:r>
              <a:rPr lang="uk-UA" sz="3200" dirty="0" smtClean="0">
                <a:solidFill>
                  <a:srgbClr val="002060"/>
                </a:solidFill>
              </a:rPr>
              <a:t>Трійця.</a:t>
            </a:r>
            <a:r>
              <a:rPr lang="uk-UA" sz="3200" dirty="0"/>
              <a:t/>
            </a:r>
            <a:br>
              <a:rPr lang="uk-UA" sz="3200" dirty="0"/>
            </a:b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5431" y="3496049"/>
            <a:ext cx="48309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chemeClr val="accent6">
                    <a:lumMod val="50000"/>
                  </a:schemeClr>
                </a:solidFill>
              </a:rPr>
              <a:t>(Зайве – літнє свято Івана Купала).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796" y="3496049"/>
            <a:ext cx="4846235" cy="32249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699" y="394855"/>
            <a:ext cx="5088427" cy="25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9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5595" y="1433946"/>
            <a:ext cx="5267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accent5">
                    <a:lumMod val="50000"/>
                  </a:schemeClr>
                </a:solidFill>
              </a:rPr>
              <a:t>Завдання </a:t>
            </a: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4.</a:t>
            </a:r>
            <a:r>
              <a:rPr lang="uk-UA" sz="3200" dirty="0">
                <a:solidFill>
                  <a:schemeClr val="accent5">
                    <a:lumMod val="50000"/>
                  </a:schemeClr>
                </a:solidFill>
              </a:rPr>
              <a:t> Петрушка, редис, цибуля, персик, огірок. 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5431" y="3496049"/>
            <a:ext cx="48309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chemeClr val="accent6">
                    <a:lumMod val="50000"/>
                  </a:schemeClr>
                </a:solidFill>
              </a:rPr>
              <a:t>(зайве – персик, це літній продукт).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4" y="1318640"/>
            <a:ext cx="4925290" cy="458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3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5595" y="1433946"/>
            <a:ext cx="5267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Завдання </a:t>
            </a:r>
            <a:r>
              <a:rPr lang="uk-UA" sz="3200" b="1" dirty="0" smtClean="0">
                <a:solidFill>
                  <a:srgbClr val="7030A0"/>
                </a:solidFill>
              </a:rPr>
              <a:t>5.</a:t>
            </a:r>
            <a:r>
              <a:rPr lang="uk-UA" sz="3200" b="1" dirty="0">
                <a:solidFill>
                  <a:srgbClr val="7030A0"/>
                </a:solidFill>
              </a:rPr>
              <a:t> </a:t>
            </a:r>
            <a:r>
              <a:rPr lang="uk-UA" sz="3200" dirty="0">
                <a:solidFill>
                  <a:srgbClr val="7030A0"/>
                </a:solidFill>
              </a:rPr>
              <a:t> Береза, верба, каштан, сосна, яблуня. 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5431" y="3496049"/>
            <a:ext cx="48309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chemeClr val="accent6">
                    <a:lumMod val="50000"/>
                  </a:schemeClr>
                </a:solidFill>
              </a:rPr>
              <a:t>(Зайве сосна – не розпускається навесні).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327" y="1020212"/>
            <a:ext cx="4951673" cy="495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6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5595" y="1433946"/>
            <a:ext cx="5267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002060"/>
                </a:solidFill>
              </a:rPr>
              <a:t>1. Що навесні на деревах з’являється першим</a:t>
            </a:r>
            <a:r>
              <a:rPr lang="uk-UA" sz="3200" dirty="0" smtClean="0">
                <a:solidFill>
                  <a:srgbClr val="002060"/>
                </a:solidFill>
              </a:rPr>
              <a:t>.</a:t>
            </a:r>
            <a:r>
              <a:rPr lang="uk-UA" sz="3200" dirty="0">
                <a:solidFill>
                  <a:srgbClr val="7030A0"/>
                </a:solidFill>
              </a:rPr>
              <a:t> 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4195" y="2712260"/>
            <a:ext cx="2025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>
                <a:solidFill>
                  <a:schemeClr val="accent6">
                    <a:lumMod val="50000"/>
                  </a:schemeClr>
                </a:solidFill>
              </a:rPr>
              <a:t>Листя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39203" y="155632"/>
            <a:ext cx="6470073" cy="1278314"/>
          </a:xfrm>
          <a:noFill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8000" dirty="0">
                <a:solidFill>
                  <a:srgbClr val="7030A0"/>
                </a:solidFill>
              </a:rPr>
              <a:t>Тест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54195" y="3592256"/>
            <a:ext cx="2773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800" dirty="0">
                <a:solidFill>
                  <a:schemeClr val="accent6">
                    <a:lumMod val="50000"/>
                  </a:schemeClr>
                </a:solidFill>
              </a:rPr>
              <a:t>Бруньки.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54195" y="4617260"/>
            <a:ext cx="2025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800" dirty="0">
                <a:solidFill>
                  <a:schemeClr val="accent6">
                    <a:lumMod val="50000"/>
                  </a:schemeClr>
                </a:solidFill>
              </a:rPr>
              <a:t>Цвіт.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10" y="1849581"/>
            <a:ext cx="5307740" cy="4032237"/>
          </a:xfrm>
          <a:prstGeom prst="rect">
            <a:avLst/>
          </a:prstGeom>
        </p:spPr>
      </p:pic>
      <p:sp>
        <p:nvSpPr>
          <p:cNvPr id="10" name="Плюс 9"/>
          <p:cNvSpPr/>
          <p:nvPr/>
        </p:nvSpPr>
        <p:spPr>
          <a:xfrm>
            <a:off x="4260273" y="3592256"/>
            <a:ext cx="789709" cy="830997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Минус 10"/>
          <p:cNvSpPr/>
          <p:nvPr/>
        </p:nvSpPr>
        <p:spPr>
          <a:xfrm>
            <a:off x="4208318" y="2734903"/>
            <a:ext cx="935182" cy="633613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Минус 11"/>
          <p:cNvSpPr/>
          <p:nvPr/>
        </p:nvSpPr>
        <p:spPr>
          <a:xfrm>
            <a:off x="4187536" y="4746025"/>
            <a:ext cx="935182" cy="633613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100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5595" y="1433946"/>
            <a:ext cx="5267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002060"/>
                </a:solidFill>
              </a:rPr>
              <a:t>2. Яка з цих рослин є весняним первоцвітом?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54195" y="2712260"/>
            <a:ext cx="2773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>
                <a:solidFill>
                  <a:schemeClr val="accent6">
                    <a:lumMod val="50000"/>
                  </a:schemeClr>
                </a:solidFill>
              </a:rPr>
              <a:t>Жоржина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4195" y="3592256"/>
            <a:ext cx="2773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800" dirty="0">
                <a:solidFill>
                  <a:schemeClr val="accent6">
                    <a:lumMod val="50000"/>
                  </a:schemeClr>
                </a:solidFill>
              </a:rPr>
              <a:t>Мак.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54195" y="4617260"/>
            <a:ext cx="2773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>
                <a:solidFill>
                  <a:schemeClr val="accent6">
                    <a:lumMod val="50000"/>
                  </a:schemeClr>
                </a:solidFill>
              </a:rPr>
              <a:t>Пролісок</a:t>
            </a:r>
            <a:r>
              <a:rPr lang="uk-UA" sz="4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uk-UA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люс 9"/>
          <p:cNvSpPr/>
          <p:nvPr/>
        </p:nvSpPr>
        <p:spPr>
          <a:xfrm>
            <a:off x="4281054" y="4642277"/>
            <a:ext cx="789709" cy="830997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Минус 10"/>
          <p:cNvSpPr/>
          <p:nvPr/>
        </p:nvSpPr>
        <p:spPr>
          <a:xfrm>
            <a:off x="4208318" y="2734903"/>
            <a:ext cx="935182" cy="633613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Минус 11"/>
          <p:cNvSpPr/>
          <p:nvPr/>
        </p:nvSpPr>
        <p:spPr>
          <a:xfrm>
            <a:off x="4208318" y="3697453"/>
            <a:ext cx="935182" cy="620601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93" y="3592256"/>
            <a:ext cx="4270495" cy="29310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93" y="218803"/>
            <a:ext cx="3948544" cy="29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9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5595" y="1433946"/>
            <a:ext cx="5267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002060"/>
                </a:solidFill>
              </a:rPr>
              <a:t>3. </a:t>
            </a:r>
            <a:r>
              <a:rPr lang="uk-UA" sz="3200" dirty="0">
                <a:solidFill>
                  <a:srgbClr val="002060"/>
                </a:solidFill>
              </a:rPr>
              <a:t>Що означає слово «весна»?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54195" y="2712260"/>
            <a:ext cx="2773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800" dirty="0">
                <a:solidFill>
                  <a:schemeClr val="accent6">
                    <a:lumMod val="50000"/>
                  </a:schemeClr>
                </a:solidFill>
              </a:rPr>
              <a:t>Радість</a:t>
            </a:r>
            <a:r>
              <a:rPr lang="uk-UA" sz="48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54195" y="3592256"/>
            <a:ext cx="2773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>
                <a:solidFill>
                  <a:schemeClr val="accent6">
                    <a:lumMod val="50000"/>
                  </a:schemeClr>
                </a:solidFill>
              </a:rPr>
              <a:t>Юність</a:t>
            </a:r>
            <a:r>
              <a:rPr lang="uk-UA" sz="4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uk-UA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54195" y="4617260"/>
            <a:ext cx="2773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800" dirty="0">
                <a:solidFill>
                  <a:schemeClr val="accent6">
                    <a:lumMod val="50000"/>
                  </a:schemeClr>
                </a:solidFill>
              </a:rPr>
              <a:t>Мудрість.</a:t>
            </a:r>
          </a:p>
        </p:txBody>
      </p:sp>
      <p:sp>
        <p:nvSpPr>
          <p:cNvPr id="10" name="Плюс 9"/>
          <p:cNvSpPr/>
          <p:nvPr/>
        </p:nvSpPr>
        <p:spPr>
          <a:xfrm>
            <a:off x="4343401" y="3686050"/>
            <a:ext cx="789709" cy="830997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Минус 10"/>
          <p:cNvSpPr/>
          <p:nvPr/>
        </p:nvSpPr>
        <p:spPr>
          <a:xfrm>
            <a:off x="4208318" y="2734903"/>
            <a:ext cx="935182" cy="633613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Минус 11"/>
          <p:cNvSpPr/>
          <p:nvPr/>
        </p:nvSpPr>
        <p:spPr>
          <a:xfrm>
            <a:off x="4270664" y="4936504"/>
            <a:ext cx="935182" cy="620601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06" y="1859850"/>
            <a:ext cx="5580656" cy="372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1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299</Words>
  <Application>Microsoft Office PowerPoint</Application>
  <PresentationFormat>Широкоэкранный</PresentationFormat>
  <Paragraphs>68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Тема Office</vt:lpstr>
      <vt:lpstr>ВІКТОРИНА  «ЩО МИ ЗНАЄМО ПРО ПРИРОДУ?»</vt:lpstr>
      <vt:lpstr>Знайти 1 зайве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ВІКТОРИНА  «ЩО Я ЗНАЮ ПРО ПРИРОДУ?»</dc:title>
  <dc:creator>User</dc:creator>
  <cp:lastModifiedBy>User</cp:lastModifiedBy>
  <cp:revision>15</cp:revision>
  <dcterms:created xsi:type="dcterms:W3CDTF">2020-04-22T15:18:17Z</dcterms:created>
  <dcterms:modified xsi:type="dcterms:W3CDTF">2020-04-22T18:11:27Z</dcterms:modified>
</cp:coreProperties>
</file>