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5" r:id="rId2"/>
    <p:sldId id="266" r:id="rId3"/>
    <p:sldId id="263" r:id="rId4"/>
    <p:sldId id="268" r:id="rId5"/>
    <p:sldId id="269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96137"/>
    <a:srgbClr val="4228B2"/>
    <a:srgbClr val="FF0066"/>
    <a:srgbClr val="7FB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60"/>
  </p:normalViewPr>
  <p:slideViewPr>
    <p:cSldViewPr>
      <p:cViewPr>
        <p:scale>
          <a:sx n="76" d="100"/>
          <a:sy n="76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274638"/>
            <a:ext cx="5112568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uk-UA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uk-UA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ПОКРОВСЬКА РАЙДЕРЖАДМІНІСТРАЦІЯ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uk-UA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ВІДДІЛ ОСВІТИ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uk-UA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КОМУНАЛЬНИЙ ПОЗАШКІЛЬНИЙ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НАВЧАЛЬНИЙ ЗАКЛАД </a:t>
            </a:r>
            <a:r>
              <a:rPr lang="uk-UA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«РАЙСЮН»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ПОКРОВСЬКОЇ РАЙРАДИ ДОНЕЦЬКОЇ ОБЛАСТІ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509120"/>
            <a:ext cx="4572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Підготувала:</a:t>
            </a:r>
          </a:p>
          <a:p>
            <a:pPr lvl="0" algn="r">
              <a:lnSpc>
                <a:spcPct val="107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Керівник гуртка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«Юні бджолярі»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</a:pP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Ставрієцька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Олена Володимирівна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170" y="2934475"/>
            <a:ext cx="794044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Open Sans"/>
              </a:rPr>
              <a:t>Основні</a:t>
            </a:r>
            <a:r>
              <a:rPr lang="ru-RU" sz="3200" b="1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Open Sans"/>
              </a:rPr>
              <a:t>медоносні</a:t>
            </a:r>
            <a:r>
              <a:rPr lang="ru-RU" sz="3200" b="1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Open Sans"/>
              </a:rPr>
              <a:t>угіддя</a:t>
            </a:r>
            <a:r>
              <a:rPr lang="ru-RU" sz="3200" b="1" dirty="0">
                <a:solidFill>
                  <a:srgbClr val="C00000"/>
                </a:solidFill>
                <a:latin typeface="Open Sans"/>
              </a:rPr>
              <a:t> і </a:t>
            </a:r>
            <a:r>
              <a:rPr lang="ru-RU" sz="3200" b="1" dirty="0" err="1" smtClean="0">
                <a:solidFill>
                  <a:srgbClr val="C00000"/>
                </a:solidFill>
                <a:latin typeface="Open Sans"/>
              </a:rPr>
              <a:t>медоноси</a:t>
            </a:r>
            <a:r>
              <a:rPr lang="ru-RU" sz="3200" b="1" dirty="0" smtClean="0">
                <a:solidFill>
                  <a:srgbClr val="C00000"/>
                </a:solidFill>
                <a:latin typeface="Open Sans"/>
              </a:rPr>
              <a:t> </a:t>
            </a:r>
          </a:p>
          <a:p>
            <a:pPr algn="ctr"/>
            <a:r>
              <a:rPr lang="uk-UA" sz="3200" b="1" i="0" dirty="0" smtClean="0">
                <a:solidFill>
                  <a:srgbClr val="C00000"/>
                </a:solidFill>
                <a:effectLst/>
                <a:latin typeface="Open Sans"/>
              </a:rPr>
              <a:t>(</a:t>
            </a:r>
            <a:r>
              <a:rPr lang="uk-UA" sz="2000" b="1" i="0" dirty="0" smtClean="0">
                <a:solidFill>
                  <a:srgbClr val="C00000"/>
                </a:solidFill>
                <a:effectLst/>
                <a:latin typeface="Open Sans"/>
              </a:rPr>
              <a:t>Розробка он-лайн заняття для вихованців гуртка </a:t>
            </a:r>
          </a:p>
          <a:p>
            <a:pPr algn="ctr"/>
            <a:r>
              <a:rPr lang="uk-UA" sz="2000" b="1" i="0" dirty="0" smtClean="0">
                <a:solidFill>
                  <a:srgbClr val="C00000"/>
                </a:solidFill>
                <a:effectLst/>
                <a:latin typeface="Open Sans"/>
              </a:rPr>
              <a:t>«Юні бджолярі» по темі «Медоносні рослини»)</a:t>
            </a:r>
            <a:endParaRPr lang="ru-RU" sz="20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8208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346" y="241702"/>
            <a:ext cx="7543800" cy="914400"/>
          </a:xfrm>
        </p:spPr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                     Липа</a:t>
            </a:r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14422"/>
            <a:ext cx="3286148" cy="4500594"/>
          </a:xfrm>
        </p:spPr>
      </p:pic>
      <p:sp>
        <p:nvSpPr>
          <p:cNvPr id="6" name="Прямоугольник 5"/>
          <p:cNvSpPr/>
          <p:nvPr/>
        </p:nvSpPr>
        <p:spPr>
          <a:xfrm>
            <a:off x="3563888" y="17101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3569" y="1357298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Квітучу липу відвідують понад 70 видів комах. Бджоли беруть з одного дорослого дерева меду стільки, як із гектара гречки. У сприятливі роки бджолина сім’я може зібрати з кожного дорослого дерева липи дрібнолистої до 5 кг меду за добу. За сезон сім’я збирає до 50 кг. Але частіше взяток обмежується 20 кг.</a:t>
            </a:r>
          </a:p>
        </p:txBody>
      </p:sp>
    </p:spTree>
    <p:extLst>
      <p:ext uri="{BB962C8B-B14F-4D97-AF65-F5344CB8AC3E}">
        <p14:creationId xmlns:p14="http://schemas.microsoft.com/office/powerpoint/2010/main" val="26845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6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4400"/>
          </a:xfrm>
        </p:spPr>
        <p:txBody>
          <a:bodyPr/>
          <a:lstStyle/>
          <a:p>
            <a:r>
              <a:rPr lang="uk-UA" dirty="0" smtClean="0"/>
              <a:t>                    </a:t>
            </a:r>
            <a:r>
              <a:rPr lang="uk-UA" dirty="0" smtClean="0">
                <a:solidFill>
                  <a:srgbClr val="4228B2"/>
                </a:solidFill>
              </a:rPr>
              <a:t>Клен</a:t>
            </a:r>
            <a:endParaRPr lang="uk-UA" dirty="0">
              <a:solidFill>
                <a:srgbClr val="4228B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249480" cy="4088496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1571612"/>
            <a:ext cx="4275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Клен </a:t>
            </a:r>
            <a:r>
              <a:rPr lang="ru-RU" sz="2400" dirty="0" err="1"/>
              <a:t>звичайний</a:t>
            </a:r>
            <a:r>
              <a:rPr lang="ru-RU" sz="2400" dirty="0"/>
              <a:t> </a:t>
            </a:r>
            <a:r>
              <a:rPr lang="ru-RU" sz="2400" dirty="0" err="1"/>
              <a:t>високопродуктивний</a:t>
            </a:r>
            <a:r>
              <a:rPr lang="ru-RU" sz="2400" dirty="0"/>
              <a:t> </a:t>
            </a:r>
            <a:r>
              <a:rPr lang="ru-RU" sz="2400" dirty="0" err="1"/>
              <a:t>весняний</a:t>
            </a:r>
            <a:r>
              <a:rPr lang="ru-RU" sz="2400" dirty="0"/>
              <a:t> медонос і </a:t>
            </a:r>
            <a:r>
              <a:rPr lang="ru-RU" sz="2400" dirty="0" err="1"/>
              <a:t>пилконос</a:t>
            </a:r>
            <a:r>
              <a:rPr lang="ru-RU" sz="2400" dirty="0"/>
              <a:t>. </a:t>
            </a:r>
            <a:r>
              <a:rPr lang="ru-RU" sz="2400" dirty="0" err="1" smtClean="0"/>
              <a:t>Цвіте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квітні</a:t>
            </a:r>
            <a:r>
              <a:rPr lang="ru-RU" sz="2400" dirty="0"/>
              <a:t> — </a:t>
            </a:r>
            <a:r>
              <a:rPr lang="ru-RU" sz="2400" dirty="0" err="1"/>
              <a:t>травні</a:t>
            </a:r>
            <a:r>
              <a:rPr lang="ru-RU" sz="2400" dirty="0"/>
              <a:t>. </a:t>
            </a:r>
            <a:r>
              <a:rPr lang="ru-RU" sz="2400" dirty="0" err="1"/>
              <a:t>Поширений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по </a:t>
            </a:r>
            <a:r>
              <a:rPr lang="ru-RU" sz="2400" dirty="0" err="1"/>
              <a:t>всій</a:t>
            </a:r>
            <a:r>
              <a:rPr lang="ru-RU" sz="2400" dirty="0"/>
              <a:t> </a:t>
            </a:r>
            <a:r>
              <a:rPr lang="ru-RU" sz="2400" dirty="0" err="1"/>
              <a:t>Україні</a:t>
            </a:r>
            <a:r>
              <a:rPr lang="ru-RU" sz="2400" dirty="0"/>
              <a:t>. Мед з клена </a:t>
            </a:r>
            <a:r>
              <a:rPr lang="ru-RU" sz="2400" dirty="0" err="1"/>
              <a:t>звичайного</a:t>
            </a:r>
            <a:r>
              <a:rPr lang="ru-RU" sz="2400" dirty="0"/>
              <a:t> </a:t>
            </a:r>
            <a:r>
              <a:rPr lang="ru-RU" sz="2400" dirty="0" err="1"/>
              <a:t>світлий</a:t>
            </a:r>
            <a:r>
              <a:rPr lang="ru-RU" sz="2400" dirty="0"/>
              <a:t>, </a:t>
            </a:r>
            <a:r>
              <a:rPr lang="ru-RU" sz="2400" dirty="0" err="1"/>
              <a:t>запашний</a:t>
            </a:r>
            <a:r>
              <a:rPr lang="ru-RU" sz="2400" dirty="0"/>
              <a:t>, </a:t>
            </a:r>
            <a:r>
              <a:rPr lang="ru-RU" sz="2400" dirty="0" err="1"/>
              <a:t>приємний</a:t>
            </a:r>
            <a:r>
              <a:rPr lang="ru-RU" sz="2400" dirty="0"/>
              <a:t> на смак.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364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914400"/>
          </a:xfrm>
        </p:spPr>
        <p:txBody>
          <a:bodyPr/>
          <a:lstStyle/>
          <a:p>
            <a:r>
              <a:rPr lang="uk-UA" dirty="0" smtClean="0"/>
              <a:t>                  </a:t>
            </a:r>
            <a:r>
              <a:rPr lang="uk-UA" dirty="0" smtClean="0">
                <a:solidFill>
                  <a:srgbClr val="FFC000"/>
                </a:solidFill>
              </a:rPr>
              <a:t>Гречка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4422"/>
            <a:ext cx="3392356" cy="4071966"/>
          </a:xfrm>
        </p:spPr>
      </p:pic>
      <p:sp>
        <p:nvSpPr>
          <p:cNvPr id="5" name="Прямоугольник 4"/>
          <p:cNvSpPr/>
          <p:nvPr/>
        </p:nvSpPr>
        <p:spPr>
          <a:xfrm>
            <a:off x="3635896" y="1340768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Гречка </a:t>
            </a:r>
            <a:r>
              <a:rPr lang="uk-UA" sz="2400" dirty="0"/>
              <a:t>— цінна медоносна рослина</a:t>
            </a:r>
            <a:r>
              <a:rPr lang="uk-UA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З 1 га </a:t>
            </a:r>
            <a:r>
              <a:rPr lang="ru-RU" sz="2400" dirty="0" err="1"/>
              <a:t>посіву</a:t>
            </a:r>
            <a:r>
              <a:rPr lang="ru-RU" sz="2400" dirty="0"/>
              <a:t> гречки </a:t>
            </a:r>
            <a:r>
              <a:rPr lang="ru-RU" sz="2400" dirty="0" err="1"/>
              <a:t>забезпе­чує</a:t>
            </a:r>
            <a:r>
              <a:rPr lang="ru-RU" sz="2400" dirty="0"/>
              <a:t> в </a:t>
            </a:r>
            <a:r>
              <a:rPr lang="ru-RU" sz="2400" dirty="0" err="1"/>
              <a:t>середньому</a:t>
            </a:r>
            <a:r>
              <a:rPr lang="ru-RU" sz="2400" dirty="0"/>
              <a:t> </a:t>
            </a:r>
            <a:r>
              <a:rPr lang="ru-RU" sz="2400" dirty="0" err="1"/>
              <a:t>збір</a:t>
            </a:r>
            <a:r>
              <a:rPr lang="ru-RU" sz="2400" dirty="0"/>
              <a:t> 40 — 60 кг меду, а за </a:t>
            </a:r>
            <a:r>
              <a:rPr lang="ru-RU" sz="2400" dirty="0" err="1"/>
              <a:t>сприятливих</a:t>
            </a:r>
            <a:r>
              <a:rPr lang="ru-RU" sz="2400" dirty="0"/>
              <a:t> </a:t>
            </a:r>
            <a:r>
              <a:rPr lang="ru-RU" sz="2400" dirty="0" err="1"/>
              <a:t>погодних</a:t>
            </a:r>
            <a:r>
              <a:rPr lang="ru-RU" sz="2400" dirty="0"/>
              <a:t> умов 90 — 100 кг</a:t>
            </a:r>
            <a:r>
              <a:rPr lang="ru-RU" sz="2400" dirty="0" smtClean="0"/>
              <a:t>.</a:t>
            </a:r>
            <a:r>
              <a:rPr lang="uk-UA" sz="2400" dirty="0" smtClean="0"/>
              <a:t> Одночасно з медозбором бджоли запилюють квітки гречки і різко підвищують її врожайність.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3858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uk-UA" sz="5400" dirty="0" smtClean="0"/>
          </a:p>
          <a:p>
            <a:pPr marL="137160" indent="0" algn="ctr">
              <a:buNone/>
            </a:pPr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964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err="1">
                <a:solidFill>
                  <a:srgbClr val="FFFF00"/>
                </a:solidFill>
              </a:rPr>
              <a:t>Медоносні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рослини</a:t>
            </a:r>
            <a:r>
              <a:rPr lang="ru-RU" sz="3200" dirty="0">
                <a:solidFill>
                  <a:srgbClr val="FFFF00"/>
                </a:solidFill>
              </a:rPr>
              <a:t> є </a:t>
            </a:r>
            <a:r>
              <a:rPr lang="ru-RU" sz="3200" dirty="0" err="1">
                <a:solidFill>
                  <a:srgbClr val="FFFF00"/>
                </a:solidFill>
              </a:rPr>
              <a:t>майже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всюди</a:t>
            </a:r>
            <a:r>
              <a:rPr lang="ru-RU" sz="3200" dirty="0">
                <a:solidFill>
                  <a:srgbClr val="FFFF00"/>
                </a:solidFill>
              </a:rPr>
              <a:t>, але </a:t>
            </a:r>
            <a:r>
              <a:rPr lang="ru-RU" sz="3200" dirty="0" err="1">
                <a:solidFill>
                  <a:srgbClr val="FFFF00"/>
                </a:solidFill>
              </a:rPr>
              <a:t>різні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угіддя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становлять</a:t>
            </a:r>
            <a:r>
              <a:rPr lang="ru-RU" sz="3200" dirty="0">
                <a:solidFill>
                  <a:srgbClr val="FFFF00"/>
                </a:solidFill>
              </a:rPr>
              <a:t> далеко не </a:t>
            </a:r>
            <a:r>
              <a:rPr lang="ru-RU" sz="3200" dirty="0" err="1">
                <a:solidFill>
                  <a:srgbClr val="FFFF00"/>
                </a:solidFill>
              </a:rPr>
              <a:t>однакову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цінність</a:t>
            </a:r>
            <a:r>
              <a:rPr lang="ru-RU" sz="3200" dirty="0">
                <a:solidFill>
                  <a:srgbClr val="FFFF00"/>
                </a:solidFill>
              </a:rPr>
              <a:t> для </a:t>
            </a:r>
            <a:r>
              <a:rPr lang="ru-RU" sz="3200" dirty="0" err="1">
                <a:solidFill>
                  <a:srgbClr val="FFFF00"/>
                </a:solidFill>
              </a:rPr>
              <a:t>бджільництва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  <a:r>
              <a:rPr lang="ru-RU" sz="3200" dirty="0" err="1">
                <a:solidFill>
                  <a:srgbClr val="FFFF00"/>
                </a:solidFill>
              </a:rPr>
              <a:t>Багатство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бджолиних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пасовищ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визначається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видовим</a:t>
            </a:r>
            <a:r>
              <a:rPr lang="ru-RU" sz="3200" dirty="0">
                <a:solidFill>
                  <a:srgbClr val="FFFF00"/>
                </a:solidFill>
              </a:rPr>
              <a:t> складом і </a:t>
            </a:r>
            <a:r>
              <a:rPr lang="ru-RU" sz="3200" dirty="0" err="1">
                <a:solidFill>
                  <a:srgbClr val="FFFF00"/>
                </a:solidFill>
              </a:rPr>
              <a:t>кількістю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медоносів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які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ростуть</a:t>
            </a:r>
            <a:r>
              <a:rPr lang="ru-RU" sz="3200" dirty="0">
                <a:solidFill>
                  <a:srgbClr val="FFFF00"/>
                </a:solidFill>
              </a:rPr>
              <a:t> на них.</a:t>
            </a:r>
          </a:p>
          <a:p>
            <a:r>
              <a:rPr lang="ru-RU" sz="3200" dirty="0" err="1">
                <a:solidFill>
                  <a:srgbClr val="FFFF00"/>
                </a:solidFill>
              </a:rPr>
              <a:t>Щоб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успішно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організувати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використання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бджолиних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пасовищ</a:t>
            </a:r>
            <a:r>
              <a:rPr lang="ru-RU" sz="3200" dirty="0">
                <a:solidFill>
                  <a:srgbClr val="FFFF00"/>
                </a:solidFill>
              </a:rPr>
              <a:t> і </a:t>
            </a:r>
            <a:r>
              <a:rPr lang="ru-RU" sz="3200" dirty="0" err="1">
                <a:solidFill>
                  <a:srgbClr val="FFFF00"/>
                </a:solidFill>
              </a:rPr>
              <a:t>намітити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правильні</a:t>
            </a:r>
            <a:r>
              <a:rPr lang="ru-RU" sz="3200" dirty="0">
                <a:solidFill>
                  <a:srgbClr val="FFFF00"/>
                </a:solidFill>
              </a:rPr>
              <a:t> шляхи </a:t>
            </a:r>
            <a:r>
              <a:rPr lang="ru-RU" sz="3200" dirty="0" err="1">
                <a:solidFill>
                  <a:srgbClr val="FFFF00"/>
                </a:solidFill>
              </a:rPr>
              <a:t>їх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поліпшення</a:t>
            </a:r>
            <a:r>
              <a:rPr lang="ru-RU" sz="3200" dirty="0">
                <a:solidFill>
                  <a:srgbClr val="FFFF00"/>
                </a:solidFill>
              </a:rPr>
              <a:t>, треба знати </a:t>
            </a:r>
            <a:r>
              <a:rPr lang="ru-RU" sz="3200" dirty="0" err="1">
                <a:solidFill>
                  <a:srgbClr val="FFFF00"/>
                </a:solidFill>
              </a:rPr>
              <a:t>особливості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медоносів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які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ростуть</a:t>
            </a:r>
            <a:r>
              <a:rPr lang="ru-RU" sz="3200" dirty="0">
                <a:solidFill>
                  <a:srgbClr val="FFFF00"/>
                </a:solidFill>
              </a:rPr>
              <a:t> на </a:t>
            </a:r>
            <a:r>
              <a:rPr lang="ru-RU" sz="3200" dirty="0" err="1">
                <a:solidFill>
                  <a:srgbClr val="FFFF00"/>
                </a:solidFill>
              </a:rPr>
              <a:t>різних</a:t>
            </a:r>
            <a:r>
              <a:rPr lang="ru-RU" sz="3200" dirty="0">
                <a:solidFill>
                  <a:srgbClr val="FFFF00"/>
                </a:solidFill>
              </a:rPr>
              <a:t> видах </a:t>
            </a:r>
            <a:r>
              <a:rPr lang="ru-RU" sz="3200" dirty="0" err="1">
                <a:solidFill>
                  <a:srgbClr val="FFFF00"/>
                </a:solidFill>
              </a:rPr>
              <a:t>угідь</a:t>
            </a:r>
            <a:r>
              <a:rPr lang="ru-RU" sz="3200" dirty="0">
                <a:solidFill>
                  <a:srgbClr val="FFFF00"/>
                </a:solidFill>
              </a:rPr>
              <a:t>, і на </a:t>
            </a:r>
            <a:r>
              <a:rPr lang="ru-RU" sz="3200" dirty="0" err="1">
                <a:solidFill>
                  <a:srgbClr val="FFFF00"/>
                </a:solidFill>
              </a:rPr>
              <a:t>основі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цього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вміти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визначити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цінність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угіддя</a:t>
            </a:r>
            <a:r>
              <a:rPr lang="ru-RU" sz="3200" dirty="0">
                <a:solidFill>
                  <a:srgbClr val="FFFF00"/>
                </a:solidFill>
              </a:rPr>
              <a:t> в медоносному </a:t>
            </a:r>
            <a:r>
              <a:rPr lang="ru-RU" sz="3200" dirty="0" err="1">
                <a:solidFill>
                  <a:srgbClr val="FFFF00"/>
                </a:solidFill>
              </a:rPr>
              <a:t>відношенні</a:t>
            </a:r>
            <a:r>
              <a:rPr lang="ru-RU" sz="3200" dirty="0">
                <a:solidFill>
                  <a:srgbClr val="FFFF00"/>
                </a:solidFill>
              </a:rPr>
              <a:t> і </a:t>
            </a:r>
            <a:r>
              <a:rPr lang="ru-RU" sz="3200" dirty="0" err="1">
                <a:solidFill>
                  <a:srgbClr val="FFFF00"/>
                </a:solidFill>
              </a:rPr>
              <a:t>можливості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його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використання</a:t>
            </a:r>
            <a:r>
              <a:rPr lang="ru-RU" sz="3200" dirty="0">
                <a:solidFill>
                  <a:srgbClr val="FFFF00"/>
                </a:solidFill>
              </a:rPr>
              <a:t> і </a:t>
            </a:r>
            <a:r>
              <a:rPr lang="ru-RU" sz="3200" dirty="0" err="1">
                <a:solidFill>
                  <a:srgbClr val="FFFF00"/>
                </a:solidFill>
              </a:rPr>
              <a:t>поліпшення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  <a:p>
            <a:r>
              <a:rPr lang="ru-RU" sz="3200" dirty="0" err="1">
                <a:solidFill>
                  <a:srgbClr val="FFFF00"/>
                </a:solidFill>
              </a:rPr>
              <a:t>Нижче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дається</a:t>
            </a:r>
            <a:r>
              <a:rPr lang="ru-RU" sz="3200" dirty="0">
                <a:solidFill>
                  <a:srgbClr val="FFFF00"/>
                </a:solidFill>
              </a:rPr>
              <a:t> характеристика </a:t>
            </a:r>
            <a:r>
              <a:rPr lang="ru-RU" sz="3200" dirty="0" err="1">
                <a:solidFill>
                  <a:srgbClr val="FFFF00"/>
                </a:solidFill>
              </a:rPr>
              <a:t>окремих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видів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медоносних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угідь</a:t>
            </a:r>
            <a:r>
              <a:rPr lang="ru-RU" sz="3200" dirty="0">
                <a:solidFill>
                  <a:srgbClr val="FFFF00"/>
                </a:solidFill>
              </a:rPr>
              <a:t> і </a:t>
            </a:r>
            <a:r>
              <a:rPr lang="ru-RU" sz="3200" dirty="0" err="1">
                <a:solidFill>
                  <a:srgbClr val="FFFF00"/>
                </a:solidFill>
              </a:rPr>
              <a:t>медоносів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які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ростуть</a:t>
            </a:r>
            <a:r>
              <a:rPr lang="ru-RU" sz="3200" dirty="0">
                <a:solidFill>
                  <a:srgbClr val="FFFF00"/>
                </a:solidFill>
              </a:rPr>
              <a:t> на них</a:t>
            </a:r>
            <a:r>
              <a:rPr lang="ru-RU" sz="3200" dirty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36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/>
          <a:lstStyle/>
          <a:p>
            <a:r>
              <a:rPr lang="uk-UA" dirty="0" smtClean="0"/>
              <a:t>    </a:t>
            </a:r>
            <a:r>
              <a:rPr lang="uk-UA" sz="5400" dirty="0" smtClean="0">
                <a:solidFill>
                  <a:srgbClr val="FFFF00"/>
                </a:solidFill>
              </a:rPr>
              <a:t>Медоносні рослини</a:t>
            </a:r>
            <a:endParaRPr lang="uk-UA" sz="5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2254"/>
            <a:ext cx="2304256" cy="2784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84249"/>
            <a:ext cx="245483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664296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365104"/>
            <a:ext cx="2304257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75" y="4365104"/>
            <a:ext cx="2489009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94" y="4365104"/>
            <a:ext cx="2687063" cy="2304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1" y="4006796"/>
            <a:ext cx="156645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Соняшник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2697" y="3977526"/>
            <a:ext cx="107927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Акац</a:t>
            </a:r>
            <a:r>
              <a:rPr lang="uk-UA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573" y="3984097"/>
            <a:ext cx="1218090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6557067"/>
            <a:ext cx="859531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Липа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1627" y="6547352"/>
            <a:ext cx="84510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Клен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7566" y="6529489"/>
            <a:ext cx="106182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Гречка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88 cards in the collection &quot;ÑÐ¾Ð½ Ð±ÐµÐ¶ÐµÐ²ÑÑ, ÐºÐ¾ÑÐ¸ÑÐ½ÐµÐ²ÑÑ ÑÐ¾Ð½Ð°Ñ&quot; of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840" y="1412776"/>
            <a:ext cx="41304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C1E21"/>
                </a:solidFill>
              </a:rPr>
              <a:t>Верба </a:t>
            </a:r>
            <a:r>
              <a:rPr lang="ru-RU" dirty="0">
                <a:solidFill>
                  <a:srgbClr val="1C1E21"/>
                </a:solidFill>
              </a:rPr>
              <a:t>– </a:t>
            </a:r>
            <a:r>
              <a:rPr lang="ru-RU" dirty="0" err="1">
                <a:solidFill>
                  <a:srgbClr val="1C1E21"/>
                </a:solidFill>
              </a:rPr>
              <a:t>велике</a:t>
            </a:r>
            <a:r>
              <a:rPr lang="ru-RU" dirty="0">
                <a:solidFill>
                  <a:srgbClr val="1C1E21"/>
                </a:solidFill>
              </a:rPr>
              <a:t> дерево </a:t>
            </a:r>
            <a:r>
              <a:rPr lang="ru-RU" dirty="0" err="1">
                <a:solidFill>
                  <a:srgbClr val="1C1E21"/>
                </a:solidFill>
              </a:rPr>
              <a:t>висотою</a:t>
            </a:r>
            <a:r>
              <a:rPr lang="ru-RU" dirty="0">
                <a:solidFill>
                  <a:srgbClr val="1C1E21"/>
                </a:solidFill>
              </a:rPr>
              <a:t> до 25 м, </a:t>
            </a:r>
            <a:r>
              <a:rPr lang="ru-RU" dirty="0" err="1">
                <a:solidFill>
                  <a:srgbClr val="1C1E21"/>
                </a:solidFill>
              </a:rPr>
              <a:t>сімейства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вербових</a:t>
            </a:r>
            <a:r>
              <a:rPr lang="ru-RU" dirty="0">
                <a:solidFill>
                  <a:srgbClr val="1C1E21"/>
                </a:solidFill>
              </a:rPr>
              <a:t>. Листки </a:t>
            </a:r>
            <a:r>
              <a:rPr lang="ru-RU" dirty="0" err="1">
                <a:solidFill>
                  <a:srgbClr val="1C1E21"/>
                </a:solidFill>
              </a:rPr>
              <a:t>верби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вузьколанцетні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зверху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зелені</a:t>
            </a:r>
            <a:r>
              <a:rPr lang="ru-RU" dirty="0">
                <a:solidFill>
                  <a:srgbClr val="1C1E21"/>
                </a:solidFill>
              </a:rPr>
              <a:t>, а </a:t>
            </a:r>
            <a:r>
              <a:rPr lang="ru-RU" dirty="0" err="1">
                <a:solidFill>
                  <a:srgbClr val="1C1E21"/>
                </a:solidFill>
              </a:rPr>
              <a:t>зі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зворотного</a:t>
            </a:r>
            <a:r>
              <a:rPr lang="ru-RU" dirty="0">
                <a:solidFill>
                  <a:srgbClr val="1C1E21"/>
                </a:solidFill>
              </a:rPr>
              <a:t> боку </a:t>
            </a:r>
            <a:r>
              <a:rPr lang="ru-RU" dirty="0" err="1">
                <a:solidFill>
                  <a:srgbClr val="1C1E21"/>
                </a:solidFill>
              </a:rPr>
              <a:t>покриті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білим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шовковистим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войлочком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Поширена</a:t>
            </a:r>
            <a:r>
              <a:rPr lang="ru-RU" dirty="0">
                <a:solidFill>
                  <a:srgbClr val="1C1E21"/>
                </a:solidFill>
              </a:rPr>
              <a:t> верба </a:t>
            </a:r>
            <a:r>
              <a:rPr lang="ru-RU" dirty="0" smtClean="0">
                <a:solidFill>
                  <a:srgbClr val="1C1E21"/>
                </a:solidFill>
              </a:rPr>
              <a:t> </a:t>
            </a:r>
            <a:r>
              <a:rPr lang="ru-RU" dirty="0" err="1" smtClean="0">
                <a:solidFill>
                  <a:srgbClr val="1C1E21"/>
                </a:solidFill>
              </a:rPr>
              <a:t>повсюдно</a:t>
            </a:r>
            <a:r>
              <a:rPr lang="ru-RU" dirty="0">
                <a:solidFill>
                  <a:srgbClr val="1C1E21"/>
                </a:solidFill>
              </a:rPr>
              <a:t>.</a:t>
            </a:r>
            <a:r>
              <a:rPr lang="ru-RU" dirty="0" smtClean="0">
                <a:solidFill>
                  <a:srgbClr val="1C1E21"/>
                </a:solidFill>
              </a:rPr>
              <a:t>  </a:t>
            </a:r>
            <a:r>
              <a:rPr lang="ru-RU" dirty="0" err="1">
                <a:solidFill>
                  <a:srgbClr val="1C1E21"/>
                </a:solidFill>
              </a:rPr>
              <a:t>Це</a:t>
            </a:r>
            <a:r>
              <a:rPr lang="ru-RU" dirty="0">
                <a:solidFill>
                  <a:srgbClr val="1C1E21"/>
                </a:solidFill>
              </a:rPr>
              <a:t> дерево широко </a:t>
            </a:r>
            <a:r>
              <a:rPr lang="ru-RU" dirty="0" err="1">
                <a:solidFill>
                  <a:srgbClr val="1C1E21"/>
                </a:solidFill>
              </a:rPr>
              <a:t>розводиться</a:t>
            </a:r>
            <a:r>
              <a:rPr lang="ru-RU" dirty="0">
                <a:solidFill>
                  <a:srgbClr val="1C1E21"/>
                </a:solidFill>
              </a:rPr>
              <a:t> по берегах </a:t>
            </a:r>
            <a:r>
              <a:rPr lang="ru-RU" dirty="0" err="1">
                <a:solidFill>
                  <a:srgbClr val="1C1E21"/>
                </a:solidFill>
              </a:rPr>
              <a:t>ставків</a:t>
            </a:r>
            <a:r>
              <a:rPr lang="ru-RU" dirty="0">
                <a:solidFill>
                  <a:srgbClr val="1C1E21"/>
                </a:solidFill>
              </a:rPr>
              <a:t>, на греблях, по </a:t>
            </a:r>
            <a:r>
              <a:rPr lang="ru-RU" dirty="0" err="1">
                <a:solidFill>
                  <a:srgbClr val="1C1E21"/>
                </a:solidFill>
              </a:rPr>
              <a:t>садибах</a:t>
            </a:r>
            <a:r>
              <a:rPr lang="ru-RU" dirty="0">
                <a:solidFill>
                  <a:srgbClr val="1C1E21"/>
                </a:solidFill>
              </a:rPr>
              <a:t> і </a:t>
            </a:r>
            <a:r>
              <a:rPr lang="ru-RU" dirty="0" err="1">
                <a:solidFill>
                  <a:srgbClr val="1C1E21"/>
                </a:solidFill>
              </a:rPr>
              <a:t>вулицях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Розмножують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її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живцями</a:t>
            </a:r>
            <a:r>
              <a:rPr lang="ru-RU" dirty="0">
                <a:solidFill>
                  <a:srgbClr val="1C1E21"/>
                </a:solidFill>
              </a:rPr>
              <a:t> та </a:t>
            </a:r>
            <a:r>
              <a:rPr lang="ru-RU" dirty="0" err="1">
                <a:solidFill>
                  <a:srgbClr val="1C1E21"/>
                </a:solidFill>
              </a:rPr>
              <a:t>кілками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Цвіте</a:t>
            </a:r>
            <a:r>
              <a:rPr lang="ru-RU" dirty="0">
                <a:solidFill>
                  <a:srgbClr val="1C1E21"/>
                </a:solidFill>
              </a:rPr>
              <a:t> верба в </a:t>
            </a:r>
            <a:r>
              <a:rPr lang="ru-RU" dirty="0" err="1">
                <a:solidFill>
                  <a:srgbClr val="1C1E21"/>
                </a:solidFill>
              </a:rPr>
              <a:t>середині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травня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приблизно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протягом</a:t>
            </a:r>
            <a:r>
              <a:rPr lang="ru-RU" dirty="0">
                <a:solidFill>
                  <a:srgbClr val="1C1E21"/>
                </a:solidFill>
              </a:rPr>
              <a:t> 7-8 </a:t>
            </a:r>
            <a:r>
              <a:rPr lang="ru-RU" dirty="0" err="1">
                <a:solidFill>
                  <a:srgbClr val="1C1E21"/>
                </a:solidFill>
              </a:rPr>
              <a:t>днів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Орієнтовно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приймають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що</a:t>
            </a:r>
            <a:r>
              <a:rPr lang="ru-RU" dirty="0">
                <a:solidFill>
                  <a:srgbClr val="1C1E21"/>
                </a:solidFill>
              </a:rPr>
              <a:t> дерева </a:t>
            </a:r>
            <a:r>
              <a:rPr lang="ru-RU" dirty="0" err="1">
                <a:solidFill>
                  <a:srgbClr val="1C1E21"/>
                </a:solidFill>
              </a:rPr>
              <a:t>верби</a:t>
            </a:r>
            <a:r>
              <a:rPr lang="ru-RU" dirty="0">
                <a:solidFill>
                  <a:srgbClr val="1C1E21"/>
                </a:solidFill>
              </a:rPr>
              <a:t> в </a:t>
            </a:r>
            <a:r>
              <a:rPr lang="ru-RU" dirty="0" err="1">
                <a:solidFill>
                  <a:srgbClr val="1C1E21"/>
                </a:solidFill>
              </a:rPr>
              <a:t>перерахунку</a:t>
            </a:r>
            <a:r>
              <a:rPr lang="ru-RU" dirty="0">
                <a:solidFill>
                  <a:srgbClr val="1C1E21"/>
                </a:solidFill>
              </a:rPr>
              <a:t> на гектар </a:t>
            </a:r>
            <a:r>
              <a:rPr lang="ru-RU" dirty="0" err="1">
                <a:solidFill>
                  <a:srgbClr val="1C1E21"/>
                </a:solidFill>
              </a:rPr>
              <a:t>суцільного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деревостою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дають</a:t>
            </a:r>
            <a:r>
              <a:rPr lang="ru-RU" dirty="0">
                <a:solidFill>
                  <a:srgbClr val="1C1E21"/>
                </a:solidFill>
              </a:rPr>
              <a:t> 150 кг меду.</a:t>
            </a:r>
          </a:p>
          <a:p>
            <a:endParaRPr lang="ru-RU" b="0" i="0" dirty="0">
              <a:solidFill>
                <a:srgbClr val="1C1E2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052736"/>
            <a:ext cx="3673550" cy="42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nk Paper Texture Picture | Free Photograph | Photos Public Dom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4499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C1E21"/>
                </a:solidFill>
              </a:rPr>
              <a:t>Конюшина</a:t>
            </a:r>
            <a:r>
              <a:rPr lang="ru-RU" b="1" dirty="0">
                <a:solidFill>
                  <a:srgbClr val="1C1E21"/>
                </a:solidFill>
              </a:rPr>
              <a:t> </a:t>
            </a:r>
            <a:r>
              <a:rPr lang="ru-RU" b="1" dirty="0" err="1">
                <a:solidFill>
                  <a:srgbClr val="1C1E21"/>
                </a:solidFill>
              </a:rPr>
              <a:t>біла</a:t>
            </a:r>
            <a:r>
              <a:rPr lang="ru-RU" dirty="0">
                <a:solidFill>
                  <a:srgbClr val="1C1E21"/>
                </a:solidFill>
              </a:rPr>
              <a:t> – </a:t>
            </a:r>
            <a:r>
              <a:rPr lang="ru-RU" dirty="0" err="1">
                <a:solidFill>
                  <a:srgbClr val="1C1E21"/>
                </a:solidFill>
              </a:rPr>
              <a:t>багаторічна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повзуча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рослина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сімейства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бобових</a:t>
            </a:r>
            <a:r>
              <a:rPr lang="ru-RU" dirty="0">
                <a:solidFill>
                  <a:srgbClr val="1C1E21"/>
                </a:solidFill>
              </a:rPr>
              <a:t>, з </a:t>
            </a:r>
            <a:r>
              <a:rPr lang="ru-RU" dirty="0" err="1">
                <a:solidFill>
                  <a:srgbClr val="1C1E21"/>
                </a:solidFill>
              </a:rPr>
              <a:t>трійчастим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листям</a:t>
            </a:r>
            <a:r>
              <a:rPr lang="ru-RU" dirty="0">
                <a:solidFill>
                  <a:srgbClr val="1C1E21"/>
                </a:solidFill>
              </a:rPr>
              <a:t> і </a:t>
            </a:r>
            <a:r>
              <a:rPr lang="ru-RU" dirty="0" err="1">
                <a:solidFill>
                  <a:srgbClr val="1C1E21"/>
                </a:solidFill>
              </a:rPr>
              <a:t>білими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квітками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зібраними</a:t>
            </a:r>
            <a:r>
              <a:rPr lang="ru-RU" dirty="0">
                <a:solidFill>
                  <a:srgbClr val="1C1E21"/>
                </a:solidFill>
              </a:rPr>
              <a:t> в </a:t>
            </a:r>
            <a:r>
              <a:rPr lang="ru-RU" dirty="0" err="1">
                <a:solidFill>
                  <a:srgbClr val="1C1E21"/>
                </a:solidFill>
              </a:rPr>
              <a:t>пухкі</a:t>
            </a:r>
            <a:r>
              <a:rPr lang="ru-RU" dirty="0">
                <a:solidFill>
                  <a:srgbClr val="1C1E21"/>
                </a:solidFill>
              </a:rPr>
              <a:t> головки. </a:t>
            </a:r>
            <a:r>
              <a:rPr lang="ru-RU" dirty="0" err="1">
                <a:solidFill>
                  <a:srgbClr val="1C1E21"/>
                </a:solidFill>
              </a:rPr>
              <a:t>Біла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конюшина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воліє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вологі</a:t>
            </a:r>
            <a:r>
              <a:rPr lang="ru-RU" dirty="0">
                <a:solidFill>
                  <a:srgbClr val="1C1E21"/>
                </a:solidFill>
              </a:rPr>
              <a:t> (але </a:t>
            </a:r>
            <a:r>
              <a:rPr lang="ru-RU" dirty="0" err="1">
                <a:solidFill>
                  <a:srgbClr val="1C1E21"/>
                </a:solidFill>
              </a:rPr>
              <a:t>незаболочених</a:t>
            </a:r>
            <a:r>
              <a:rPr lang="ru-RU" dirty="0">
                <a:solidFill>
                  <a:srgbClr val="1C1E21"/>
                </a:solidFill>
              </a:rPr>
              <a:t>) </a:t>
            </a:r>
            <a:r>
              <a:rPr lang="ru-RU" dirty="0" err="1">
                <a:solidFill>
                  <a:srgbClr val="1C1E21"/>
                </a:solidFill>
              </a:rPr>
              <a:t>суглинні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 smtClean="0">
                <a:solidFill>
                  <a:srgbClr val="1C1E21"/>
                </a:solidFill>
              </a:rPr>
              <a:t>ґрунти</a:t>
            </a:r>
            <a:r>
              <a:rPr lang="ru-RU" dirty="0" smtClean="0">
                <a:solidFill>
                  <a:srgbClr val="1C1E21"/>
                </a:solidFill>
              </a:rPr>
              <a:t>. </a:t>
            </a:r>
            <a:r>
              <a:rPr lang="ru-RU" dirty="0">
                <a:solidFill>
                  <a:srgbClr val="1C1E21"/>
                </a:solidFill>
              </a:rPr>
              <a:t>У </a:t>
            </a:r>
            <a:r>
              <a:rPr lang="ru-RU" dirty="0" err="1">
                <a:solidFill>
                  <a:srgbClr val="1C1E21"/>
                </a:solidFill>
              </a:rPr>
              <a:t>середній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смузі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біла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конюшина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цвіте</a:t>
            </a:r>
            <a:r>
              <a:rPr lang="ru-RU" dirty="0">
                <a:solidFill>
                  <a:srgbClr val="1C1E21"/>
                </a:solidFill>
              </a:rPr>
              <a:t> з </a:t>
            </a:r>
            <a:r>
              <a:rPr lang="ru-RU" dirty="0" err="1">
                <a:solidFill>
                  <a:srgbClr val="1C1E21"/>
                </a:solidFill>
              </a:rPr>
              <a:t>першої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декади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червня</a:t>
            </a:r>
            <a:r>
              <a:rPr lang="ru-RU" dirty="0">
                <a:solidFill>
                  <a:srgbClr val="1C1E21"/>
                </a:solidFill>
              </a:rPr>
              <a:t> і до </a:t>
            </a:r>
            <a:r>
              <a:rPr lang="ru-RU" dirty="0" err="1">
                <a:solidFill>
                  <a:srgbClr val="1C1E21"/>
                </a:solidFill>
              </a:rPr>
              <a:t>пізньої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осені</a:t>
            </a:r>
            <a:r>
              <a:rPr lang="ru-RU" dirty="0">
                <a:solidFill>
                  <a:srgbClr val="1C1E21"/>
                </a:solidFill>
              </a:rPr>
              <a:t>; </a:t>
            </a:r>
            <a:r>
              <a:rPr lang="ru-RU" dirty="0" err="1">
                <a:solidFill>
                  <a:srgbClr val="1C1E21"/>
                </a:solidFill>
              </a:rPr>
              <a:t>масове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цвітіння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закінчується</a:t>
            </a:r>
            <a:r>
              <a:rPr lang="ru-RU" dirty="0">
                <a:solidFill>
                  <a:srgbClr val="1C1E21"/>
                </a:solidFill>
              </a:rPr>
              <a:t> в </a:t>
            </a:r>
            <a:r>
              <a:rPr lang="ru-RU" dirty="0" err="1">
                <a:solidFill>
                  <a:srgbClr val="1C1E21"/>
                </a:solidFill>
              </a:rPr>
              <a:t>липні</a:t>
            </a:r>
            <a:r>
              <a:rPr lang="ru-RU" dirty="0">
                <a:solidFill>
                  <a:srgbClr val="1C1E21"/>
                </a:solidFill>
              </a:rPr>
              <a:t>. З 1 га </a:t>
            </a:r>
            <a:r>
              <a:rPr lang="ru-RU" dirty="0" err="1">
                <a:solidFill>
                  <a:srgbClr val="1C1E21"/>
                </a:solidFill>
              </a:rPr>
              <a:t>суцільного</a:t>
            </a:r>
            <a:r>
              <a:rPr lang="ru-RU" dirty="0">
                <a:solidFill>
                  <a:srgbClr val="1C1E21"/>
                </a:solidFill>
              </a:rPr>
              <a:t> травостою </a:t>
            </a:r>
            <a:r>
              <a:rPr lang="ru-RU" dirty="0" err="1">
                <a:solidFill>
                  <a:srgbClr val="1C1E21"/>
                </a:solidFill>
              </a:rPr>
              <a:t>білої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конюшини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можна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отримати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близько</a:t>
            </a:r>
            <a:r>
              <a:rPr lang="ru-RU" dirty="0">
                <a:solidFill>
                  <a:srgbClr val="1C1E21"/>
                </a:solidFill>
              </a:rPr>
              <a:t> 100 кг меду. </a:t>
            </a:r>
            <a:r>
              <a:rPr lang="ru-RU" dirty="0" err="1">
                <a:solidFill>
                  <a:srgbClr val="1C1E21"/>
                </a:solidFill>
              </a:rPr>
              <a:t>Обніжжя</a:t>
            </a:r>
            <a:r>
              <a:rPr lang="ru-RU" dirty="0">
                <a:solidFill>
                  <a:srgbClr val="1C1E21"/>
                </a:solidFill>
              </a:rPr>
              <a:t> з пилку </a:t>
            </a:r>
            <a:r>
              <a:rPr lang="ru-RU" dirty="0" err="1">
                <a:solidFill>
                  <a:srgbClr val="1C1E21"/>
                </a:solidFill>
              </a:rPr>
              <a:t>конюшини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має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коричневий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колір</a:t>
            </a:r>
            <a:r>
              <a:rPr lang="ru-RU" dirty="0">
                <a:solidFill>
                  <a:srgbClr val="1C1E21"/>
                </a:solidFill>
              </a:rPr>
              <a:t>.</a:t>
            </a:r>
          </a:p>
          <a:p>
            <a:r>
              <a:rPr lang="ru-RU" b="1" dirty="0" err="1">
                <a:solidFill>
                  <a:srgbClr val="1C1E21"/>
                </a:solidFill>
              </a:rPr>
              <a:t>Конюшина</a:t>
            </a:r>
            <a:r>
              <a:rPr lang="ru-RU" b="1" dirty="0">
                <a:solidFill>
                  <a:srgbClr val="1C1E21"/>
                </a:solidFill>
              </a:rPr>
              <a:t> </a:t>
            </a:r>
            <a:r>
              <a:rPr lang="ru-RU" b="1" dirty="0" err="1">
                <a:solidFill>
                  <a:srgbClr val="1C1E21"/>
                </a:solidFill>
              </a:rPr>
              <a:t>рожева</a:t>
            </a:r>
            <a:r>
              <a:rPr lang="ru-RU" b="1" dirty="0">
                <a:solidFill>
                  <a:srgbClr val="1C1E21"/>
                </a:solidFill>
              </a:rPr>
              <a:t> </a:t>
            </a:r>
            <a:r>
              <a:rPr lang="ru-RU" dirty="0">
                <a:solidFill>
                  <a:srgbClr val="1C1E21"/>
                </a:solidFill>
              </a:rPr>
              <a:t>схожа на </a:t>
            </a:r>
            <a:r>
              <a:rPr lang="ru-RU" dirty="0" err="1">
                <a:solidFill>
                  <a:srgbClr val="1C1E21"/>
                </a:solidFill>
              </a:rPr>
              <a:t>конюшину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білу</a:t>
            </a:r>
            <a:r>
              <a:rPr lang="ru-RU" dirty="0">
                <a:solidFill>
                  <a:srgbClr val="1C1E21"/>
                </a:solidFill>
              </a:rPr>
              <a:t>, але </a:t>
            </a:r>
            <a:r>
              <a:rPr lang="ru-RU" dirty="0" err="1">
                <a:solidFill>
                  <a:srgbClr val="1C1E21"/>
                </a:solidFill>
              </a:rPr>
              <a:t>крупніше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останньої</a:t>
            </a:r>
            <a:r>
              <a:rPr lang="ru-RU" dirty="0">
                <a:solidFill>
                  <a:srgbClr val="1C1E21"/>
                </a:solidFill>
              </a:rPr>
              <a:t> і </a:t>
            </a:r>
            <a:r>
              <a:rPr lang="ru-RU" dirty="0" err="1">
                <a:solidFill>
                  <a:srgbClr val="1C1E21"/>
                </a:solidFill>
              </a:rPr>
              <a:t>має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блідо-рожеві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 smtClean="0">
                <a:solidFill>
                  <a:srgbClr val="1C1E21"/>
                </a:solidFill>
              </a:rPr>
              <a:t>квітки</a:t>
            </a:r>
            <a:r>
              <a:rPr lang="en-US" dirty="0" smtClean="0">
                <a:solidFill>
                  <a:srgbClr val="1C1E21"/>
                </a:solidFill>
              </a:rPr>
              <a:t>. </a:t>
            </a:r>
            <a:r>
              <a:rPr lang="ru-RU" dirty="0">
                <a:solidFill>
                  <a:srgbClr val="1C1E21"/>
                </a:solidFill>
              </a:rPr>
              <a:t>Вона </a:t>
            </a:r>
            <a:r>
              <a:rPr lang="ru-RU" dirty="0" err="1" smtClean="0">
                <a:solidFill>
                  <a:srgbClr val="1C1E21"/>
                </a:solidFill>
              </a:rPr>
              <a:t>вимоглива</a:t>
            </a:r>
            <a:r>
              <a:rPr lang="ru-RU" dirty="0" smtClean="0">
                <a:solidFill>
                  <a:srgbClr val="1C1E21"/>
                </a:solidFill>
              </a:rPr>
              <a:t> </a:t>
            </a:r>
            <a:r>
              <a:rPr lang="ru-RU" dirty="0">
                <a:solidFill>
                  <a:srgbClr val="1C1E21"/>
                </a:solidFill>
              </a:rPr>
              <a:t>до </a:t>
            </a:r>
            <a:r>
              <a:rPr lang="ru-RU" dirty="0" err="1">
                <a:solidFill>
                  <a:srgbClr val="1C1E21"/>
                </a:solidFill>
              </a:rPr>
              <a:t>вологості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ґрунту</a:t>
            </a:r>
            <a:r>
              <a:rPr lang="ru-RU" dirty="0">
                <a:solidFill>
                  <a:srgbClr val="1C1E21"/>
                </a:solidFill>
              </a:rPr>
              <a:t>, в той же час не </a:t>
            </a:r>
            <a:r>
              <a:rPr lang="ru-RU" dirty="0" err="1">
                <a:solidFill>
                  <a:srgbClr val="1C1E21"/>
                </a:solidFill>
              </a:rPr>
              <a:t>виносить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заболочених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кислих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ґрунтів</a:t>
            </a:r>
            <a:r>
              <a:rPr lang="ru-RU" dirty="0">
                <a:solidFill>
                  <a:srgbClr val="1C1E21"/>
                </a:solidFill>
              </a:rPr>
              <a:t>; добре росте на западинах </a:t>
            </a:r>
            <a:r>
              <a:rPr lang="ru-RU" dirty="0" err="1">
                <a:solidFill>
                  <a:srgbClr val="1C1E21"/>
                </a:solidFill>
              </a:rPr>
              <a:t>суходолів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Зацвітає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рожева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конюшина</a:t>
            </a:r>
            <a:r>
              <a:rPr lang="ru-RU" dirty="0">
                <a:solidFill>
                  <a:srgbClr val="1C1E21"/>
                </a:solidFill>
              </a:rPr>
              <a:t> на </a:t>
            </a:r>
            <a:r>
              <a:rPr lang="ru-RU" dirty="0" err="1">
                <a:solidFill>
                  <a:srgbClr val="1C1E21"/>
                </a:solidFill>
              </a:rPr>
              <a:t>кілька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днів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пізніше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білої</a:t>
            </a:r>
            <a:r>
              <a:rPr lang="ru-RU" dirty="0">
                <a:solidFill>
                  <a:srgbClr val="1C1E21"/>
                </a:solidFill>
              </a:rPr>
              <a:t> і </a:t>
            </a:r>
            <a:r>
              <a:rPr lang="ru-RU" dirty="0" err="1">
                <a:solidFill>
                  <a:srgbClr val="1C1E21"/>
                </a:solidFill>
              </a:rPr>
              <a:t>цвіте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також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триваліше</a:t>
            </a:r>
            <a:r>
              <a:rPr lang="ru-RU" dirty="0">
                <a:solidFill>
                  <a:srgbClr val="1C1E21"/>
                </a:solidFill>
              </a:rPr>
              <a:t>. З 1 га </a:t>
            </a:r>
            <a:r>
              <a:rPr lang="ru-RU" dirty="0" err="1">
                <a:solidFill>
                  <a:srgbClr val="1C1E21"/>
                </a:solidFill>
              </a:rPr>
              <a:t>рожевого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конюшини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можна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отримати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приблизно</a:t>
            </a:r>
            <a:r>
              <a:rPr lang="ru-RU" dirty="0">
                <a:solidFill>
                  <a:srgbClr val="1C1E21"/>
                </a:solidFill>
              </a:rPr>
              <a:t> 120 кг меду</a:t>
            </a:r>
            <a:r>
              <a:rPr lang="ru-RU" dirty="0">
                <a:solidFill>
                  <a:srgbClr val="1C1E21"/>
                </a:solidFill>
                <a:latin typeface="Helvetica Neue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0"/>
            <a:ext cx="4355976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697292"/>
            <a:ext cx="3682752" cy="28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3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¤Ð¾Ð½ ÐºÐ°ÑÑÐ¸Ð½ÐºÐ¸ ÑÐ¾ÑÐ¾ ÑÐ¸ÑÑÐ½ÐºÐ¸: ÐÐ´Ð½Ð¾ÑÐ¾Ð½Ð½ÑÐ¹ Ð»Ð¸Ð¼Ð¾Ð½Ð½ÑÐ¹ ÑÐºÐ°ÑÐ°ÑÑ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173147"/>
            <a:ext cx="42781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C1E21"/>
                </a:solidFill>
              </a:rPr>
              <a:t>Фацелія</a:t>
            </a:r>
            <a:r>
              <a:rPr lang="ru-RU" b="1" dirty="0">
                <a:solidFill>
                  <a:srgbClr val="1C1E21"/>
                </a:solidFill>
              </a:rPr>
              <a:t> </a:t>
            </a:r>
            <a:r>
              <a:rPr lang="en-US" dirty="0" smtClean="0">
                <a:solidFill>
                  <a:srgbClr val="1C1E21"/>
                </a:solidFill>
              </a:rPr>
              <a:t> </a:t>
            </a:r>
            <a:r>
              <a:rPr lang="en-US" dirty="0">
                <a:solidFill>
                  <a:srgbClr val="1C1E21"/>
                </a:solidFill>
              </a:rPr>
              <a:t>– </a:t>
            </a:r>
            <a:r>
              <a:rPr lang="ru-RU" dirty="0" err="1">
                <a:solidFill>
                  <a:srgbClr val="1C1E21"/>
                </a:solidFill>
              </a:rPr>
              <a:t>однорічна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рослина</a:t>
            </a:r>
            <a:r>
              <a:rPr lang="ru-RU" dirty="0">
                <a:solidFill>
                  <a:srgbClr val="1C1E21"/>
                </a:solidFill>
              </a:rPr>
              <a:t> з </a:t>
            </a:r>
            <a:r>
              <a:rPr lang="ru-RU" dirty="0" err="1">
                <a:solidFill>
                  <a:srgbClr val="1C1E21"/>
                </a:solidFill>
              </a:rPr>
              <a:t>перисторозсіченим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листям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волосистим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стеблом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висотою</a:t>
            </a:r>
            <a:r>
              <a:rPr lang="ru-RU" dirty="0">
                <a:solidFill>
                  <a:srgbClr val="1C1E21"/>
                </a:solidFill>
              </a:rPr>
              <a:t> до 60 см і </a:t>
            </a:r>
            <a:r>
              <a:rPr lang="ru-RU" dirty="0" err="1">
                <a:solidFill>
                  <a:srgbClr val="1C1E21"/>
                </a:solidFill>
              </a:rPr>
              <a:t>синіми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квітками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зібраними</a:t>
            </a:r>
            <a:r>
              <a:rPr lang="ru-RU" dirty="0">
                <a:solidFill>
                  <a:srgbClr val="1C1E21"/>
                </a:solidFill>
              </a:rPr>
              <a:t> в завиток; </a:t>
            </a:r>
            <a:r>
              <a:rPr lang="ru-RU" dirty="0" err="1">
                <a:solidFill>
                  <a:srgbClr val="1C1E21"/>
                </a:solidFill>
              </a:rPr>
              <a:t>відноситься</a:t>
            </a:r>
            <a:r>
              <a:rPr lang="ru-RU" dirty="0">
                <a:solidFill>
                  <a:srgbClr val="1C1E21"/>
                </a:solidFill>
              </a:rPr>
              <a:t> до </a:t>
            </a:r>
            <a:r>
              <a:rPr lang="ru-RU" dirty="0" err="1">
                <a:solidFill>
                  <a:srgbClr val="1C1E21"/>
                </a:solidFill>
              </a:rPr>
              <a:t>сімейства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водолистих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Фацелія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поширюється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smtClean="0">
                <a:solidFill>
                  <a:srgbClr val="1C1E21"/>
                </a:solidFill>
              </a:rPr>
              <a:t> </a:t>
            </a:r>
            <a:r>
              <a:rPr lang="ru-RU" dirty="0">
                <a:solidFill>
                  <a:srgbClr val="1C1E21"/>
                </a:solidFill>
              </a:rPr>
              <a:t>як медоносна, </a:t>
            </a:r>
            <a:r>
              <a:rPr lang="ru-RU" dirty="0" err="1">
                <a:solidFill>
                  <a:srgbClr val="1C1E21"/>
                </a:solidFill>
              </a:rPr>
              <a:t>кормова</a:t>
            </a:r>
            <a:r>
              <a:rPr lang="ru-RU" dirty="0">
                <a:solidFill>
                  <a:srgbClr val="1C1E21"/>
                </a:solidFill>
              </a:rPr>
              <a:t> і </a:t>
            </a:r>
            <a:r>
              <a:rPr lang="ru-RU" dirty="0" err="1">
                <a:solidFill>
                  <a:srgbClr val="1C1E21"/>
                </a:solidFill>
              </a:rPr>
              <a:t>сидеральна</a:t>
            </a:r>
            <a:r>
              <a:rPr lang="ru-RU" dirty="0">
                <a:solidFill>
                  <a:srgbClr val="1C1E21"/>
                </a:solidFill>
              </a:rPr>
              <a:t> культура</a:t>
            </a:r>
            <a:r>
              <a:rPr lang="ru-RU" dirty="0" smtClean="0">
                <a:solidFill>
                  <a:srgbClr val="1C1E21"/>
                </a:solidFill>
              </a:rPr>
              <a:t>. </a:t>
            </a:r>
            <a:r>
              <a:rPr lang="ru-RU" dirty="0" err="1" smtClean="0">
                <a:solidFill>
                  <a:srgbClr val="1C1E21"/>
                </a:solidFill>
              </a:rPr>
              <a:t>Фацелія</a:t>
            </a:r>
            <a:r>
              <a:rPr lang="ru-RU" dirty="0" smtClean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маловимоглива</a:t>
            </a:r>
            <a:r>
              <a:rPr lang="ru-RU" dirty="0">
                <a:solidFill>
                  <a:srgbClr val="1C1E21"/>
                </a:solidFill>
              </a:rPr>
              <a:t> до </a:t>
            </a:r>
            <a:r>
              <a:rPr lang="ru-RU" dirty="0" err="1">
                <a:solidFill>
                  <a:srgbClr val="1C1E21"/>
                </a:solidFill>
              </a:rPr>
              <a:t>ґрунту</a:t>
            </a:r>
            <a:r>
              <a:rPr lang="ru-RU" dirty="0">
                <a:solidFill>
                  <a:srgbClr val="1C1E21"/>
                </a:solidFill>
              </a:rPr>
              <a:t>, але на </a:t>
            </a:r>
            <a:r>
              <a:rPr lang="ru-RU" dirty="0" err="1">
                <a:solidFill>
                  <a:srgbClr val="1C1E21"/>
                </a:solidFill>
              </a:rPr>
              <a:t>бідних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виснажених</a:t>
            </a:r>
            <a:r>
              <a:rPr lang="ru-RU" dirty="0">
                <a:solidFill>
                  <a:srgbClr val="1C1E21"/>
                </a:solidFill>
              </a:rPr>
              <a:t> вона погано росте і слабо </a:t>
            </a:r>
            <a:r>
              <a:rPr lang="ru-RU" dirty="0" err="1">
                <a:solidFill>
                  <a:srgbClr val="1C1E21"/>
                </a:solidFill>
              </a:rPr>
              <a:t>виділяє</a:t>
            </a:r>
            <a:r>
              <a:rPr lang="ru-RU" dirty="0">
                <a:solidFill>
                  <a:srgbClr val="1C1E21"/>
                </a:solidFill>
              </a:rPr>
              <a:t> нектар. Доросла </a:t>
            </a:r>
            <a:r>
              <a:rPr lang="ru-RU" dirty="0" err="1">
                <a:solidFill>
                  <a:srgbClr val="1C1E21"/>
                </a:solidFill>
              </a:rPr>
              <a:t>рослина</a:t>
            </a:r>
            <a:r>
              <a:rPr lang="ru-RU" dirty="0">
                <a:solidFill>
                  <a:srgbClr val="1C1E21"/>
                </a:solidFill>
              </a:rPr>
              <a:t> легко переносить посуху. </a:t>
            </a:r>
            <a:r>
              <a:rPr lang="ru-RU" dirty="0" err="1">
                <a:solidFill>
                  <a:srgbClr val="1C1E21"/>
                </a:solidFill>
              </a:rPr>
              <a:t>Культивувати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фацелію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можна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повсюдно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хоча</a:t>
            </a:r>
            <a:r>
              <a:rPr lang="ru-RU" dirty="0">
                <a:solidFill>
                  <a:srgbClr val="1C1E21"/>
                </a:solidFill>
              </a:rPr>
              <a:t> в </a:t>
            </a:r>
            <a:r>
              <a:rPr lang="ru-RU" dirty="0" err="1">
                <a:solidFill>
                  <a:srgbClr val="1C1E21"/>
                </a:solidFill>
              </a:rPr>
              <a:t>північних</a:t>
            </a:r>
            <a:r>
              <a:rPr lang="ru-RU" dirty="0">
                <a:solidFill>
                  <a:srgbClr val="1C1E21"/>
                </a:solidFill>
              </a:rPr>
              <a:t> районах вона </a:t>
            </a:r>
            <a:r>
              <a:rPr lang="ru-RU" dirty="0" err="1">
                <a:solidFill>
                  <a:srgbClr val="1C1E21"/>
                </a:solidFill>
              </a:rPr>
              <a:t>менш</a:t>
            </a:r>
            <a:r>
              <a:rPr lang="ru-RU" dirty="0">
                <a:solidFill>
                  <a:srgbClr val="1C1E21"/>
                </a:solidFill>
              </a:rPr>
              <a:t> медоносна, </a:t>
            </a:r>
            <a:r>
              <a:rPr lang="ru-RU" dirty="0" err="1">
                <a:solidFill>
                  <a:srgbClr val="1C1E21"/>
                </a:solidFill>
              </a:rPr>
              <a:t>зацвітає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фацелія</a:t>
            </a:r>
            <a:r>
              <a:rPr lang="ru-RU" dirty="0">
                <a:solidFill>
                  <a:srgbClr val="1C1E21"/>
                </a:solidFill>
              </a:rPr>
              <a:t> через 45-50 </a:t>
            </a:r>
            <a:r>
              <a:rPr lang="ru-RU" dirty="0" err="1">
                <a:solidFill>
                  <a:srgbClr val="1C1E21"/>
                </a:solidFill>
              </a:rPr>
              <a:t>днів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після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посіву</a:t>
            </a:r>
            <a:r>
              <a:rPr lang="ru-RU" dirty="0">
                <a:solidFill>
                  <a:srgbClr val="1C1E21"/>
                </a:solidFill>
              </a:rPr>
              <a:t>, </a:t>
            </a:r>
            <a:r>
              <a:rPr lang="ru-RU" dirty="0" err="1">
                <a:solidFill>
                  <a:srgbClr val="1C1E21"/>
                </a:solidFill>
              </a:rPr>
              <a:t>цвітіння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триває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близько</a:t>
            </a:r>
            <a:r>
              <a:rPr lang="ru-RU" dirty="0">
                <a:solidFill>
                  <a:srgbClr val="1C1E21"/>
                </a:solidFill>
              </a:rPr>
              <a:t> 40 </a:t>
            </a:r>
            <a:r>
              <a:rPr lang="ru-RU" dirty="0" err="1">
                <a:solidFill>
                  <a:srgbClr val="1C1E21"/>
                </a:solidFill>
              </a:rPr>
              <a:t>днів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Обніжжя</a:t>
            </a:r>
            <a:r>
              <a:rPr lang="ru-RU" dirty="0">
                <a:solidFill>
                  <a:srgbClr val="1C1E21"/>
                </a:solidFill>
              </a:rPr>
              <a:t> з </a:t>
            </a:r>
            <a:r>
              <a:rPr lang="ru-RU" dirty="0" err="1">
                <a:solidFill>
                  <a:srgbClr val="1C1E21"/>
                </a:solidFill>
              </a:rPr>
              <a:t>квіток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фацелії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має</a:t>
            </a:r>
            <a:r>
              <a:rPr lang="ru-RU" dirty="0">
                <a:solidFill>
                  <a:srgbClr val="1C1E21"/>
                </a:solidFill>
              </a:rPr>
              <a:t> темно-</a:t>
            </a:r>
            <a:r>
              <a:rPr lang="ru-RU" dirty="0" err="1">
                <a:solidFill>
                  <a:srgbClr val="1C1E21"/>
                </a:solidFill>
              </a:rPr>
              <a:t>фіолетовий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колір</a:t>
            </a:r>
            <a:r>
              <a:rPr lang="ru-RU" dirty="0">
                <a:solidFill>
                  <a:srgbClr val="1C1E21"/>
                </a:solidFill>
              </a:rPr>
              <a:t>. </a:t>
            </a:r>
            <a:r>
              <a:rPr lang="ru-RU" dirty="0" err="1">
                <a:solidFill>
                  <a:srgbClr val="1C1E21"/>
                </a:solidFill>
              </a:rPr>
              <a:t>Медопродуктивність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цієї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культури</a:t>
            </a:r>
            <a:r>
              <a:rPr lang="ru-RU" dirty="0">
                <a:solidFill>
                  <a:srgbClr val="1C1E21"/>
                </a:solidFill>
              </a:rPr>
              <a:t> при </a:t>
            </a:r>
            <a:r>
              <a:rPr lang="ru-RU" dirty="0" err="1">
                <a:solidFill>
                  <a:srgbClr val="1C1E21"/>
                </a:solidFill>
              </a:rPr>
              <a:t>вирощуванні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її</a:t>
            </a:r>
            <a:r>
              <a:rPr lang="ru-RU" dirty="0">
                <a:solidFill>
                  <a:srgbClr val="1C1E21"/>
                </a:solidFill>
              </a:rPr>
              <a:t> в чистому </a:t>
            </a:r>
            <a:r>
              <a:rPr lang="ru-RU" dirty="0" err="1">
                <a:solidFill>
                  <a:srgbClr val="1C1E21"/>
                </a:solidFill>
              </a:rPr>
              <a:t>вигляді</a:t>
            </a:r>
            <a:r>
              <a:rPr lang="ru-RU" dirty="0">
                <a:solidFill>
                  <a:srgbClr val="1C1E21"/>
                </a:solidFill>
              </a:rPr>
              <a:t> становить на </a:t>
            </a:r>
            <a:r>
              <a:rPr lang="ru-RU" dirty="0" err="1">
                <a:solidFill>
                  <a:srgbClr val="1C1E21"/>
                </a:solidFill>
              </a:rPr>
              <a:t>чорноземах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близько</a:t>
            </a:r>
            <a:r>
              <a:rPr lang="ru-RU" dirty="0">
                <a:solidFill>
                  <a:srgbClr val="1C1E21"/>
                </a:solidFill>
              </a:rPr>
              <a:t> 350 кг, на дерново-</a:t>
            </a:r>
            <a:r>
              <a:rPr lang="ru-RU" dirty="0" err="1">
                <a:solidFill>
                  <a:srgbClr val="1C1E21"/>
                </a:solidFill>
              </a:rPr>
              <a:t>підзолистих</a:t>
            </a:r>
            <a:r>
              <a:rPr lang="ru-RU" dirty="0">
                <a:solidFill>
                  <a:srgbClr val="1C1E21"/>
                </a:solidFill>
              </a:rPr>
              <a:t> </a:t>
            </a:r>
            <a:r>
              <a:rPr lang="ru-RU" dirty="0" err="1">
                <a:solidFill>
                  <a:srgbClr val="1C1E21"/>
                </a:solidFill>
              </a:rPr>
              <a:t>ґрунтах</a:t>
            </a:r>
            <a:r>
              <a:rPr lang="ru-RU" dirty="0">
                <a:solidFill>
                  <a:srgbClr val="1C1E21"/>
                </a:solidFill>
              </a:rPr>
              <a:t> – 100-150 кг з 1 га</a:t>
            </a:r>
            <a:endParaRPr lang="ru-RU" b="0" i="0" dirty="0">
              <a:solidFill>
                <a:srgbClr val="1C1E21"/>
              </a:solidFill>
              <a:effectLst/>
            </a:endParaRPr>
          </a:p>
        </p:txBody>
      </p:sp>
      <p:sp>
        <p:nvSpPr>
          <p:cNvPr id="5" name="AutoShape 4" descr="Ð¤Ð°ÑÐµÐ»Ð¸Ñ, Ð½ÐµÐ¿ÑÐµÐ²Ð·Ð¾Ð¹Ð´ÐµÐ½Ð½ÑÐ¹ ÑÐ¸Ð´ÐµÑÐ°Ñ Ð¸ Ð¼ÐµÐ´Ð¾Ð½Ð¾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0338"/>
            <a:ext cx="4392488" cy="2908622"/>
          </a:xfrm>
          <a:prstGeom prst="rect">
            <a:avLst/>
          </a:prstGeom>
        </p:spPr>
      </p:pic>
      <p:sp>
        <p:nvSpPr>
          <p:cNvPr id="7" name="AutoShape 6" descr="Ð¡Ð¸Ð´ÐµÑÐ°Ñ ÑÐ°ÑÐµÐ»Ð¸Ñ: ÐºÐ¾Ð³Ð´Ð° Ð¿Ð¾ÑÐµÑÑÑ, ÑÐ±Ð¸ÑÐ°ÑÑ Ð¸ Ð·Ð°ÐºÐ°Ð¿ÑÐ²Ð°ÑÑ, ÑÐ¾ÑÐ¾ Ð¸ Ð²Ð¸Ð´ÐµÐ¾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17032"/>
            <a:ext cx="3600400" cy="24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7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43800" cy="914400"/>
          </a:xfrm>
        </p:spPr>
        <p:txBody>
          <a:bodyPr/>
          <a:lstStyle/>
          <a:p>
            <a:r>
              <a:rPr lang="uk-UA" dirty="0" smtClean="0"/>
              <a:t>            </a:t>
            </a:r>
            <a:r>
              <a:rPr lang="uk-UA" dirty="0" smtClean="0">
                <a:solidFill>
                  <a:srgbClr val="FFC000"/>
                </a:solidFill>
              </a:rPr>
              <a:t>Соняшник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747134" cy="3730166"/>
          </a:xfrm>
        </p:spPr>
      </p:pic>
      <p:sp>
        <p:nvSpPr>
          <p:cNvPr id="5" name="Прямоугольник 4"/>
          <p:cNvSpPr/>
          <p:nvPr/>
        </p:nvSpPr>
        <p:spPr>
          <a:xfrm>
            <a:off x="3436996" y="141277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dirty="0"/>
              <a:t>Соняшник — чудова медоносна рослина. З 1 га його посівів під час цвітіння бджоли збирають до 40 кг меду. При цьому значно </a:t>
            </a:r>
            <a:r>
              <a:rPr lang="uk-UA" sz="2800" dirty="0" smtClean="0"/>
              <a:t>поліпшується </a:t>
            </a:r>
            <a:r>
              <a:rPr lang="uk-UA" sz="2800" dirty="0"/>
              <a:t>запилення квіток, що підвищує </a:t>
            </a:r>
            <a:r>
              <a:rPr lang="uk-UA" sz="2800" dirty="0" smtClean="0"/>
              <a:t>врожай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603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543800" cy="914400"/>
          </a:xfrm>
        </p:spPr>
        <p:txBody>
          <a:bodyPr/>
          <a:lstStyle/>
          <a:p>
            <a:r>
              <a:rPr lang="uk-UA" dirty="0" smtClean="0"/>
              <a:t>               </a:t>
            </a:r>
            <a:r>
              <a:rPr lang="uk-UA" dirty="0" smtClean="0">
                <a:solidFill>
                  <a:srgbClr val="FFC000"/>
                </a:solidFill>
              </a:rPr>
              <a:t>Акація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3050"/>
            <a:ext cx="3178042" cy="4214842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18448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 smtClean="0"/>
              <a:t>Акація  </a:t>
            </a:r>
            <a:r>
              <a:rPr lang="uk-UA" sz="2400" dirty="0"/>
              <a:t>одна з найкращих, високопродуктивних, але примхливих </a:t>
            </a:r>
            <a:r>
              <a:rPr lang="uk-UA" sz="2400" dirty="0" err="1"/>
              <a:t>ранньолітніх</a:t>
            </a:r>
            <a:r>
              <a:rPr lang="uk-UA" sz="2400" dirty="0"/>
              <a:t> медоносів, що дає продуктивний взяток. Є дані, що одне дерево у віці 10—30 років дає до 8 кг меду. Мед з </a:t>
            </a:r>
            <a:r>
              <a:rPr lang="uk-UA" sz="2400" dirty="0" smtClean="0"/>
              <a:t>неї один </a:t>
            </a:r>
            <a:r>
              <a:rPr lang="uk-UA" sz="2400" dirty="0"/>
              <a:t>з кращих, він білий, прозорий, має ніжний </a:t>
            </a:r>
            <a:r>
              <a:rPr lang="uk-UA" sz="2400" dirty="0" smtClean="0"/>
              <a:t>аромат.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426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</a:t>
            </a:r>
            <a:br>
              <a:rPr lang="uk-UA" dirty="0" smtClean="0"/>
            </a:br>
            <a:r>
              <a:rPr lang="uk-UA" dirty="0" smtClean="0"/>
              <a:t>                </a:t>
            </a:r>
            <a:r>
              <a:rPr lang="uk-UA" dirty="0" smtClean="0">
                <a:solidFill>
                  <a:srgbClr val="FF0000"/>
                </a:solidFill>
              </a:rPr>
              <a:t>Малина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71612"/>
            <a:ext cx="3312368" cy="4286280"/>
          </a:xfrm>
        </p:spPr>
      </p:pic>
      <p:sp>
        <p:nvSpPr>
          <p:cNvPr id="6" name="Прямоугольник 5"/>
          <p:cNvSpPr/>
          <p:nvPr/>
        </p:nvSpPr>
        <p:spPr>
          <a:xfrm>
            <a:off x="3707904" y="148478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/>
              <a:t>Малина — прекрасний медонос, дає багато нектару. За період цвітіння з 1 га бджоли можуть зібрати 50-100 кг меду. Крім нектару, бджоли збирають і пилок. Особливістю малини як медоносу є те, що вона має тривалий період цвітіння </a:t>
            </a:r>
            <a:r>
              <a:rPr lang="uk-UA" sz="2400" dirty="0" smtClean="0"/>
              <a:t>Малиновий </a:t>
            </a:r>
            <a:r>
              <a:rPr lang="uk-UA" sz="2400" dirty="0"/>
              <a:t>мед світлий, часто білий, з досить приємним смаком і ароматом, він дуже гарний для зимової годівлі бджіл. </a:t>
            </a:r>
          </a:p>
        </p:txBody>
      </p:sp>
    </p:spTree>
    <p:extLst>
      <p:ext uri="{BB962C8B-B14F-4D97-AF65-F5344CB8AC3E}">
        <p14:creationId xmlns:p14="http://schemas.microsoft.com/office/powerpoint/2010/main" val="852806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448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    Медоносні рослини</vt:lpstr>
      <vt:lpstr>Презентация PowerPoint</vt:lpstr>
      <vt:lpstr>Презентация PowerPoint</vt:lpstr>
      <vt:lpstr>Презентация PowerPoint</vt:lpstr>
      <vt:lpstr>            Соняшник</vt:lpstr>
      <vt:lpstr>               Акація</vt:lpstr>
      <vt:lpstr>                                Малина</vt:lpstr>
      <vt:lpstr>                     Липа</vt:lpstr>
      <vt:lpstr>                    Клен</vt:lpstr>
      <vt:lpstr>                  Гречка</vt:lpstr>
      <vt:lpstr>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Медоносні рослини</dc:title>
  <dc:creator>MY</dc:creator>
  <cp:lastModifiedBy>Наталья</cp:lastModifiedBy>
  <cp:revision>20</cp:revision>
  <dcterms:created xsi:type="dcterms:W3CDTF">2013-03-31T14:52:57Z</dcterms:created>
  <dcterms:modified xsi:type="dcterms:W3CDTF">2020-04-13T06:35:31Z</dcterms:modified>
</cp:coreProperties>
</file>