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8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3F6A-C710-4F9A-A88B-DAED8B3689DD}" type="datetimeFigureOut">
              <a:rPr lang="uk-UA" smtClean="0"/>
              <a:t>20.03.2020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E004-11D3-4AD2-A56B-62860F48054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3F6A-C710-4F9A-A88B-DAED8B3689DD}" type="datetimeFigureOut">
              <a:rPr lang="uk-UA" smtClean="0"/>
              <a:t>20.03.2020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E004-11D3-4AD2-A56B-62860F48054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3F6A-C710-4F9A-A88B-DAED8B3689DD}" type="datetimeFigureOut">
              <a:rPr lang="uk-UA" smtClean="0"/>
              <a:t>20.03.2020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E004-11D3-4AD2-A56B-62860F48054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3F6A-C710-4F9A-A88B-DAED8B3689DD}" type="datetimeFigureOut">
              <a:rPr lang="uk-UA" smtClean="0"/>
              <a:t>20.03.2020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E004-11D3-4AD2-A56B-62860F48054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3F6A-C710-4F9A-A88B-DAED8B3689DD}" type="datetimeFigureOut">
              <a:rPr lang="uk-UA" smtClean="0"/>
              <a:t>20.03.2020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E004-11D3-4AD2-A56B-62860F48054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3F6A-C710-4F9A-A88B-DAED8B3689DD}" type="datetimeFigureOut">
              <a:rPr lang="uk-UA" smtClean="0"/>
              <a:t>20.03.2020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E004-11D3-4AD2-A56B-62860F48054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3F6A-C710-4F9A-A88B-DAED8B3689DD}" type="datetimeFigureOut">
              <a:rPr lang="uk-UA" smtClean="0"/>
              <a:t>20.03.2020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E004-11D3-4AD2-A56B-62860F48054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3F6A-C710-4F9A-A88B-DAED8B3689DD}" type="datetimeFigureOut">
              <a:rPr lang="uk-UA" smtClean="0"/>
              <a:t>20.03.2020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E004-11D3-4AD2-A56B-62860F48054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3F6A-C710-4F9A-A88B-DAED8B3689DD}" type="datetimeFigureOut">
              <a:rPr lang="uk-UA" smtClean="0"/>
              <a:t>20.03.2020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E004-11D3-4AD2-A56B-62860F48054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3F6A-C710-4F9A-A88B-DAED8B3689DD}" type="datetimeFigureOut">
              <a:rPr lang="uk-UA" smtClean="0"/>
              <a:t>20.03.2020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E004-11D3-4AD2-A56B-62860F48054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3F6A-C710-4F9A-A88B-DAED8B3689DD}" type="datetimeFigureOut">
              <a:rPr lang="uk-UA" smtClean="0"/>
              <a:t>20.03.2020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E004-11D3-4AD2-A56B-62860F48054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03F6A-C710-4F9A-A88B-DAED8B3689DD}" type="datetimeFigureOut">
              <a:rPr lang="uk-UA" smtClean="0"/>
              <a:t>20.03.2020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DE004-11D3-4AD2-A56B-62860F48054E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Тестові завдання 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Закономірності спадковості і мінливості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9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Скільки </a:t>
            </a:r>
            <a:r>
              <a:rPr lang="uk-UA" dirty="0" err="1"/>
              <a:t>аутосом</a:t>
            </a:r>
            <a:r>
              <a:rPr lang="uk-UA" dirty="0"/>
              <a:t> в хромосомному наборі людини?</a:t>
            </a:r>
          </a:p>
          <a:p>
            <a:r>
              <a:rPr lang="uk-UA" dirty="0"/>
              <a:t>а) 2; </a:t>
            </a:r>
            <a:endParaRPr lang="uk-UA" dirty="0" smtClean="0"/>
          </a:p>
          <a:p>
            <a:r>
              <a:rPr lang="uk-UA" dirty="0" smtClean="0"/>
              <a:t>б</a:t>
            </a:r>
            <a:r>
              <a:rPr lang="uk-UA" dirty="0"/>
              <a:t>) 46; </a:t>
            </a:r>
            <a:endParaRPr lang="uk-UA" dirty="0" smtClean="0"/>
          </a:p>
          <a:p>
            <a:r>
              <a:rPr lang="uk-UA" dirty="0" smtClean="0"/>
              <a:t>в</a:t>
            </a:r>
            <a:r>
              <a:rPr lang="uk-UA" dirty="0"/>
              <a:t>) 44; </a:t>
            </a:r>
            <a:endParaRPr lang="uk-UA" dirty="0" smtClean="0"/>
          </a:p>
          <a:p>
            <a:r>
              <a:rPr lang="uk-UA" dirty="0" smtClean="0"/>
              <a:t>г</a:t>
            </a:r>
            <a:r>
              <a:rPr lang="uk-UA" dirty="0"/>
              <a:t>) </a:t>
            </a:r>
            <a:r>
              <a:rPr lang="uk-UA" dirty="0" smtClean="0"/>
              <a:t>4. </a:t>
            </a:r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10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256584"/>
          </a:xfrm>
        </p:spPr>
        <p:txBody>
          <a:bodyPr>
            <a:normAutofit lnSpcReduction="10000"/>
          </a:bodyPr>
          <a:lstStyle/>
          <a:p>
            <a:r>
              <a:rPr lang="uk-UA" dirty="0"/>
              <a:t>Гемофілія визначається рецесивним геном, зчепленим з Х-хромосомою. Здорова жінка, батько якої страждав гемофілією, одружилася зі здоровим чоловіком. Яка ймовірність народження дитини, хворої  на гемофілію?</a:t>
            </a:r>
          </a:p>
          <a:p>
            <a:r>
              <a:rPr lang="uk-UA" dirty="0"/>
              <a:t>а) 100%; </a:t>
            </a:r>
            <a:endParaRPr lang="uk-UA" dirty="0" smtClean="0"/>
          </a:p>
          <a:p>
            <a:r>
              <a:rPr lang="uk-UA" dirty="0" smtClean="0"/>
              <a:t>б</a:t>
            </a:r>
            <a:r>
              <a:rPr lang="uk-UA" dirty="0"/>
              <a:t>) 25% ; </a:t>
            </a:r>
            <a:endParaRPr lang="uk-UA" dirty="0" smtClean="0"/>
          </a:p>
          <a:p>
            <a:r>
              <a:rPr lang="uk-UA" dirty="0" smtClean="0"/>
              <a:t>в</a:t>
            </a:r>
            <a:r>
              <a:rPr lang="uk-UA" dirty="0"/>
              <a:t>) 50% </a:t>
            </a:r>
            <a:endParaRPr lang="uk-UA" dirty="0" smtClean="0"/>
          </a:p>
          <a:p>
            <a:r>
              <a:rPr lang="uk-UA" dirty="0" smtClean="0"/>
              <a:t>г</a:t>
            </a:r>
            <a:r>
              <a:rPr lang="uk-UA" dirty="0"/>
              <a:t>) 75% ; </a:t>
            </a:r>
            <a:endParaRPr lang="uk-UA" dirty="0" smtClean="0"/>
          </a:p>
          <a:p>
            <a:r>
              <a:rPr lang="uk-UA" dirty="0" smtClean="0"/>
              <a:t>д</a:t>
            </a:r>
            <a:r>
              <a:rPr lang="uk-UA" dirty="0"/>
              <a:t>) 0%.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11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До якого типу мінливості належать такі </a:t>
            </a:r>
            <a:r>
              <a:rPr lang="uk-UA" dirty="0" smtClean="0"/>
              <a:t>характеристики: зміни </a:t>
            </a:r>
            <a:r>
              <a:rPr lang="uk-UA" dirty="0" err="1"/>
              <a:t>пов</a:t>
            </a:r>
            <a:r>
              <a:rPr lang="uk-UA" dirty="0" err="1">
                <a:sym typeface="Symbol"/>
              </a:rPr>
              <a:t></a:t>
            </a:r>
            <a:r>
              <a:rPr lang="uk-UA" dirty="0" err="1"/>
              <a:t>язані</a:t>
            </a:r>
            <a:r>
              <a:rPr lang="uk-UA" dirty="0"/>
              <a:t> тільки з фенотипом, </a:t>
            </a:r>
            <a:r>
              <a:rPr lang="uk-UA" dirty="0" err="1"/>
              <a:t>з</a:t>
            </a:r>
            <a:r>
              <a:rPr lang="uk-UA" dirty="0" err="1">
                <a:sym typeface="Symbol"/>
              </a:rPr>
              <a:t></a:t>
            </a:r>
            <a:r>
              <a:rPr lang="uk-UA" dirty="0" err="1"/>
              <a:t>являються</a:t>
            </a:r>
            <a:r>
              <a:rPr lang="uk-UA" dirty="0"/>
              <a:t> масово і мають спрямований характер.</a:t>
            </a:r>
          </a:p>
          <a:p>
            <a:r>
              <a:rPr lang="uk-UA" dirty="0"/>
              <a:t>а) </a:t>
            </a:r>
            <a:r>
              <a:rPr lang="uk-UA" dirty="0" err="1"/>
              <a:t>комбінативна</a:t>
            </a:r>
            <a:r>
              <a:rPr lang="uk-UA" dirty="0"/>
              <a:t>; </a:t>
            </a:r>
            <a:endParaRPr lang="uk-UA" dirty="0" smtClean="0"/>
          </a:p>
          <a:p>
            <a:r>
              <a:rPr lang="uk-UA" dirty="0" smtClean="0"/>
              <a:t>б</a:t>
            </a:r>
            <a:r>
              <a:rPr lang="uk-UA" dirty="0"/>
              <a:t>) мутаційна; </a:t>
            </a:r>
            <a:endParaRPr lang="uk-UA" dirty="0" smtClean="0"/>
          </a:p>
          <a:p>
            <a:r>
              <a:rPr lang="uk-UA" dirty="0" smtClean="0"/>
              <a:t>в</a:t>
            </a:r>
            <a:r>
              <a:rPr lang="uk-UA" dirty="0"/>
              <a:t>) модифікаційна; </a:t>
            </a:r>
            <a:endParaRPr lang="uk-UA" dirty="0" smtClean="0"/>
          </a:p>
          <a:p>
            <a:r>
              <a:rPr lang="uk-UA" dirty="0" smtClean="0"/>
              <a:t>г</a:t>
            </a:r>
            <a:r>
              <a:rPr lang="uk-UA" dirty="0"/>
              <a:t>) </a:t>
            </a:r>
            <a:r>
              <a:rPr lang="uk-UA" dirty="0" smtClean="0"/>
              <a:t>морфоз; </a:t>
            </a:r>
          </a:p>
          <a:p>
            <a:r>
              <a:rPr lang="uk-UA" dirty="0" smtClean="0"/>
              <a:t>д</a:t>
            </a:r>
            <a:r>
              <a:rPr lang="uk-UA" dirty="0"/>
              <a:t>) </a:t>
            </a:r>
            <a:r>
              <a:rPr lang="uk-UA" dirty="0" err="1" smtClean="0"/>
              <a:t>генотипова</a:t>
            </a:r>
            <a:r>
              <a:rPr lang="uk-UA" dirty="0" smtClean="0"/>
              <a:t>.</a:t>
            </a:r>
            <a:endParaRPr lang="uk-U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12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/>
              <a:t>У чому суть закону гомологічних рядів спадкової мінливості:</a:t>
            </a:r>
          </a:p>
          <a:p>
            <a:r>
              <a:rPr lang="uk-UA" dirty="0"/>
              <a:t>а) представники одного виду характеризуються подібними спадковими змінами; </a:t>
            </a:r>
            <a:endParaRPr lang="uk-UA" dirty="0" smtClean="0"/>
          </a:p>
          <a:p>
            <a:r>
              <a:rPr lang="uk-UA" dirty="0" smtClean="0"/>
              <a:t>б</a:t>
            </a:r>
            <a:r>
              <a:rPr lang="uk-UA" dirty="0"/>
              <a:t>) родинні види і роди характеризуються подібними рядами спадкової мінливості; </a:t>
            </a:r>
            <a:endParaRPr lang="uk-UA" dirty="0" smtClean="0"/>
          </a:p>
          <a:p>
            <a:r>
              <a:rPr lang="uk-UA" dirty="0" smtClean="0"/>
              <a:t>в</a:t>
            </a:r>
            <a:r>
              <a:rPr lang="uk-UA" dirty="0"/>
              <a:t>) у неродинних видів і родів у однакових умовах середовища появляються подібні ознаки; </a:t>
            </a:r>
            <a:endParaRPr lang="uk-UA" dirty="0" smtClean="0"/>
          </a:p>
          <a:p>
            <a:r>
              <a:rPr lang="uk-UA" dirty="0" smtClean="0"/>
              <a:t>г</a:t>
            </a:r>
            <a:r>
              <a:rPr lang="uk-UA" dirty="0"/>
              <a:t>) у неродинних видів і родів у різних умовах середовища появляються подібні </a:t>
            </a:r>
            <a:r>
              <a:rPr lang="uk-UA" dirty="0" smtClean="0"/>
              <a:t>ознаки.</a:t>
            </a:r>
            <a:endParaRPr lang="uk-U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13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Поява </a:t>
            </a:r>
            <a:r>
              <a:rPr lang="uk-UA" dirty="0" err="1"/>
              <a:t>організмів-мозаїків</a:t>
            </a:r>
            <a:r>
              <a:rPr lang="uk-UA" dirty="0"/>
              <a:t> </a:t>
            </a:r>
            <a:r>
              <a:rPr lang="uk-UA" dirty="0" err="1"/>
              <a:t>пов</a:t>
            </a:r>
            <a:r>
              <a:rPr lang="uk-UA" dirty="0" err="1">
                <a:sym typeface="Symbol"/>
              </a:rPr>
              <a:t></a:t>
            </a:r>
            <a:r>
              <a:rPr lang="uk-UA" dirty="0" err="1"/>
              <a:t>язана</a:t>
            </a:r>
            <a:r>
              <a:rPr lang="uk-UA" dirty="0"/>
              <a:t> з:</a:t>
            </a:r>
          </a:p>
          <a:p>
            <a:r>
              <a:rPr lang="uk-UA" dirty="0"/>
              <a:t>а) генеративними мутаціями у предків; </a:t>
            </a:r>
            <a:endParaRPr lang="uk-UA" dirty="0" smtClean="0"/>
          </a:p>
          <a:p>
            <a:r>
              <a:rPr lang="uk-UA" dirty="0" smtClean="0"/>
              <a:t>б</a:t>
            </a:r>
            <a:r>
              <a:rPr lang="uk-UA" dirty="0"/>
              <a:t>) соматичними мутаціями у дорослих особин; </a:t>
            </a:r>
            <a:endParaRPr lang="uk-UA" dirty="0" smtClean="0"/>
          </a:p>
          <a:p>
            <a:r>
              <a:rPr lang="uk-UA" dirty="0" smtClean="0"/>
              <a:t>в</a:t>
            </a:r>
            <a:r>
              <a:rPr lang="uk-UA" dirty="0"/>
              <a:t>) соматичними мутаціями під час ембріонального розвитку; </a:t>
            </a:r>
            <a:endParaRPr lang="uk-UA" dirty="0" smtClean="0"/>
          </a:p>
          <a:p>
            <a:r>
              <a:rPr lang="uk-UA" dirty="0" smtClean="0"/>
              <a:t>г</a:t>
            </a:r>
            <a:r>
              <a:rPr lang="uk-UA" dirty="0"/>
              <a:t>) генеративними мутаціями у </a:t>
            </a:r>
            <a:r>
              <a:rPr lang="uk-UA" dirty="0" smtClean="0"/>
              <a:t>батьків. </a:t>
            </a:r>
            <a:endParaRPr lang="uk-U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14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Які з перелічених ознак належать до альтернативних?</a:t>
            </a:r>
          </a:p>
          <a:p>
            <a:r>
              <a:rPr lang="uk-UA" dirty="0"/>
              <a:t>а) очі блакитні, волосся темне; </a:t>
            </a:r>
            <a:endParaRPr lang="uk-UA" dirty="0" smtClean="0"/>
          </a:p>
          <a:p>
            <a:r>
              <a:rPr lang="uk-UA" dirty="0" smtClean="0"/>
              <a:t>б</a:t>
            </a:r>
            <a:r>
              <a:rPr lang="uk-UA" dirty="0"/>
              <a:t>) очі карі, волосся темне;</a:t>
            </a:r>
          </a:p>
          <a:p>
            <a:r>
              <a:rPr lang="uk-UA" dirty="0"/>
              <a:t>в) червоні плоди і червоні стебла; </a:t>
            </a:r>
            <a:endParaRPr lang="uk-UA" dirty="0" smtClean="0"/>
          </a:p>
          <a:p>
            <a:r>
              <a:rPr lang="uk-UA" dirty="0" smtClean="0"/>
              <a:t>г</a:t>
            </a:r>
            <a:r>
              <a:rPr lang="uk-UA" dirty="0"/>
              <a:t>) довга шерсть і коротка шерсть у </a:t>
            </a:r>
            <a:r>
              <a:rPr lang="uk-UA" dirty="0" smtClean="0"/>
              <a:t>мишей.</a:t>
            </a:r>
            <a:endParaRPr lang="uk-U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15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В якому випадку буде справедливий закон незалежного успадкування і комбінування ознак, якщо гени, які кодують різні ознаки, знаходяться:</a:t>
            </a:r>
          </a:p>
          <a:p>
            <a:r>
              <a:rPr lang="uk-UA" dirty="0"/>
              <a:t>а) в одній хромосомі на відстані 20 </a:t>
            </a:r>
            <a:r>
              <a:rPr lang="uk-UA" dirty="0" err="1"/>
              <a:t>морганід</a:t>
            </a:r>
            <a:r>
              <a:rPr lang="uk-UA" dirty="0"/>
              <a:t>; </a:t>
            </a:r>
            <a:endParaRPr lang="uk-UA" dirty="0" smtClean="0"/>
          </a:p>
          <a:p>
            <a:r>
              <a:rPr lang="uk-UA" dirty="0" smtClean="0"/>
              <a:t>б</a:t>
            </a:r>
            <a:r>
              <a:rPr lang="uk-UA" dirty="0"/>
              <a:t>) в одній хромосомі та тісно зчеплені; </a:t>
            </a:r>
            <a:endParaRPr lang="uk-UA" dirty="0" smtClean="0"/>
          </a:p>
          <a:p>
            <a:r>
              <a:rPr lang="uk-UA" dirty="0" smtClean="0"/>
              <a:t>в</a:t>
            </a:r>
            <a:r>
              <a:rPr lang="uk-UA" dirty="0"/>
              <a:t>) у різних парах гомологічних хромосом; </a:t>
            </a:r>
            <a:endParaRPr lang="uk-UA" dirty="0" smtClean="0"/>
          </a:p>
          <a:p>
            <a:r>
              <a:rPr lang="uk-UA" dirty="0" smtClean="0"/>
              <a:t>г</a:t>
            </a:r>
            <a:r>
              <a:rPr lang="uk-UA" dirty="0"/>
              <a:t>) у </a:t>
            </a:r>
            <a:r>
              <a:rPr lang="uk-UA" dirty="0" smtClean="0"/>
              <a:t>Х-хромосомі. 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1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Що  таке норма реакції?</a:t>
            </a:r>
          </a:p>
          <a:p>
            <a:r>
              <a:rPr lang="uk-UA" dirty="0"/>
              <a:t>а) межі модифікаційної мінливості ознаки, що вивчається у даного індивіда; </a:t>
            </a:r>
            <a:endParaRPr lang="uk-UA" dirty="0" smtClean="0"/>
          </a:p>
          <a:p>
            <a:r>
              <a:rPr lang="uk-UA" dirty="0" smtClean="0"/>
              <a:t>б</a:t>
            </a:r>
            <a:r>
              <a:rPr lang="uk-UA" dirty="0"/>
              <a:t>) діапазон мінливості ознаки в межах виду</a:t>
            </a:r>
            <a:r>
              <a:rPr lang="uk-UA" dirty="0" smtClean="0"/>
              <a:t>;</a:t>
            </a:r>
          </a:p>
          <a:p>
            <a:r>
              <a:rPr lang="uk-UA" dirty="0" smtClean="0"/>
              <a:t> </a:t>
            </a:r>
            <a:r>
              <a:rPr lang="uk-UA" dirty="0"/>
              <a:t>в) неоднаковий ступінь прояву ознаки у різних особин виду; </a:t>
            </a:r>
            <a:endParaRPr lang="uk-UA" dirty="0" smtClean="0"/>
          </a:p>
          <a:p>
            <a:r>
              <a:rPr lang="uk-UA" dirty="0" smtClean="0"/>
              <a:t>г</a:t>
            </a:r>
            <a:r>
              <a:rPr lang="uk-UA" dirty="0"/>
              <a:t>) ступінь прояву різних ознак у представників </a:t>
            </a:r>
            <a:r>
              <a:rPr lang="uk-UA" dirty="0" smtClean="0"/>
              <a:t>виду.</a:t>
            </a: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2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Прояв якого закону можна виявити в такому </a:t>
            </a:r>
            <a:r>
              <a:rPr lang="uk-UA" dirty="0" smtClean="0"/>
              <a:t>явищі: природжена </a:t>
            </a:r>
            <a:r>
              <a:rPr lang="uk-UA" dirty="0"/>
              <a:t>глухота, що зустрічається у людей, гвінейських свинок , мишей, собак?</a:t>
            </a:r>
          </a:p>
          <a:p>
            <a:r>
              <a:rPr lang="uk-UA" dirty="0"/>
              <a:t>а) закон розщеплення; </a:t>
            </a:r>
            <a:endParaRPr lang="uk-UA" dirty="0" smtClean="0"/>
          </a:p>
          <a:p>
            <a:r>
              <a:rPr lang="uk-UA" dirty="0" smtClean="0"/>
              <a:t>б</a:t>
            </a:r>
            <a:r>
              <a:rPr lang="uk-UA" dirty="0"/>
              <a:t>) закон </a:t>
            </a:r>
            <a:r>
              <a:rPr lang="uk-UA" dirty="0" err="1"/>
              <a:t>одноманіття</a:t>
            </a:r>
            <a:r>
              <a:rPr lang="uk-UA" dirty="0"/>
              <a:t> гібридів першого покоління; </a:t>
            </a:r>
            <a:endParaRPr lang="uk-UA" dirty="0" smtClean="0"/>
          </a:p>
          <a:p>
            <a:r>
              <a:rPr lang="uk-UA" dirty="0" smtClean="0"/>
              <a:t>в</a:t>
            </a:r>
            <a:r>
              <a:rPr lang="uk-UA" dirty="0"/>
              <a:t>) закон незалежного комбінування та успадкування ознак; </a:t>
            </a:r>
            <a:endParaRPr lang="uk-UA" dirty="0" smtClean="0"/>
          </a:p>
          <a:p>
            <a:r>
              <a:rPr lang="uk-UA" dirty="0" smtClean="0"/>
              <a:t>г</a:t>
            </a:r>
            <a:r>
              <a:rPr lang="uk-UA" dirty="0"/>
              <a:t>) закон гомологічних </a:t>
            </a:r>
            <a:r>
              <a:rPr lang="uk-UA" dirty="0" smtClean="0"/>
              <a:t>рядів.</a:t>
            </a: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3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Як називаються мутації, що одержані штучним шляхом?</a:t>
            </a:r>
          </a:p>
          <a:p>
            <a:pPr>
              <a:buNone/>
            </a:pPr>
            <a:r>
              <a:rPr lang="uk-UA" dirty="0"/>
              <a:t>а) соматичні;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б</a:t>
            </a:r>
            <a:r>
              <a:rPr lang="uk-UA" dirty="0"/>
              <a:t>) генеративні;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в</a:t>
            </a:r>
            <a:r>
              <a:rPr lang="uk-UA" dirty="0"/>
              <a:t>) спонтанні;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г</a:t>
            </a:r>
            <a:r>
              <a:rPr lang="uk-UA" dirty="0"/>
              <a:t>) індуковані;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д</a:t>
            </a:r>
            <a:r>
              <a:rPr lang="uk-UA" dirty="0"/>
              <a:t>) прямі.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4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Який гібрид створив Г.Д.</a:t>
            </a:r>
            <a:r>
              <a:rPr lang="uk-UA" dirty="0" err="1"/>
              <a:t>Карпеченко</a:t>
            </a:r>
            <a:r>
              <a:rPr lang="uk-UA" dirty="0"/>
              <a:t>?</a:t>
            </a:r>
          </a:p>
          <a:p>
            <a:r>
              <a:rPr lang="uk-UA" dirty="0"/>
              <a:t>а) гібрид пшениці і пирію; </a:t>
            </a:r>
            <a:endParaRPr lang="uk-UA" dirty="0" smtClean="0"/>
          </a:p>
          <a:p>
            <a:r>
              <a:rPr lang="uk-UA" dirty="0" smtClean="0"/>
              <a:t>б</a:t>
            </a:r>
            <a:r>
              <a:rPr lang="uk-UA" dirty="0"/>
              <a:t>) жита і пшениці; </a:t>
            </a:r>
            <a:endParaRPr lang="uk-UA" dirty="0" smtClean="0"/>
          </a:p>
          <a:p>
            <a:r>
              <a:rPr lang="uk-UA" dirty="0" smtClean="0"/>
              <a:t>в</a:t>
            </a:r>
            <a:r>
              <a:rPr lang="uk-UA" dirty="0"/>
              <a:t>) редьки та капусти; </a:t>
            </a:r>
            <a:endParaRPr lang="uk-UA" dirty="0" smtClean="0"/>
          </a:p>
          <a:p>
            <a:r>
              <a:rPr lang="uk-UA" dirty="0" smtClean="0"/>
              <a:t>г</a:t>
            </a:r>
            <a:r>
              <a:rPr lang="uk-UA" dirty="0"/>
              <a:t>) пшениці і </a:t>
            </a:r>
            <a:r>
              <a:rPr lang="uk-UA" dirty="0" smtClean="0"/>
              <a:t>ячменю. </a:t>
            </a:r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5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24744"/>
            <a:ext cx="8640960" cy="5544616"/>
          </a:xfrm>
        </p:spPr>
        <p:txBody>
          <a:bodyPr>
            <a:normAutofit fontScale="92500"/>
          </a:bodyPr>
          <a:lstStyle/>
          <a:p>
            <a:pPr lvl="0"/>
            <a:r>
              <a:rPr lang="uk-UA" dirty="0"/>
              <a:t>Прояв якого закону можна виявити в такому </a:t>
            </a:r>
            <a:r>
              <a:rPr lang="uk-UA" dirty="0" smtClean="0"/>
              <a:t>явищі?  При </a:t>
            </a:r>
            <a:r>
              <a:rPr lang="uk-UA" dirty="0" err="1"/>
              <a:t>моногібридному</a:t>
            </a:r>
            <a:r>
              <a:rPr lang="uk-UA" dirty="0"/>
              <a:t> схрещуванні гібридів першого покоління спостерігалась поява особин як з домінантними так і рецесивними станами ознак в певних відношеннях. </a:t>
            </a:r>
          </a:p>
          <a:p>
            <a:r>
              <a:rPr lang="uk-UA" dirty="0"/>
              <a:t>а) закон розщеплення; </a:t>
            </a:r>
            <a:endParaRPr lang="uk-UA" dirty="0" smtClean="0"/>
          </a:p>
          <a:p>
            <a:r>
              <a:rPr lang="uk-UA" dirty="0" smtClean="0"/>
              <a:t>б</a:t>
            </a:r>
            <a:r>
              <a:rPr lang="uk-UA" dirty="0"/>
              <a:t>) закон </a:t>
            </a:r>
            <a:r>
              <a:rPr lang="uk-UA" dirty="0" err="1"/>
              <a:t>одноманіття</a:t>
            </a:r>
            <a:r>
              <a:rPr lang="uk-UA" dirty="0"/>
              <a:t> гібридів першого покоління; </a:t>
            </a:r>
            <a:endParaRPr lang="uk-UA" dirty="0" smtClean="0"/>
          </a:p>
          <a:p>
            <a:r>
              <a:rPr lang="uk-UA" dirty="0" smtClean="0"/>
              <a:t>в</a:t>
            </a:r>
            <a:r>
              <a:rPr lang="uk-UA" dirty="0"/>
              <a:t>) закон незалежного комбінування та успадкування ознак; </a:t>
            </a:r>
            <a:endParaRPr lang="uk-UA" dirty="0" smtClean="0"/>
          </a:p>
          <a:p>
            <a:r>
              <a:rPr lang="uk-UA" dirty="0" smtClean="0"/>
              <a:t>г</a:t>
            </a:r>
            <a:r>
              <a:rPr lang="uk-UA" dirty="0"/>
              <a:t>) закон гомологічних </a:t>
            </a:r>
            <a:r>
              <a:rPr lang="uk-UA" dirty="0" smtClean="0"/>
              <a:t>рядів. </a:t>
            </a: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6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/>
              <a:t>Як називаються мутації, причина появи яких не </a:t>
            </a:r>
            <a:r>
              <a:rPr lang="uk-UA" dirty="0" err="1"/>
              <a:t>з</a:t>
            </a:r>
            <a:r>
              <a:rPr lang="uk-UA" dirty="0" err="1">
                <a:sym typeface="Symbol"/>
              </a:rPr>
              <a:t></a:t>
            </a:r>
            <a:r>
              <a:rPr lang="uk-UA" dirty="0" err="1"/>
              <a:t>ясована</a:t>
            </a:r>
            <a:r>
              <a:rPr lang="uk-UA" dirty="0"/>
              <a:t>?</a:t>
            </a:r>
          </a:p>
          <a:p>
            <a:r>
              <a:rPr lang="uk-UA" dirty="0"/>
              <a:t>а) соматичні; </a:t>
            </a:r>
            <a:endParaRPr lang="uk-UA" dirty="0" smtClean="0"/>
          </a:p>
          <a:p>
            <a:r>
              <a:rPr lang="uk-UA" dirty="0" smtClean="0"/>
              <a:t>б</a:t>
            </a:r>
            <a:r>
              <a:rPr lang="uk-UA" dirty="0"/>
              <a:t>) генеративні; </a:t>
            </a:r>
            <a:endParaRPr lang="uk-UA" dirty="0" smtClean="0"/>
          </a:p>
          <a:p>
            <a:r>
              <a:rPr lang="uk-UA" dirty="0" smtClean="0"/>
              <a:t>в</a:t>
            </a:r>
            <a:r>
              <a:rPr lang="uk-UA" dirty="0"/>
              <a:t>) спонтанні; </a:t>
            </a:r>
            <a:endParaRPr lang="uk-UA" dirty="0" smtClean="0"/>
          </a:p>
          <a:p>
            <a:r>
              <a:rPr lang="uk-UA" dirty="0" smtClean="0"/>
              <a:t>г</a:t>
            </a:r>
            <a:r>
              <a:rPr lang="uk-UA" dirty="0"/>
              <a:t>) індуковані; </a:t>
            </a:r>
            <a:endParaRPr lang="uk-UA" dirty="0" smtClean="0"/>
          </a:p>
          <a:p>
            <a:r>
              <a:rPr lang="uk-UA" dirty="0" smtClean="0"/>
              <a:t>д</a:t>
            </a:r>
            <a:r>
              <a:rPr lang="uk-UA" dirty="0"/>
              <a:t>) прямі.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7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Гібридну рослину </a:t>
            </a:r>
            <a:r>
              <a:rPr lang="uk-UA" dirty="0" err="1" smtClean="0"/>
              <a:t>тритікале</a:t>
            </a:r>
            <a:r>
              <a:rPr lang="uk-UA" dirty="0" smtClean="0"/>
              <a:t> </a:t>
            </a:r>
            <a:r>
              <a:rPr lang="uk-UA" dirty="0"/>
              <a:t>можна одержати при схрещуванні:</a:t>
            </a:r>
          </a:p>
          <a:p>
            <a:r>
              <a:rPr lang="uk-UA" dirty="0"/>
              <a:t>а)  пшениці і пирію; </a:t>
            </a:r>
            <a:endParaRPr lang="uk-UA" dirty="0" smtClean="0"/>
          </a:p>
          <a:p>
            <a:r>
              <a:rPr lang="uk-UA" dirty="0" smtClean="0"/>
              <a:t>б</a:t>
            </a:r>
            <a:r>
              <a:rPr lang="uk-UA" dirty="0"/>
              <a:t>) жита і пшениці; </a:t>
            </a:r>
            <a:endParaRPr lang="uk-UA" dirty="0" smtClean="0"/>
          </a:p>
          <a:p>
            <a:r>
              <a:rPr lang="uk-UA" dirty="0" smtClean="0"/>
              <a:t>в</a:t>
            </a:r>
            <a:r>
              <a:rPr lang="uk-UA" dirty="0"/>
              <a:t>) редьки та капусти</a:t>
            </a:r>
            <a:r>
              <a:rPr lang="uk-UA" dirty="0" smtClean="0"/>
              <a:t>;</a:t>
            </a:r>
          </a:p>
          <a:p>
            <a:r>
              <a:rPr lang="uk-UA" dirty="0" smtClean="0"/>
              <a:t> </a:t>
            </a:r>
            <a:r>
              <a:rPr lang="uk-UA" dirty="0"/>
              <a:t>г) пшениці і </a:t>
            </a:r>
            <a:r>
              <a:rPr lang="uk-UA" dirty="0" smtClean="0"/>
              <a:t>ячменю </a:t>
            </a:r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63408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Завдання 8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08720"/>
            <a:ext cx="8964488" cy="5949280"/>
          </a:xfrm>
        </p:spPr>
        <p:txBody>
          <a:bodyPr>
            <a:normAutofit fontScale="85000" lnSpcReduction="20000"/>
          </a:bodyPr>
          <a:lstStyle/>
          <a:p>
            <a:r>
              <a:rPr lang="uk-UA" dirty="0"/>
              <a:t>У папуг колір </a:t>
            </a:r>
            <a:r>
              <a:rPr lang="uk-UA" dirty="0" err="1"/>
              <a:t>пір</a:t>
            </a:r>
            <a:r>
              <a:rPr lang="uk-UA" dirty="0" err="1">
                <a:sym typeface="Symbol"/>
              </a:rPr>
              <a:t></a:t>
            </a:r>
            <a:r>
              <a:rPr lang="uk-UA" dirty="0" err="1"/>
              <a:t>я</a:t>
            </a:r>
            <a:r>
              <a:rPr lang="uk-UA" dirty="0"/>
              <a:t> визначається двома парами </a:t>
            </a:r>
            <a:r>
              <a:rPr lang="uk-UA" dirty="0" err="1"/>
              <a:t>незчеплених</a:t>
            </a:r>
            <a:r>
              <a:rPr lang="uk-UA" dirty="0"/>
              <a:t> </a:t>
            </a:r>
            <a:r>
              <a:rPr lang="uk-UA" dirty="0" err="1"/>
              <a:t>неалельних</a:t>
            </a:r>
            <a:r>
              <a:rPr lang="uk-UA" dirty="0"/>
              <a:t> генів. Сполучення двох домінантних генів (хоча б по одному  з кожної пари) визначає зелене забарвлення, сполучення домінантного гена з однієї пари і рецесивних генів з іншої визначає жовтий або блакитний колір, рецесивні особини за обома парами мають білий колір. При схрещуванні зелених папуг між собою одержали потомство з 55 зелених, 18 жовтих, 17 блакитних і 6 білих. Визначте генотипи батьків.</a:t>
            </a:r>
          </a:p>
          <a:p>
            <a:r>
              <a:rPr lang="uk-UA" dirty="0"/>
              <a:t>а) ААВВ х </a:t>
            </a:r>
            <a:r>
              <a:rPr lang="uk-UA" dirty="0" err="1"/>
              <a:t>аавв</a:t>
            </a:r>
            <a:r>
              <a:rPr lang="uk-UA" dirty="0"/>
              <a:t>; </a:t>
            </a:r>
            <a:endParaRPr lang="uk-UA" dirty="0" smtClean="0"/>
          </a:p>
          <a:p>
            <a:r>
              <a:rPr lang="uk-UA" dirty="0" smtClean="0"/>
              <a:t>б</a:t>
            </a:r>
            <a:r>
              <a:rPr lang="uk-UA" dirty="0"/>
              <a:t>) </a:t>
            </a:r>
            <a:r>
              <a:rPr lang="uk-UA" dirty="0" err="1"/>
              <a:t>АаВв</a:t>
            </a:r>
            <a:r>
              <a:rPr lang="uk-UA" dirty="0"/>
              <a:t> х </a:t>
            </a:r>
            <a:r>
              <a:rPr lang="uk-UA" dirty="0" err="1"/>
              <a:t>АаВв</a:t>
            </a:r>
            <a:r>
              <a:rPr lang="uk-UA" dirty="0"/>
              <a:t>; </a:t>
            </a:r>
            <a:endParaRPr lang="uk-UA" dirty="0" smtClean="0"/>
          </a:p>
          <a:p>
            <a:r>
              <a:rPr lang="uk-UA" dirty="0" smtClean="0"/>
              <a:t>в</a:t>
            </a:r>
            <a:r>
              <a:rPr lang="uk-UA" dirty="0"/>
              <a:t>) </a:t>
            </a:r>
            <a:r>
              <a:rPr lang="uk-UA" dirty="0" err="1"/>
              <a:t>АаВв</a:t>
            </a:r>
            <a:r>
              <a:rPr lang="uk-UA" dirty="0"/>
              <a:t> х </a:t>
            </a:r>
            <a:r>
              <a:rPr lang="uk-UA" dirty="0" err="1"/>
              <a:t>аавв</a:t>
            </a:r>
            <a:r>
              <a:rPr lang="uk-UA" dirty="0"/>
              <a:t>; </a:t>
            </a:r>
            <a:endParaRPr lang="uk-UA" dirty="0" smtClean="0"/>
          </a:p>
          <a:p>
            <a:r>
              <a:rPr lang="uk-UA" dirty="0" smtClean="0"/>
              <a:t>г</a:t>
            </a:r>
            <a:r>
              <a:rPr lang="uk-UA" dirty="0"/>
              <a:t>) </a:t>
            </a:r>
            <a:r>
              <a:rPr lang="uk-UA" dirty="0" err="1"/>
              <a:t>АаВВ</a:t>
            </a:r>
            <a:r>
              <a:rPr lang="uk-UA" dirty="0"/>
              <a:t> х </a:t>
            </a:r>
            <a:r>
              <a:rPr lang="uk-UA" dirty="0" err="1"/>
              <a:t>ААВв</a:t>
            </a:r>
            <a:r>
              <a:rPr lang="uk-UA" dirty="0"/>
              <a:t>; </a:t>
            </a:r>
            <a:endParaRPr lang="uk-UA" dirty="0" smtClean="0"/>
          </a:p>
          <a:p>
            <a:r>
              <a:rPr lang="uk-UA" dirty="0" smtClean="0"/>
              <a:t>д</a:t>
            </a:r>
            <a:r>
              <a:rPr lang="uk-UA" dirty="0"/>
              <a:t>) </a:t>
            </a:r>
            <a:r>
              <a:rPr lang="uk-UA" dirty="0" err="1"/>
              <a:t>ааВВх</a:t>
            </a:r>
            <a:r>
              <a:rPr lang="uk-UA" dirty="0"/>
              <a:t> </a:t>
            </a:r>
            <a:r>
              <a:rPr lang="uk-UA" dirty="0" err="1"/>
              <a:t>ААвв</a:t>
            </a:r>
            <a:r>
              <a:rPr lang="uk-UA" dirty="0"/>
              <a:t>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744</Words>
  <Application>Microsoft Office PowerPoint</Application>
  <PresentationFormat>Экран (4:3)</PresentationFormat>
  <Paragraphs>97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Тестові завдання </vt:lpstr>
      <vt:lpstr>Завдання 1</vt:lpstr>
      <vt:lpstr>Завдання 2</vt:lpstr>
      <vt:lpstr>Завдання 3</vt:lpstr>
      <vt:lpstr>Завдання 4</vt:lpstr>
      <vt:lpstr>Завдання 5</vt:lpstr>
      <vt:lpstr>Завдання 6</vt:lpstr>
      <vt:lpstr>Завдання 7</vt:lpstr>
      <vt:lpstr>Завдання 8</vt:lpstr>
      <vt:lpstr>Завдання 9</vt:lpstr>
      <vt:lpstr>Завдання 10</vt:lpstr>
      <vt:lpstr>Завдання 11</vt:lpstr>
      <vt:lpstr>Завдання 12</vt:lpstr>
      <vt:lpstr>Завдання 13</vt:lpstr>
      <vt:lpstr>Завдання 14</vt:lpstr>
      <vt:lpstr>Завдання 15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Тестові завдання</dc:title>
  <dc:creator>C2-411-Note</dc:creator>
  <cp:lastModifiedBy>Admin</cp:lastModifiedBy>
  <cp:revision>5</cp:revision>
  <dcterms:created xsi:type="dcterms:W3CDTF">2020-03-19T10:30:36Z</dcterms:created>
  <dcterms:modified xsi:type="dcterms:W3CDTF">2020-03-20T09:16:11Z</dcterms:modified>
</cp:coreProperties>
</file>