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3503B-B910-46AE-AD2F-3817CF24CA60}" type="datetimeFigureOut">
              <a:rPr lang="uk-UA" smtClean="0"/>
              <a:pPr/>
              <a:t>19.03.2020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54F3-6101-431E-88DB-23C0DA3FD45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Генетика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9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У канарок зчеплений з Х - хромосомою ген В зумовлює зелене оперення, </a:t>
            </a:r>
            <a:r>
              <a:rPr lang="en-US" dirty="0" smtClean="0"/>
              <a:t>b</a:t>
            </a:r>
            <a:r>
              <a:rPr lang="uk-UA" dirty="0" smtClean="0"/>
              <a:t>- коричневе. Зелену самку схрестили з коричневим самцем. Яка ймовірність появи у </a:t>
            </a:r>
            <a:r>
              <a:rPr lang="en-US" dirty="0" smtClean="0"/>
              <a:t>F1</a:t>
            </a:r>
            <a:r>
              <a:rPr lang="uk-UA" dirty="0" smtClean="0"/>
              <a:t> самців, схожих на батька? Зважте на те, що в птахів </a:t>
            </a:r>
            <a:r>
              <a:rPr lang="uk-UA" dirty="0" err="1" smtClean="0"/>
              <a:t>гетерогаметна</a:t>
            </a:r>
            <a:r>
              <a:rPr lang="uk-UA" dirty="0" smtClean="0"/>
              <a:t> стать жіноча.</a:t>
            </a:r>
          </a:p>
          <a:p>
            <a:r>
              <a:rPr lang="uk-UA" dirty="0" smtClean="0"/>
              <a:t>А 25%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uk-UA" dirty="0" smtClean="0"/>
              <a:t>Б 0%</a:t>
            </a:r>
          </a:p>
          <a:p>
            <a:r>
              <a:rPr lang="uk-UA" dirty="0" smtClean="0"/>
              <a:t>В 50%</a:t>
            </a:r>
          </a:p>
          <a:p>
            <a:r>
              <a:rPr lang="uk-UA" dirty="0" smtClean="0"/>
              <a:t>Г 100%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Дальтонізм визначається рецесивним геном, зчепленим з Х-хромосомою. Жінка, що страждає дальтонізмом, одружилась з чоловіком із нормальним зором. Яким буде сприймання кольору у синів і дочок цих батьків?</a:t>
            </a:r>
          </a:p>
          <a:p>
            <a:r>
              <a:rPr lang="uk-UA" dirty="0"/>
              <a:t>а) у синів і дочок –1:1;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сини всі здорові, дочки хворі;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сини всі хворі, дочки здорові; </a:t>
            </a:r>
            <a:endParaRPr lang="uk-UA" dirty="0" smtClean="0"/>
          </a:p>
          <a:p>
            <a:r>
              <a:rPr lang="uk-UA" dirty="0" smtClean="0"/>
              <a:t>г)сини </a:t>
            </a:r>
            <a:r>
              <a:rPr lang="uk-UA" dirty="0"/>
              <a:t>всі здорові, дочки –50% /50</a:t>
            </a:r>
            <a:r>
              <a:rPr lang="uk-UA" dirty="0" smtClean="0"/>
              <a:t>%.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Забарвлення норок визначається одним геном з повним домінуванням. Схрещування коричневої норки із сірою дало лише коричневих потомків. У другому поколінні отримали 45 коричневих і 15 сірих норок. Яке розщеплення за генотипом виникло у другому поколінні?</a:t>
            </a:r>
          </a:p>
          <a:p>
            <a:r>
              <a:rPr lang="uk-UA" dirty="0" smtClean="0"/>
              <a:t>А 1:1</a:t>
            </a:r>
          </a:p>
          <a:p>
            <a:r>
              <a:rPr lang="uk-UA" dirty="0" smtClean="0"/>
              <a:t>Б 3:1</a:t>
            </a:r>
          </a:p>
          <a:p>
            <a:r>
              <a:rPr lang="uk-UA" dirty="0" smtClean="0"/>
              <a:t>В 1:2:1</a:t>
            </a:r>
          </a:p>
          <a:p>
            <a:r>
              <a:rPr lang="uk-UA" dirty="0" smtClean="0"/>
              <a:t>Г 2:1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Для прояву певної ознаки необхідна наявність у генотипі двох домінантних </a:t>
            </a:r>
            <a:r>
              <a:rPr lang="uk-UA" dirty="0" err="1" smtClean="0"/>
              <a:t>неалельних</a:t>
            </a:r>
            <a:r>
              <a:rPr lang="uk-UA" dirty="0" smtClean="0"/>
              <a:t> генів. Наприклад, у генотипах хвилястих папуг жовтого та синього кольору є лише один із двох домінантних алелей відповідних генів. Особина, у генотипі якої наявні домінантні алелі обох генів має зелене забарвлення. Який тип взаємодії генів ілюструє наведений </a:t>
            </a:r>
            <a:r>
              <a:rPr lang="uk-UA" dirty="0" smtClean="0">
                <a:solidFill>
                  <a:srgbClr val="002060"/>
                </a:solidFill>
              </a:rPr>
              <a:t>приклад?</a:t>
            </a:r>
          </a:p>
          <a:p>
            <a:r>
              <a:rPr lang="uk-UA" dirty="0" smtClean="0"/>
              <a:t>А </a:t>
            </a:r>
            <a:r>
              <a:rPr lang="uk-UA" dirty="0" err="1" smtClean="0"/>
              <a:t>комплементарність</a:t>
            </a:r>
            <a:endParaRPr lang="uk-UA" dirty="0" smtClean="0"/>
          </a:p>
          <a:p>
            <a:r>
              <a:rPr lang="uk-UA" dirty="0" smtClean="0"/>
              <a:t>Б плейотропію</a:t>
            </a:r>
          </a:p>
          <a:p>
            <a:r>
              <a:rPr lang="uk-UA" dirty="0" smtClean="0"/>
              <a:t>В </a:t>
            </a:r>
            <a:r>
              <a:rPr lang="uk-UA" dirty="0" err="1" smtClean="0"/>
              <a:t>кодомінування</a:t>
            </a:r>
            <a:endParaRPr lang="uk-UA" dirty="0" smtClean="0"/>
          </a:p>
          <a:p>
            <a:r>
              <a:rPr lang="uk-UA" dirty="0" smtClean="0"/>
              <a:t>Г епістаз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Кароокий чоловік з І групою крові одружився з блакитноокою дівчиною, у якої І</a:t>
            </a:r>
            <a:r>
              <a:rPr lang="en-US" dirty="0" smtClean="0"/>
              <a:t>V</a:t>
            </a:r>
            <a:r>
              <a:rPr lang="uk-UA" dirty="0" smtClean="0"/>
              <a:t> група крові ( карі очі – домінантна ознака). Якими за фенотипом можуть бути їхні діти, якщо відомо, що чоловік гомозиготний за геном забарвлення очей.</a:t>
            </a:r>
          </a:p>
          <a:p>
            <a:r>
              <a:rPr lang="uk-UA" dirty="0" smtClean="0"/>
              <a:t>А кароокі І групи крові та кароокі І</a:t>
            </a:r>
            <a:r>
              <a:rPr lang="en-US" dirty="0" smtClean="0"/>
              <a:t>V</a:t>
            </a:r>
            <a:r>
              <a:rPr lang="uk-UA" dirty="0" smtClean="0"/>
              <a:t> групи крові</a:t>
            </a:r>
          </a:p>
          <a:p>
            <a:r>
              <a:rPr lang="uk-UA" dirty="0" smtClean="0"/>
              <a:t>Б кароокі ІІ групи крові та кароокі ІІІ групи крові</a:t>
            </a:r>
          </a:p>
          <a:p>
            <a:r>
              <a:rPr lang="uk-UA" dirty="0" smtClean="0"/>
              <a:t>В блакитноокі І групи крові,кароокі І групи крові, блакитноокі І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uk-UA" dirty="0" smtClean="0"/>
              <a:t>групи крові, кароокі І</a:t>
            </a:r>
            <a:r>
              <a:rPr lang="en-US" dirty="0" smtClean="0"/>
              <a:t>V</a:t>
            </a:r>
            <a:r>
              <a:rPr lang="uk-UA" dirty="0" smtClean="0"/>
              <a:t> групи крові</a:t>
            </a:r>
          </a:p>
          <a:p>
            <a:r>
              <a:rPr lang="uk-UA" dirty="0" smtClean="0"/>
              <a:t>Г блакитноокі І групи крові та кароокі І</a:t>
            </a:r>
            <a:r>
              <a:rPr lang="en-US" dirty="0" smtClean="0"/>
              <a:t>V</a:t>
            </a:r>
            <a:r>
              <a:rPr lang="uk-UA" dirty="0" smtClean="0"/>
              <a:t> групи крові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У дрозофіли рецесивний алель одного з генів визначає відсутність пігменту очей, світле забарвлення тіла, знижує плодючість та зменшує тривалість життя. Цей приклад ілюструє явище:</a:t>
            </a:r>
          </a:p>
          <a:p>
            <a:r>
              <a:rPr lang="uk-UA" dirty="0" smtClean="0"/>
              <a:t>А епістазу</a:t>
            </a:r>
          </a:p>
          <a:p>
            <a:r>
              <a:rPr lang="uk-UA" dirty="0" smtClean="0"/>
              <a:t>Б плейотропії</a:t>
            </a:r>
          </a:p>
          <a:p>
            <a:r>
              <a:rPr lang="uk-UA" dirty="0" smtClean="0"/>
              <a:t>В </a:t>
            </a:r>
            <a:r>
              <a:rPr lang="uk-UA" dirty="0" err="1" smtClean="0"/>
              <a:t>кодомінування</a:t>
            </a:r>
            <a:endParaRPr lang="uk-UA" dirty="0" smtClean="0"/>
          </a:p>
          <a:p>
            <a:r>
              <a:rPr lang="uk-UA" dirty="0" smtClean="0"/>
              <a:t>Г </a:t>
            </a:r>
            <a:r>
              <a:rPr lang="uk-UA" dirty="0" err="1" smtClean="0"/>
              <a:t>комплементарності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У курей строкате забарвлення оперення визначається зчепленим із </a:t>
            </a:r>
            <a:r>
              <a:rPr lang="uk-UA" dirty="0" err="1" smtClean="0"/>
              <a:t>Х-хромосомою</a:t>
            </a:r>
            <a:r>
              <a:rPr lang="uk-UA" dirty="0" smtClean="0"/>
              <a:t> геном В, чорне – геном</a:t>
            </a:r>
            <a:r>
              <a:rPr lang="en-US" dirty="0" smtClean="0"/>
              <a:t> b</a:t>
            </a:r>
            <a:r>
              <a:rPr lang="uk-UA" dirty="0" smtClean="0"/>
              <a:t>. Чорного півня схрестили зі строкатою куркою. Яка ймовірність появи в </a:t>
            </a:r>
            <a:r>
              <a:rPr lang="en-US" dirty="0" smtClean="0"/>
              <a:t>F1</a:t>
            </a:r>
            <a:r>
              <a:rPr lang="uk-UA" dirty="0" smtClean="0"/>
              <a:t> самців, схожих на батька? Зважте на те, що в птахів </a:t>
            </a:r>
            <a:r>
              <a:rPr lang="uk-UA" dirty="0" err="1" smtClean="0"/>
              <a:t>гетерогаметна</a:t>
            </a:r>
            <a:r>
              <a:rPr lang="uk-UA" dirty="0" smtClean="0"/>
              <a:t> стать – </a:t>
            </a:r>
            <a:r>
              <a:rPr lang="uk-UA" dirty="0"/>
              <a:t>ж</a:t>
            </a:r>
            <a:r>
              <a:rPr lang="uk-UA" dirty="0" smtClean="0"/>
              <a:t>іноча.</a:t>
            </a:r>
          </a:p>
          <a:p>
            <a:r>
              <a:rPr lang="uk-UA" dirty="0" smtClean="0"/>
              <a:t>А 0%</a:t>
            </a:r>
          </a:p>
          <a:p>
            <a:r>
              <a:rPr lang="uk-UA" dirty="0" smtClean="0"/>
              <a:t>Б 25%</a:t>
            </a:r>
          </a:p>
          <a:p>
            <a:r>
              <a:rPr lang="uk-UA" dirty="0" smtClean="0"/>
              <a:t>В 50%</a:t>
            </a:r>
          </a:p>
          <a:p>
            <a:r>
              <a:rPr lang="uk-UA" dirty="0" smtClean="0"/>
              <a:t>Г 100%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6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якому схрещуванні розщеплення за фенотипом у потомстві може бути 9:3:3:1?</a:t>
            </a:r>
          </a:p>
          <a:p>
            <a:r>
              <a:rPr lang="uk-UA" dirty="0" smtClean="0"/>
              <a:t>А </a:t>
            </a:r>
            <a:r>
              <a:rPr lang="uk-UA" dirty="0" err="1" smtClean="0"/>
              <a:t>АаВв</a:t>
            </a:r>
            <a:r>
              <a:rPr lang="uk-UA" dirty="0" smtClean="0"/>
              <a:t> х </a:t>
            </a:r>
            <a:r>
              <a:rPr lang="uk-UA" dirty="0" err="1" smtClean="0"/>
              <a:t>ааВв</a:t>
            </a:r>
            <a:endParaRPr lang="uk-UA" dirty="0" smtClean="0"/>
          </a:p>
          <a:p>
            <a:r>
              <a:rPr lang="uk-UA" dirty="0" smtClean="0"/>
              <a:t>Б </a:t>
            </a:r>
            <a:r>
              <a:rPr lang="uk-UA" dirty="0" err="1" smtClean="0"/>
              <a:t>АаВв</a:t>
            </a:r>
            <a:r>
              <a:rPr lang="uk-UA" dirty="0" smtClean="0"/>
              <a:t> х </a:t>
            </a:r>
            <a:r>
              <a:rPr lang="uk-UA" dirty="0" err="1" smtClean="0"/>
              <a:t>аавв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uk-UA" dirty="0" smtClean="0"/>
              <a:t>В </a:t>
            </a:r>
            <a:r>
              <a:rPr lang="uk-UA" dirty="0" err="1" smtClean="0"/>
              <a:t>АаВв</a:t>
            </a:r>
            <a:r>
              <a:rPr lang="uk-UA" dirty="0" smtClean="0"/>
              <a:t> х </a:t>
            </a:r>
            <a:r>
              <a:rPr lang="uk-UA" dirty="0" err="1" smtClean="0"/>
              <a:t>АаВв</a:t>
            </a:r>
            <a:endParaRPr lang="uk-UA" dirty="0" smtClean="0"/>
          </a:p>
          <a:p>
            <a:r>
              <a:rPr lang="uk-UA" dirty="0" smtClean="0"/>
              <a:t>Г </a:t>
            </a:r>
            <a:r>
              <a:rPr lang="uk-UA" dirty="0" err="1" smtClean="0"/>
              <a:t>Аавв</a:t>
            </a:r>
            <a:r>
              <a:rPr lang="uk-UA" dirty="0" smtClean="0"/>
              <a:t> х </a:t>
            </a:r>
            <a:r>
              <a:rPr lang="uk-UA" dirty="0" err="1" smtClean="0"/>
              <a:t>ааВВ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7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Уявіть, що Ви медико-генетичний консультант. До Вас звернулась сім</a:t>
            </a:r>
            <a:r>
              <a:rPr lang="en-US" dirty="0" smtClean="0"/>
              <a:t>’</a:t>
            </a:r>
            <a:r>
              <a:rPr lang="uk-UA" dirty="0" smtClean="0"/>
              <a:t>я (батько, мати та двоє дітей) з прохання з</a:t>
            </a:r>
            <a:r>
              <a:rPr lang="en-US" dirty="0" smtClean="0"/>
              <a:t>’</a:t>
            </a:r>
            <a:r>
              <a:rPr lang="uk-UA" dirty="0" smtClean="0"/>
              <a:t>ясувати, чи є діти рідними для їхньої подружньої пари. Ви провели дослідження групи крові всіх членів родини й отримали такі результати: у батька група крові АВ (І</a:t>
            </a:r>
            <a:r>
              <a:rPr lang="en-US" dirty="0" smtClean="0"/>
              <a:t>V</a:t>
            </a:r>
            <a:r>
              <a:rPr lang="uk-UA" dirty="0" smtClean="0"/>
              <a:t>), у матері А (ІІ), у старшої дитини –В (ІІІ), у молодшої дитини -0 (І). Укажіть правильне твердження.</a:t>
            </a:r>
          </a:p>
          <a:p>
            <a:r>
              <a:rPr lang="uk-UA" dirty="0" smtClean="0"/>
              <a:t>А старша дитина може бути рідною, а молодша – ні</a:t>
            </a:r>
          </a:p>
          <a:p>
            <a:r>
              <a:rPr lang="uk-UA" dirty="0" smtClean="0"/>
              <a:t>Б обидві дитини можуть бути рідними</a:t>
            </a:r>
          </a:p>
          <a:p>
            <a:r>
              <a:rPr lang="uk-UA" dirty="0" smtClean="0"/>
              <a:t>В обидві дитини не можуть бути рідними</a:t>
            </a:r>
          </a:p>
          <a:p>
            <a:r>
              <a:rPr lang="uk-UA" dirty="0" smtClean="0"/>
              <a:t>Г молодша дитина може бути рідною, а старша - ні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8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Двоє юних генетиків провели схрещування кавуна, плоди якого кулясті зелені, із кавуном, у якого видовжені смугасті плоди. У потомстві вони отримали 3/8 рослин з кулястими зеленими, 3/8 із кулястими смугастими, 1/8 рослин із видовженими зеленими, 1/8  рослин із видовженими смугастими плодами. Юні генетики висловили свої думки щодо цього:</a:t>
            </a:r>
          </a:p>
          <a:p>
            <a:r>
              <a:rPr lang="uk-UA" dirty="0" smtClean="0"/>
              <a:t>1-й генетик : куляста форму плода – домінантна ознака</a:t>
            </a:r>
          </a:p>
          <a:p>
            <a:r>
              <a:rPr lang="uk-UA" dirty="0" smtClean="0"/>
              <a:t>2-й генетик: обидві вихідні форми – гетерозиготні за формою плода</a:t>
            </a:r>
          </a:p>
          <a:p>
            <a:r>
              <a:rPr lang="uk-UA" dirty="0" smtClean="0"/>
              <a:t>Хто з них має рацію?</a:t>
            </a:r>
          </a:p>
          <a:p>
            <a:r>
              <a:rPr lang="uk-UA" dirty="0" smtClean="0"/>
              <a:t>А лише перший</a:t>
            </a:r>
          </a:p>
          <a:p>
            <a:r>
              <a:rPr lang="uk-UA" dirty="0" smtClean="0"/>
              <a:t>Б лише другий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uk-UA" dirty="0" smtClean="0"/>
              <a:t>В обидва мають рацію</a:t>
            </a:r>
          </a:p>
          <a:p>
            <a:r>
              <a:rPr lang="uk-UA" dirty="0" smtClean="0"/>
              <a:t>Г обидва помиляються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693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Генетика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Генетика</dc:title>
  <dc:creator>C2-411-Note</dc:creator>
  <cp:lastModifiedBy>Admin</cp:lastModifiedBy>
  <cp:revision>14</cp:revision>
  <dcterms:created xsi:type="dcterms:W3CDTF">2017-11-03T14:13:28Z</dcterms:created>
  <dcterms:modified xsi:type="dcterms:W3CDTF">2020-03-19T10:01:28Z</dcterms:modified>
</cp:coreProperties>
</file>