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5F9F3-5550-4806-80F5-488E48B2E234}" type="datetimeFigureOut">
              <a:rPr lang="uk-UA" smtClean="0"/>
              <a:t>19.03.2020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920BA-A09D-4D5F-ADEC-D8C2935C259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Тестові завдання з генетики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9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За яким генотипом батьків не буде розщеплення гібридів першого покоління за фенотипом: </a:t>
            </a:r>
            <a:endParaRPr lang="uk-UA" dirty="0" smtClean="0"/>
          </a:p>
          <a:p>
            <a:pPr lvl="0"/>
            <a:r>
              <a:rPr lang="uk-UA" dirty="0" smtClean="0"/>
              <a:t>а</a:t>
            </a:r>
            <a:r>
              <a:rPr lang="uk-UA" dirty="0"/>
              <a:t>) схрещують гетерозиготу з </a:t>
            </a:r>
            <a:r>
              <a:rPr lang="uk-UA" dirty="0" err="1"/>
              <a:t>гомозиготою</a:t>
            </a:r>
            <a:r>
              <a:rPr lang="uk-UA" dirty="0"/>
              <a:t> за рецесивним геном; </a:t>
            </a:r>
            <a:endParaRPr lang="uk-UA" dirty="0" smtClean="0"/>
          </a:p>
          <a:p>
            <a:pPr lvl="0"/>
            <a:r>
              <a:rPr lang="uk-UA" dirty="0" smtClean="0"/>
              <a:t>б</a:t>
            </a:r>
            <a:r>
              <a:rPr lang="uk-UA" dirty="0"/>
              <a:t>) схрещують дві гетерозиготи; </a:t>
            </a:r>
            <a:endParaRPr lang="uk-UA" dirty="0" smtClean="0"/>
          </a:p>
          <a:p>
            <a:pPr lvl="0"/>
            <a:r>
              <a:rPr lang="uk-UA" dirty="0" smtClean="0"/>
              <a:t>в</a:t>
            </a:r>
            <a:r>
              <a:rPr lang="uk-UA" dirty="0"/>
              <a:t>) схрещують гетерозиготу з </a:t>
            </a:r>
            <a:r>
              <a:rPr lang="uk-UA" dirty="0" err="1"/>
              <a:t>гомозиготою</a:t>
            </a:r>
            <a:r>
              <a:rPr lang="uk-UA" dirty="0"/>
              <a:t> за домінантним геном; </a:t>
            </a:r>
            <a:endParaRPr lang="uk-UA" dirty="0" smtClean="0"/>
          </a:p>
          <a:p>
            <a:pPr lvl="0"/>
            <a:r>
              <a:rPr lang="uk-UA" dirty="0" smtClean="0"/>
              <a:t>г</a:t>
            </a:r>
            <a:r>
              <a:rPr lang="uk-UA" dirty="0"/>
              <a:t>) у всіх випадках не буде розщеплення; </a:t>
            </a:r>
            <a:endParaRPr lang="uk-UA" dirty="0" smtClean="0"/>
          </a:p>
          <a:p>
            <a:pPr lvl="0"/>
            <a:r>
              <a:rPr lang="uk-UA" dirty="0" smtClean="0"/>
              <a:t>д</a:t>
            </a:r>
            <a:r>
              <a:rPr lang="uk-UA" dirty="0"/>
              <a:t>) у всіх випадках буде розщеплення.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У здорових батьків двоє дітей хворі на </a:t>
            </a:r>
            <a:r>
              <a:rPr lang="uk-UA" dirty="0" err="1"/>
              <a:t>фенілкетонурію</a:t>
            </a:r>
            <a:r>
              <a:rPr lang="uk-UA" dirty="0"/>
              <a:t>, одна дитина здорова. Яка ймовірність народження четвертої дитини здоровою?</a:t>
            </a:r>
          </a:p>
          <a:p>
            <a:r>
              <a:rPr lang="uk-UA" dirty="0"/>
              <a:t>а) 0</a:t>
            </a:r>
            <a:r>
              <a:rPr lang="uk-UA" dirty="0" smtClean="0"/>
              <a:t>%;</a:t>
            </a:r>
          </a:p>
          <a:p>
            <a:r>
              <a:rPr lang="uk-UA" dirty="0" smtClean="0"/>
              <a:t> </a:t>
            </a:r>
            <a:r>
              <a:rPr lang="uk-UA" dirty="0"/>
              <a:t>б)25% ; </a:t>
            </a:r>
            <a:endParaRPr lang="uk-UA" dirty="0" smtClean="0"/>
          </a:p>
          <a:p>
            <a:r>
              <a:rPr lang="uk-UA" dirty="0" smtClean="0"/>
              <a:t>в)50</a:t>
            </a:r>
            <a:r>
              <a:rPr lang="uk-UA" dirty="0"/>
              <a:t>% 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75% 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100%.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11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У гарбуза домінантний ген В обумовлює жовте забарвлення плодів, а рецесивний ген в- зелену, але при наявності домінантного гена А – плоди виявляються білими. Рецесивний ген а не впливає на забарвлення плодів. Якого кольору будуть плоди у рослини, якщо вона має генотип </a:t>
            </a:r>
            <a:r>
              <a:rPr lang="uk-UA" dirty="0" err="1"/>
              <a:t>АаВв</a:t>
            </a:r>
            <a:r>
              <a:rPr lang="uk-UA" dirty="0"/>
              <a:t>?</a:t>
            </a:r>
          </a:p>
          <a:p>
            <a:r>
              <a:rPr lang="uk-UA" dirty="0"/>
              <a:t>а) білі;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зелені;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жовті;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жовто-зелені;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Чоловік – лівша з блакитними очима (обидві ознаки рецесивні), його дружина має карі очі і вона </a:t>
            </a:r>
            <a:r>
              <a:rPr lang="uk-UA" dirty="0" err="1"/>
              <a:t>правша</a:t>
            </a:r>
            <a:r>
              <a:rPr lang="uk-UA" dirty="0"/>
              <a:t>, але її мати була блакитноокою </a:t>
            </a:r>
            <a:r>
              <a:rPr lang="uk-UA" dirty="0" err="1"/>
              <a:t>лівшою</a:t>
            </a:r>
            <a:r>
              <a:rPr lang="uk-UA" dirty="0"/>
              <a:t>. Гени, що зумовлюють ці ознаки не зчеплені. Визначте ймовірність народження дитини , подібної за цими ознаками на батька.</a:t>
            </a:r>
          </a:p>
          <a:p>
            <a:r>
              <a:rPr lang="uk-UA" dirty="0"/>
              <a:t>а)0% 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25% </a:t>
            </a:r>
            <a:r>
              <a:rPr lang="uk-UA" dirty="0" smtClean="0"/>
              <a:t>;</a:t>
            </a:r>
          </a:p>
          <a:p>
            <a:r>
              <a:rPr lang="uk-UA" dirty="0" smtClean="0"/>
              <a:t>в)50</a:t>
            </a:r>
            <a:r>
              <a:rPr lang="uk-UA" dirty="0"/>
              <a:t>%; </a:t>
            </a:r>
            <a:endParaRPr lang="uk-UA" dirty="0" smtClean="0"/>
          </a:p>
          <a:p>
            <a:r>
              <a:rPr lang="uk-UA" dirty="0" smtClean="0"/>
              <a:t>г)75</a:t>
            </a:r>
            <a:r>
              <a:rPr lang="uk-UA" dirty="0"/>
              <a:t>% ; </a:t>
            </a:r>
            <a:endParaRPr lang="uk-UA" dirty="0" smtClean="0"/>
          </a:p>
          <a:p>
            <a:r>
              <a:rPr lang="uk-UA" dirty="0" smtClean="0"/>
              <a:t>д)100</a:t>
            </a:r>
            <a:r>
              <a:rPr lang="uk-UA" dirty="0"/>
              <a:t>%.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13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Яка ймовірність народження хлопчиків і дівчаток у </a:t>
            </a:r>
            <a:r>
              <a:rPr lang="uk-UA" dirty="0" err="1"/>
              <a:t>сім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ї</a:t>
            </a:r>
            <a:r>
              <a:rPr lang="uk-UA" dirty="0"/>
              <a:t> , в якій мати – носій рецесивного летального гена, зчепленого із статтю, що викликає загибель і розсмоктування зародків на ранніх стадіях розвитку?</a:t>
            </a:r>
          </a:p>
          <a:p>
            <a:r>
              <a:rPr lang="uk-UA" dirty="0"/>
              <a:t>а) хлопчиків –1/3; </a:t>
            </a:r>
            <a:r>
              <a:rPr lang="uk-UA" dirty="0" smtClean="0"/>
              <a:t>дівчаток </a:t>
            </a:r>
            <a:r>
              <a:rPr lang="uk-UA" dirty="0"/>
              <a:t>–</a:t>
            </a:r>
            <a:r>
              <a:rPr lang="uk-UA" dirty="0" smtClean="0"/>
              <a:t>2/3;</a:t>
            </a:r>
          </a:p>
          <a:p>
            <a:r>
              <a:rPr lang="uk-UA" dirty="0" smtClean="0"/>
              <a:t>б</a:t>
            </a:r>
            <a:r>
              <a:rPr lang="uk-UA" dirty="0"/>
              <a:t>) хлопчиків –2/3; дівчаток –1/3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в) хлопчиків –50% ; дівчаток –50%;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хлопчиків –0; дівчаток –50</a:t>
            </a:r>
            <a:r>
              <a:rPr lang="uk-UA" dirty="0" smtClean="0"/>
              <a:t>%. 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Ознаки, що </a:t>
            </a:r>
            <a:r>
              <a:rPr lang="uk-UA" dirty="0"/>
              <a:t>належать до альтернативних:</a:t>
            </a:r>
          </a:p>
          <a:p>
            <a:r>
              <a:rPr lang="uk-UA" dirty="0"/>
              <a:t>а) біле забарвлення квітки і зелене забарвлення стебла;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темне забарвлення очей та світле волосся;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короткі пальці на руках і високий зріст;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темна емаль зубів і світла шкіра;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хвилясте волосся і пряме волосся.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15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Яке співвідношення фенотипів у потомстві при </a:t>
            </a:r>
            <a:r>
              <a:rPr lang="uk-UA" dirty="0" err="1"/>
              <a:t>аналізуючому</a:t>
            </a:r>
            <a:r>
              <a:rPr lang="uk-UA" dirty="0"/>
              <a:t> схрещуванні, якщо особина, що аналізується </a:t>
            </a:r>
            <a:r>
              <a:rPr lang="uk-UA" dirty="0" err="1"/>
              <a:t>дигетерозиготна</a:t>
            </a:r>
            <a:r>
              <a:rPr lang="uk-UA" dirty="0"/>
              <a:t>:</a:t>
            </a:r>
          </a:p>
          <a:p>
            <a:r>
              <a:rPr lang="uk-UA" dirty="0"/>
              <a:t>а) 1:1; </a:t>
            </a:r>
            <a:endParaRPr lang="uk-UA" dirty="0" smtClean="0"/>
          </a:p>
          <a:p>
            <a:r>
              <a:rPr lang="uk-UA" dirty="0" smtClean="0"/>
              <a:t>б)3:1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1:1:1:1</a:t>
            </a:r>
            <a:r>
              <a:rPr lang="uk-UA" dirty="0" smtClean="0"/>
              <a:t>;</a:t>
            </a:r>
          </a:p>
          <a:p>
            <a:r>
              <a:rPr lang="uk-UA" smtClean="0"/>
              <a:t> </a:t>
            </a:r>
            <a:r>
              <a:rPr lang="uk-UA" dirty="0" smtClean="0"/>
              <a:t>г) </a:t>
            </a:r>
            <a:r>
              <a:rPr lang="uk-UA" dirty="0"/>
              <a:t>9:3:3:1</a:t>
            </a:r>
            <a:r>
              <a:rPr lang="uk-UA"/>
              <a:t>; </a:t>
            </a:r>
            <a:endParaRPr lang="uk-UA" smtClean="0"/>
          </a:p>
          <a:p>
            <a:r>
              <a:rPr lang="uk-UA" smtClean="0"/>
              <a:t>д</a:t>
            </a:r>
            <a:r>
              <a:rPr lang="uk-UA" dirty="0"/>
              <a:t>) 1:2:1.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Скільки </a:t>
            </a:r>
            <a:r>
              <a:rPr lang="uk-UA" dirty="0" err="1"/>
              <a:t>алельних</a:t>
            </a:r>
            <a:r>
              <a:rPr lang="uk-UA" dirty="0"/>
              <a:t> генів кодують ознаку у диплоїда?</a:t>
            </a:r>
          </a:p>
          <a:p>
            <a:r>
              <a:rPr lang="uk-UA" dirty="0"/>
              <a:t>а) 1; </a:t>
            </a:r>
            <a:endParaRPr lang="en-US" dirty="0" smtClean="0"/>
          </a:p>
          <a:p>
            <a:r>
              <a:rPr lang="uk-UA" dirty="0" smtClean="0"/>
              <a:t>б)2</a:t>
            </a:r>
            <a:r>
              <a:rPr lang="uk-UA" dirty="0"/>
              <a:t>; </a:t>
            </a:r>
            <a:endParaRPr lang="en-US" dirty="0" smtClean="0"/>
          </a:p>
          <a:p>
            <a:r>
              <a:rPr lang="uk-UA" dirty="0" smtClean="0"/>
              <a:t>в</a:t>
            </a:r>
            <a:r>
              <a:rPr lang="uk-UA" dirty="0"/>
              <a:t>) 3 ; </a:t>
            </a:r>
            <a:endParaRPr lang="en-US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smtClean="0"/>
              <a:t>4</a:t>
            </a:r>
            <a:r>
              <a:rPr lang="uk-UA" dirty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Які положення належать до характеристики генотипу?</a:t>
            </a:r>
          </a:p>
          <a:p>
            <a:r>
              <a:rPr lang="uk-UA" dirty="0"/>
              <a:t>а) набір генів у статевих хромосомах;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dirty="0" err="1"/>
              <a:t>гаплоїдний</a:t>
            </a:r>
            <a:r>
              <a:rPr lang="uk-UA" dirty="0"/>
              <a:t> набір хромосом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в)сукупність зовнішніх і внутрішніх ознак організму;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система генів особини, що мають прояв у </a:t>
            </a:r>
            <a:r>
              <a:rPr lang="uk-UA" dirty="0" smtClean="0"/>
              <a:t>фенотипі.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3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У людини ген нормального вироблення пігменту меланіну в шкірі домінантний, а ген відсутності меланіну (альбінізм)  рецесивний. Який генотип і фенотип буде у людини, гетерозиготної за геном альбінізму?</a:t>
            </a:r>
          </a:p>
          <a:p>
            <a:r>
              <a:rPr lang="uk-UA" dirty="0"/>
              <a:t>а) АА ; альбінос;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dirty="0" err="1"/>
              <a:t>Аа</a:t>
            </a:r>
            <a:r>
              <a:rPr lang="uk-UA" dirty="0"/>
              <a:t>; нормальна пігментація шкіри;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</a:t>
            </a:r>
            <a:r>
              <a:rPr lang="uk-UA" dirty="0" err="1"/>
              <a:t>аа</a:t>
            </a:r>
            <a:r>
              <a:rPr lang="uk-UA" dirty="0"/>
              <a:t>; альбінос;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err="1"/>
              <a:t>Аа</a:t>
            </a:r>
            <a:r>
              <a:rPr lang="uk-UA" dirty="0"/>
              <a:t>; альбінос;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АА; нормальна пігментація шкіри.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Ген А, який зумовлює у томатів червоне забарвлення плодів, домінує над геном, що зумовлює жовте забарвлення. Ген В, який зумовлює круглу форму плодів домінує над геном грушоподібної форми. Гени А та В не зчеплені. Рослини з генотипом </a:t>
            </a:r>
            <a:r>
              <a:rPr lang="uk-UA" dirty="0" err="1"/>
              <a:t>Аавв</a:t>
            </a:r>
            <a:r>
              <a:rPr lang="uk-UA" dirty="0"/>
              <a:t> схрестили з рослинами </a:t>
            </a:r>
            <a:r>
              <a:rPr lang="uk-UA" dirty="0" err="1"/>
              <a:t>ааВв</a:t>
            </a:r>
            <a:r>
              <a:rPr lang="uk-UA" dirty="0"/>
              <a:t> і одержали 1000 потомків. Скільки з них мають червоні круглі плоди?</a:t>
            </a:r>
          </a:p>
          <a:p>
            <a:r>
              <a:rPr lang="uk-UA" dirty="0"/>
              <a:t>а) 0; </a:t>
            </a:r>
          </a:p>
          <a:p>
            <a:r>
              <a:rPr lang="uk-UA" dirty="0" smtClean="0"/>
              <a:t>б</a:t>
            </a:r>
            <a:r>
              <a:rPr lang="uk-UA" dirty="0"/>
              <a:t>) 100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в) 250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г) 500;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750.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5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517232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У гарбуза жовте забарвлення (кодує ген А )та дископодібна форма плодів (кодує ген В) домінують над зеленою та кулястою формою. Рослини, що здатні утворювати жовті та дископодібні плоди, були схрещені з рослинами, що утворюють зелені кулясті плоди. Одержали: 48 рослин з жовтими кулястими плодами</a:t>
            </a:r>
            <a:r>
              <a:rPr lang="en-US" dirty="0"/>
              <a:t>d</a:t>
            </a:r>
            <a:r>
              <a:rPr lang="uk-UA" dirty="0"/>
              <a:t>; 50 – із зеленими дископодібними плодами; 49 – з жовтими дископодібними плодами; 53 – із зеленими кулястими. Визначити генотипи батьківських </a:t>
            </a:r>
            <a:r>
              <a:rPr lang="uk-UA" dirty="0" smtClean="0"/>
              <a:t>рослин.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а</a:t>
            </a:r>
            <a:r>
              <a:rPr lang="uk-UA" dirty="0"/>
              <a:t>) ААВВ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 smtClean="0"/>
              <a:t>АаВв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6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Кролик з генотипом </a:t>
            </a:r>
            <a:r>
              <a:rPr lang="uk-UA" dirty="0" err="1"/>
              <a:t>ААвв</a:t>
            </a:r>
            <a:r>
              <a:rPr lang="uk-UA" dirty="0"/>
              <a:t> має чорне забарвлення; з генотипом ААВВ та </a:t>
            </a:r>
            <a:r>
              <a:rPr lang="uk-UA" dirty="0" err="1"/>
              <a:t>АаВв</a:t>
            </a:r>
            <a:r>
              <a:rPr lang="uk-UA" dirty="0"/>
              <a:t> – сіре; з генотипом </a:t>
            </a:r>
            <a:r>
              <a:rPr lang="uk-UA" dirty="0" err="1"/>
              <a:t>ааВВ</a:t>
            </a:r>
            <a:r>
              <a:rPr lang="uk-UA" dirty="0"/>
              <a:t> та </a:t>
            </a:r>
            <a:r>
              <a:rPr lang="uk-UA" dirty="0" err="1"/>
              <a:t>аавв</a:t>
            </a:r>
            <a:r>
              <a:rPr lang="uk-UA" dirty="0"/>
              <a:t> – біле. При схрещуванні кроликів, гетерозиготних за обома генами одержали 320 кроленят. Скільки з них мали чорне забарвлення хутра?</a:t>
            </a:r>
          </a:p>
          <a:p>
            <a:r>
              <a:rPr lang="uk-UA" dirty="0"/>
              <a:t>а) 16;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32;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60;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80; </a:t>
            </a:r>
            <a:endParaRPr lang="uk-UA" dirty="0" smtClean="0"/>
          </a:p>
          <a:p>
            <a:r>
              <a:rPr lang="uk-UA" dirty="0" smtClean="0"/>
              <a:t>д)120</a:t>
            </a:r>
            <a:r>
              <a:rPr lang="uk-UA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7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Які ознаки успадковуються </a:t>
            </a:r>
            <a:r>
              <a:rPr lang="uk-UA" dirty="0" err="1"/>
              <a:t>зчеплено</a:t>
            </a:r>
            <a:r>
              <a:rPr lang="uk-UA" dirty="0"/>
              <a:t> із статтю?</a:t>
            </a:r>
          </a:p>
          <a:p>
            <a:r>
              <a:rPr lang="uk-UA" dirty="0"/>
              <a:t>а) первинні статеві ознаки;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вторинні статеві ознаки;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соматичні ознаки;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визначені генами, </a:t>
            </a:r>
            <a:r>
              <a:rPr lang="uk-UA" dirty="0" smtClean="0"/>
              <a:t>що </a:t>
            </a:r>
            <a:r>
              <a:rPr lang="uk-UA" dirty="0"/>
              <a:t>знаходяться у </a:t>
            </a:r>
            <a:r>
              <a:rPr lang="uk-UA" dirty="0" err="1"/>
              <a:t>аутосомах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визначені генами, що знаходяться у статевих хромосомах.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8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Дальтонізм визначається рецесивним геном, зчепленим з Х-хромосомою. Визначте ймовірність дальтонізму у жінки, батько та брат якої є дальтоніками, а мати розрізняє кольори нормально.</a:t>
            </a:r>
          </a:p>
          <a:p>
            <a:r>
              <a:rPr lang="uk-UA" dirty="0"/>
              <a:t>а) 0</a:t>
            </a:r>
            <a:r>
              <a:rPr lang="uk-UA" dirty="0" smtClean="0"/>
              <a:t>%;</a:t>
            </a:r>
          </a:p>
          <a:p>
            <a:r>
              <a:rPr lang="uk-UA" dirty="0" smtClean="0"/>
              <a:t> </a:t>
            </a:r>
            <a:r>
              <a:rPr lang="uk-UA" dirty="0"/>
              <a:t>б)25% ; </a:t>
            </a:r>
            <a:endParaRPr lang="uk-UA" dirty="0" smtClean="0"/>
          </a:p>
          <a:p>
            <a:r>
              <a:rPr lang="uk-UA" dirty="0" smtClean="0"/>
              <a:t>в)50</a:t>
            </a:r>
            <a:r>
              <a:rPr lang="uk-UA" dirty="0"/>
              <a:t>% </a:t>
            </a:r>
            <a:r>
              <a:rPr lang="uk-UA" dirty="0" smtClean="0"/>
              <a:t>;</a:t>
            </a:r>
          </a:p>
          <a:p>
            <a:r>
              <a:rPr lang="uk-UA" dirty="0" smtClean="0"/>
              <a:t>г</a:t>
            </a:r>
            <a:r>
              <a:rPr lang="uk-UA" dirty="0"/>
              <a:t>) 75% 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</a:t>
            </a:r>
            <a:r>
              <a:rPr lang="uk-UA" dirty="0"/>
              <a:t>) 100%.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897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Тестові завдання з генетики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з генетики</dc:title>
  <dc:creator>C2-411-Note</dc:creator>
  <cp:lastModifiedBy>Admin</cp:lastModifiedBy>
  <cp:revision>2</cp:revision>
  <dcterms:created xsi:type="dcterms:W3CDTF">2020-03-18T12:03:11Z</dcterms:created>
  <dcterms:modified xsi:type="dcterms:W3CDTF">2020-03-19T10:00:48Z</dcterms:modified>
</cp:coreProperties>
</file>