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3" r:id="rId4"/>
    <p:sldId id="262" r:id="rId5"/>
    <p:sldId id="261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C14"/>
    <a:srgbClr val="5380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16.05.2020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16.05.2020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16.05.2020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16.05.2020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16.05.2020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16.05.2020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16.05.2020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16.05.2020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16.05.2020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16.05.2020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AE3DA6-2358-477A-B3B5-9ED4A76F0CB5}" type="datetimeFigureOut">
              <a:rPr lang="ru-RU">
                <a:solidFill>
                  <a:prstClr val="black"/>
                </a:solidFill>
              </a:rPr>
              <a:pPr/>
              <a:t>16.05.2020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A85ADF-72E8-4178-A5BC-CEE319FCA0A6}" type="slidenum">
              <a:rPr lang="ru-RU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 userDrawn="1"/>
        </p:nvSpPr>
        <p:spPr>
          <a:xfrm>
            <a:off x="395536" y="404664"/>
            <a:ext cx="8352928" cy="6048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2" name="Группа 13"/>
          <p:cNvGrpSpPr/>
          <p:nvPr userDrawn="1"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8" name="Рисунок 7" descr="0_8781d_ea3e27ef_L.png"/>
            <p:cNvPicPr>
              <a:picLocks noChangeAspect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>
            <a:xfrm>
              <a:off x="0" y="0"/>
              <a:ext cx="5976664" cy="546224"/>
            </a:xfrm>
            <a:prstGeom prst="rect">
              <a:avLst/>
            </a:prstGeom>
          </p:spPr>
        </p:pic>
        <p:pic>
          <p:nvPicPr>
            <p:cNvPr id="9" name="Рисунок 8" descr="0_8781d_ea3e27ef_L.png"/>
            <p:cNvPicPr>
              <a:picLocks noChangeAspect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>
            <a:xfrm flipV="1">
              <a:off x="0" y="6311776"/>
              <a:ext cx="5976664" cy="546224"/>
            </a:xfrm>
            <a:prstGeom prst="rect">
              <a:avLst/>
            </a:prstGeom>
          </p:spPr>
        </p:pic>
        <p:pic>
          <p:nvPicPr>
            <p:cNvPr id="10" name="Рисунок 9" descr="0_8781d_ea3e27ef_L.png"/>
            <p:cNvPicPr>
              <a:picLocks noChangeAspect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>
            <a:xfrm rot="16200000">
              <a:off x="-2751224" y="3155888"/>
              <a:ext cx="6048672" cy="546224"/>
            </a:xfrm>
            <a:prstGeom prst="rect">
              <a:avLst/>
            </a:prstGeom>
          </p:spPr>
        </p:pic>
        <p:pic>
          <p:nvPicPr>
            <p:cNvPr id="11" name="Рисунок 10" descr="0_8781d_ea3e27ef_L.png"/>
            <p:cNvPicPr>
              <a:picLocks noChangeAspect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>
            <a:xfrm rot="5400000" flipH="1">
              <a:off x="5846552" y="3155888"/>
              <a:ext cx="6048672" cy="546224"/>
            </a:xfrm>
            <a:prstGeom prst="rect">
              <a:avLst/>
            </a:prstGeom>
          </p:spPr>
        </p:pic>
        <p:pic>
          <p:nvPicPr>
            <p:cNvPr id="12" name="Рисунок 11" descr="0_8781d_ea3e27ef_L.png"/>
            <p:cNvPicPr>
              <a:picLocks noChangeAspect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>
            <a:xfrm>
              <a:off x="5940152" y="0"/>
              <a:ext cx="3203848" cy="546224"/>
            </a:xfrm>
            <a:prstGeom prst="rect">
              <a:avLst/>
            </a:prstGeom>
          </p:spPr>
        </p:pic>
        <p:pic>
          <p:nvPicPr>
            <p:cNvPr id="13" name="Рисунок 12" descr="0_8781d_ea3e27ef_L.png"/>
            <p:cNvPicPr>
              <a:picLocks noChangeAspect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>
            <a:xfrm flipV="1">
              <a:off x="5940152" y="6311776"/>
              <a:ext cx="3203848" cy="546224"/>
            </a:xfrm>
            <a:prstGeom prst="rect">
              <a:avLst/>
            </a:prstGeom>
          </p:spPr>
        </p:pic>
      </p:grpSp>
      <p:sp>
        <p:nvSpPr>
          <p:cNvPr id="13313" name="Rectangle 1"/>
          <p:cNvSpPr>
            <a:spLocks noChangeArrowheads="1"/>
          </p:cNvSpPr>
          <p:nvPr userDrawn="1"/>
        </p:nvSpPr>
        <p:spPr bwMode="auto">
          <a:xfrm>
            <a:off x="0" y="6642556"/>
            <a:ext cx="12458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prstClr val="black">
                  <a:lumMod val="75000"/>
                  <a:lumOff val="2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"/>
          <p:cNvGrpSpPr/>
          <p:nvPr/>
        </p:nvGrpSpPr>
        <p:grpSpPr>
          <a:xfrm>
            <a:off x="755577" y="2500306"/>
            <a:ext cx="7816950" cy="4007120"/>
            <a:chOff x="1115616" y="2132856"/>
            <a:chExt cx="7269724" cy="497929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2132856"/>
              <a:ext cx="7165477" cy="12620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uk-UA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314C14"/>
                  </a:solidFill>
                  <a:latin typeface="Monotype Corsiva" pitchFamily="66" charset="0"/>
                </a:rPr>
                <a:t>Насінина маку</a:t>
              </a: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314C14"/>
                </a:solidFill>
                <a:latin typeface="Monotype Corsiva" pitchFamily="66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361671" y="5085184"/>
              <a:ext cx="6023669" cy="20269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buFontTx/>
                <a:buNone/>
                <a:defRPr/>
              </a:pPr>
              <a:r>
                <a:rPr lang="uk-UA" sz="2000" b="1" i="1" dirty="0" smtClean="0">
                  <a:solidFill>
                    <a:srgbClr val="314C14"/>
                  </a:solidFill>
                  <a:latin typeface="Times New Roman" pitchFamily="18" charset="0"/>
                  <a:ea typeface="SimHei" pitchFamily="49" charset="-122"/>
                  <a:cs typeface="Times New Roman" pitchFamily="18" charset="0"/>
                </a:rPr>
                <a:t>Матеріал підготувала </a:t>
              </a:r>
            </a:p>
            <a:p>
              <a:pPr algn="r">
                <a:buFontTx/>
                <a:buNone/>
                <a:defRPr/>
              </a:pPr>
              <a:r>
                <a:rPr lang="uk-UA" sz="2000" b="1" i="1" dirty="0" smtClean="0">
                  <a:solidFill>
                    <a:srgbClr val="314C14"/>
                  </a:solidFill>
                  <a:latin typeface="Times New Roman" pitchFamily="18" charset="0"/>
                  <a:ea typeface="SimHei" pitchFamily="49" charset="-122"/>
                  <a:cs typeface="Times New Roman" pitchFamily="18" charset="0"/>
                </a:rPr>
                <a:t>керівник гуртків </a:t>
              </a:r>
            </a:p>
            <a:p>
              <a:pPr algn="r">
                <a:buFontTx/>
                <a:buNone/>
                <a:defRPr/>
              </a:pPr>
              <a:r>
                <a:rPr lang="uk-UA" sz="2000" b="1" i="1" dirty="0" err="1" smtClean="0">
                  <a:solidFill>
                    <a:srgbClr val="314C14"/>
                  </a:solidFill>
                  <a:latin typeface="Times New Roman" pitchFamily="18" charset="0"/>
                  <a:ea typeface="SimHei" pitchFamily="49" charset="-122"/>
                  <a:cs typeface="Times New Roman" pitchFamily="18" charset="0"/>
                </a:rPr>
                <a:t>“Лікарські</a:t>
              </a:r>
              <a:r>
                <a:rPr lang="uk-UA" sz="2000" b="1" i="1" dirty="0" smtClean="0">
                  <a:solidFill>
                    <a:srgbClr val="314C14"/>
                  </a:solidFill>
                  <a:latin typeface="Times New Roman" pitchFamily="18" charset="0"/>
                  <a:ea typeface="SimHei" pitchFamily="49" charset="-122"/>
                  <a:cs typeface="Times New Roman" pitchFamily="18" charset="0"/>
                </a:rPr>
                <a:t> </a:t>
              </a:r>
              <a:r>
                <a:rPr lang="uk-UA" sz="2000" b="1" i="1" dirty="0" err="1" smtClean="0">
                  <a:solidFill>
                    <a:srgbClr val="314C14"/>
                  </a:solidFill>
                  <a:latin typeface="Times New Roman" pitchFamily="18" charset="0"/>
                  <a:ea typeface="SimHei" pitchFamily="49" charset="-122"/>
                  <a:cs typeface="Times New Roman" pitchFamily="18" charset="0"/>
                </a:rPr>
                <a:t>рослини”</a:t>
              </a:r>
              <a:r>
                <a:rPr lang="uk-UA" sz="2000" b="1" i="1" dirty="0" smtClean="0">
                  <a:solidFill>
                    <a:srgbClr val="314C14"/>
                  </a:solidFill>
                  <a:latin typeface="Times New Roman" pitchFamily="18" charset="0"/>
                  <a:ea typeface="SimHei" pitchFamily="49" charset="-122"/>
                  <a:cs typeface="Times New Roman" pitchFamily="18" charset="0"/>
                </a:rPr>
                <a:t>, </a:t>
              </a:r>
            </a:p>
            <a:p>
              <a:pPr algn="r">
                <a:buFontTx/>
                <a:buNone/>
                <a:defRPr/>
              </a:pPr>
              <a:r>
                <a:rPr lang="uk-UA" sz="2000" b="1" i="1" dirty="0" err="1" smtClean="0">
                  <a:solidFill>
                    <a:srgbClr val="314C14"/>
                  </a:solidFill>
                  <a:latin typeface="Times New Roman" pitchFamily="18" charset="0"/>
                  <a:ea typeface="SimHei" pitchFamily="49" charset="-122"/>
                  <a:cs typeface="Times New Roman" pitchFamily="18" charset="0"/>
                </a:rPr>
                <a:t>“Природа</a:t>
              </a:r>
              <a:r>
                <a:rPr lang="uk-UA" sz="2000" b="1" i="1" dirty="0" smtClean="0">
                  <a:solidFill>
                    <a:srgbClr val="314C14"/>
                  </a:solidFill>
                  <a:latin typeface="Times New Roman" pitchFamily="18" charset="0"/>
                  <a:ea typeface="SimHei" pitchFamily="49" charset="-122"/>
                  <a:cs typeface="Times New Roman" pitchFamily="18" charset="0"/>
                </a:rPr>
                <a:t> рідного </a:t>
              </a:r>
              <a:r>
                <a:rPr lang="uk-UA" sz="2000" b="1" i="1" dirty="0" err="1" smtClean="0">
                  <a:solidFill>
                    <a:srgbClr val="314C14"/>
                  </a:solidFill>
                  <a:latin typeface="Times New Roman" pitchFamily="18" charset="0"/>
                  <a:ea typeface="SimHei" pitchFamily="49" charset="-122"/>
                  <a:cs typeface="Times New Roman" pitchFamily="18" charset="0"/>
                </a:rPr>
                <a:t>краю”</a:t>
              </a:r>
              <a:r>
                <a:rPr lang="uk-UA" sz="2000" b="1" i="1" dirty="0" smtClean="0">
                  <a:solidFill>
                    <a:srgbClr val="314C14"/>
                  </a:solidFill>
                  <a:latin typeface="Times New Roman" pitchFamily="18" charset="0"/>
                  <a:ea typeface="SimHei" pitchFamily="49" charset="-122"/>
                  <a:cs typeface="Times New Roman" pitchFamily="18" charset="0"/>
                </a:rPr>
                <a:t> </a:t>
              </a:r>
            </a:p>
            <a:p>
              <a:pPr algn="r">
                <a:buFontTx/>
                <a:buNone/>
                <a:defRPr/>
              </a:pPr>
              <a:r>
                <a:rPr lang="uk-UA" sz="2000" b="1" i="1" dirty="0" err="1" smtClean="0">
                  <a:solidFill>
                    <a:srgbClr val="314C14"/>
                  </a:solidFill>
                  <a:latin typeface="Times New Roman" pitchFamily="18" charset="0"/>
                  <a:ea typeface="SimHei" pitchFamily="49" charset="-122"/>
                  <a:cs typeface="Times New Roman" pitchFamily="18" charset="0"/>
                </a:rPr>
                <a:t>Козаренко</a:t>
              </a:r>
              <a:r>
                <a:rPr lang="uk-UA" sz="2000" b="1" i="1" dirty="0" smtClean="0">
                  <a:solidFill>
                    <a:srgbClr val="314C14"/>
                  </a:solidFill>
                  <a:latin typeface="Times New Roman" pitchFamily="18" charset="0"/>
                  <a:ea typeface="SimHei" pitchFamily="49" charset="-122"/>
                  <a:cs typeface="Times New Roman" pitchFamily="18" charset="0"/>
                </a:rPr>
                <a:t> Віталіна Іванівна</a:t>
              </a:r>
              <a:endParaRPr lang="ru-RU" sz="2000" b="1" i="1" dirty="0" smtClean="0">
                <a:solidFill>
                  <a:srgbClr val="314C14"/>
                </a:solidFill>
                <a:latin typeface="Times New Roman" pitchFamily="18" charset="0"/>
                <a:ea typeface="SimHei" pitchFamily="49" charset="-122"/>
                <a:cs typeface="Times New Roman" pitchFamily="18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285852" y="500042"/>
            <a:ext cx="65008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b="1" dirty="0" smtClean="0">
                <a:solidFill>
                  <a:srgbClr val="314C14"/>
                </a:solidFill>
                <a:latin typeface="Times New Roman" pitchFamily="18" charset="0"/>
                <a:cs typeface="Times New Roman" pitchFamily="18" charset="0"/>
              </a:rPr>
              <a:t>Покровська районна державна адміністрація</a:t>
            </a:r>
            <a:endParaRPr lang="ru-RU" sz="1000" dirty="0" smtClean="0">
              <a:solidFill>
                <a:srgbClr val="314C1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uk-UA" b="1" dirty="0" smtClean="0">
                <a:solidFill>
                  <a:srgbClr val="314C14"/>
                </a:solidFill>
                <a:latin typeface="Times New Roman" pitchFamily="18" charset="0"/>
                <a:cs typeface="Times New Roman" pitchFamily="18" charset="0"/>
              </a:rPr>
              <a:t>Відділ освіти</a:t>
            </a:r>
            <a:endParaRPr lang="ru-RU" sz="1000" dirty="0" smtClean="0">
              <a:solidFill>
                <a:srgbClr val="314C1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b="1" dirty="0" err="1" smtClean="0">
                <a:solidFill>
                  <a:srgbClr val="314C14"/>
                </a:solidFill>
                <a:latin typeface="Times New Roman" pitchFamily="18" charset="0"/>
                <a:cs typeface="Times New Roman" pitchFamily="18" charset="0"/>
              </a:rPr>
              <a:t>Комунальний</a:t>
            </a:r>
            <a:r>
              <a:rPr lang="ru-RU" b="1" dirty="0" smtClean="0">
                <a:solidFill>
                  <a:srgbClr val="314C14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314C14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b="1" dirty="0" err="1" smtClean="0">
                <a:solidFill>
                  <a:srgbClr val="314C14"/>
                </a:solidFill>
                <a:latin typeface="Times New Roman" pitchFamily="18" charset="0"/>
                <a:cs typeface="Times New Roman" pitchFamily="18" charset="0"/>
              </a:rPr>
              <a:t>озашкільний</a:t>
            </a:r>
            <a:r>
              <a:rPr lang="uk-UA" b="1" dirty="0" smtClean="0">
                <a:solidFill>
                  <a:srgbClr val="314C14"/>
                </a:solidFill>
                <a:latin typeface="Times New Roman" pitchFamily="18" charset="0"/>
                <a:cs typeface="Times New Roman" pitchFamily="18" charset="0"/>
              </a:rPr>
              <a:t> навчальний заклад</a:t>
            </a:r>
            <a:endParaRPr lang="ru-RU" sz="1000" dirty="0" smtClean="0">
              <a:solidFill>
                <a:srgbClr val="314C1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uk-UA" b="1" dirty="0" err="1" smtClean="0">
                <a:solidFill>
                  <a:srgbClr val="314C14"/>
                </a:solidFill>
                <a:latin typeface="Times New Roman" pitchFamily="18" charset="0"/>
                <a:cs typeface="Times New Roman" pitchFamily="18" charset="0"/>
              </a:rPr>
              <a:t>“Районна</a:t>
            </a:r>
            <a:r>
              <a:rPr lang="uk-UA" b="1" dirty="0" smtClean="0">
                <a:solidFill>
                  <a:srgbClr val="314C14"/>
                </a:solidFill>
                <a:latin typeface="Times New Roman" pitchFamily="18" charset="0"/>
                <a:cs typeface="Times New Roman" pitchFamily="18" charset="0"/>
              </a:rPr>
              <a:t> станція юних </a:t>
            </a:r>
            <a:r>
              <a:rPr lang="uk-UA" b="1" dirty="0" err="1" smtClean="0">
                <a:solidFill>
                  <a:srgbClr val="314C14"/>
                </a:solidFill>
                <a:latin typeface="Times New Roman" pitchFamily="18" charset="0"/>
                <a:cs typeface="Times New Roman" pitchFamily="18" charset="0"/>
              </a:rPr>
              <a:t>натуралістів”</a:t>
            </a:r>
            <a:endParaRPr lang="ru-RU" sz="1000" dirty="0" smtClean="0">
              <a:solidFill>
                <a:srgbClr val="314C14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uk-UA" b="1" dirty="0" smtClean="0">
                <a:solidFill>
                  <a:srgbClr val="314C14"/>
                </a:solidFill>
                <a:latin typeface="Times New Roman" pitchFamily="18" charset="0"/>
                <a:cs typeface="Times New Roman" pitchFamily="18" charset="0"/>
              </a:rPr>
              <a:t>Покровської райради Донецької області</a:t>
            </a:r>
            <a:endParaRPr lang="uk-UA" sz="2400" dirty="0">
              <a:solidFill>
                <a:srgbClr val="314C1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AutoShape 2" descr="Капсули здоров'я»: мак, кмин, чіа | Живи Актив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AutoShape 4" descr="Капсули здоров'я»: мак, кмин, чіа | Живи Актив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0" name="Picture 8" descr="Мак кондитерский (семена) по выгодной цене в Запорожье. Доставка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429000"/>
            <a:ext cx="4071966" cy="2709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ru-RU" b="1" dirty="0" smtClean="0"/>
              <a:t>НАСІНИНА МАКУ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43306" y="1285860"/>
            <a:ext cx="5500694" cy="4840303"/>
          </a:xfrm>
        </p:spPr>
        <p:txBody>
          <a:bodyPr/>
          <a:lstStyle/>
          <a:p>
            <a:r>
              <a:rPr lang="ru-RU" sz="2400" dirty="0" err="1" smtClean="0"/>
              <a:t>Плід</a:t>
            </a:r>
            <a:r>
              <a:rPr lang="ru-RU" sz="2400" dirty="0" smtClean="0"/>
              <a:t> у маку – коробочка, </a:t>
            </a:r>
            <a:r>
              <a:rPr lang="ru-RU" sz="2400" dirty="0" err="1" smtClean="0"/>
              <a:t>короткоциліндрична</a:t>
            </a:r>
            <a:r>
              <a:rPr lang="ru-RU" sz="2400" dirty="0" smtClean="0"/>
              <a:t>, </a:t>
            </a:r>
            <a:r>
              <a:rPr lang="ru-RU" sz="2400" dirty="0" err="1" smtClean="0"/>
              <a:t>булавоподібна</a:t>
            </a:r>
            <a:r>
              <a:rPr lang="ru-RU" sz="2400" dirty="0" smtClean="0"/>
              <a:t>, </a:t>
            </a:r>
            <a:r>
              <a:rPr lang="ru-RU" sz="2400" dirty="0" err="1" smtClean="0"/>
              <a:t>довгаста</a:t>
            </a:r>
            <a:r>
              <a:rPr lang="ru-RU" sz="2400" dirty="0" smtClean="0"/>
              <a:t>, </a:t>
            </a:r>
            <a:r>
              <a:rPr lang="ru-RU" sz="2400" dirty="0" err="1" smtClean="0"/>
              <a:t>оберненояйцевидна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куляста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err="1" smtClean="0"/>
              <a:t>Насіння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дрібне</a:t>
            </a:r>
            <a:r>
              <a:rPr lang="ru-RU" sz="2400" dirty="0" smtClean="0"/>
              <a:t>, </a:t>
            </a:r>
            <a:r>
              <a:rPr lang="ru-RU" sz="2400" dirty="0" err="1" smtClean="0"/>
              <a:t>виїмчато-сітчасте</a:t>
            </a:r>
            <a:r>
              <a:rPr lang="ru-RU" sz="2400" dirty="0" smtClean="0"/>
              <a:t>. </a:t>
            </a:r>
            <a:r>
              <a:rPr lang="ru-RU" sz="2400" dirty="0" err="1" smtClean="0"/>
              <a:t>Дозрілі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насінини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викидаються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велику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відстань</a:t>
            </a:r>
            <a:r>
              <a:rPr lang="ru-RU" sz="2400" dirty="0" smtClean="0"/>
              <a:t> </a:t>
            </a:r>
            <a:r>
              <a:rPr lang="ru-RU" sz="2400" dirty="0" smtClean="0"/>
              <a:t>в </a:t>
            </a:r>
            <a:r>
              <a:rPr lang="ru-RU" sz="2400" dirty="0" err="1" smtClean="0"/>
              <a:t>результаті</a:t>
            </a:r>
            <a:r>
              <a:rPr lang="ru-RU" sz="2400" dirty="0" smtClean="0"/>
              <a:t> </a:t>
            </a:r>
            <a:r>
              <a:rPr lang="ru-RU" sz="2400" dirty="0" err="1" smtClean="0"/>
              <a:t>різкого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розтріскування</a:t>
            </a:r>
            <a:r>
              <a:rPr lang="ru-RU" sz="2400" dirty="0" smtClean="0"/>
              <a:t> коробочки</a:t>
            </a:r>
            <a:r>
              <a:rPr lang="ru-RU" sz="2400" dirty="0" smtClean="0"/>
              <a:t>.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вони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висипатися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вітрі</a:t>
            </a:r>
            <a:r>
              <a:rPr lang="ru-RU" sz="2400" dirty="0" smtClean="0"/>
              <a:t>, як </a:t>
            </a:r>
            <a:r>
              <a:rPr lang="ru-RU" sz="2400" dirty="0" err="1" smtClean="0"/>
              <a:t>сіль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сільнички</a:t>
            </a:r>
            <a:r>
              <a:rPr lang="ru-RU" sz="2400" dirty="0" smtClean="0"/>
              <a:t>,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отворів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/>
              <a:t>утворюються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коробочці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6386" name="Picture 2" descr="Haşhaş – Safran Kuruyemiş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00240"/>
            <a:ext cx="3338174" cy="24907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З</a:t>
            </a:r>
            <a:r>
              <a:rPr lang="ru-RU" b="1" dirty="0" err="1" smtClean="0"/>
              <a:t>овнішня</a:t>
            </a:r>
            <a:r>
              <a:rPr lang="ru-RU" b="1" dirty="0" smtClean="0"/>
              <a:t> </a:t>
            </a:r>
            <a:r>
              <a:rPr lang="ru-RU" b="1" dirty="0" err="1" smtClean="0"/>
              <a:t>оболонка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насінини</a:t>
            </a:r>
            <a:r>
              <a:rPr lang="ru-RU" b="1" dirty="0" smtClean="0"/>
              <a:t> маку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7411" name="Picture 3" descr="C:\Users\пк\Desktop\Дистанція 18.05-22.05\16.05.2020\IMG_20200516_13565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>
            <a:lum bright="10000" contrast="10000"/>
          </a:blip>
          <a:srcRect/>
          <a:stretch>
            <a:fillRect/>
          </a:stretch>
        </p:blipFill>
        <p:spPr bwMode="auto">
          <a:xfrm>
            <a:off x="571472" y="1500174"/>
            <a:ext cx="1979097" cy="2428892"/>
          </a:xfrm>
          <a:prstGeom prst="rect">
            <a:avLst/>
          </a:prstGeom>
          <a:noFill/>
        </p:spPr>
      </p:pic>
      <p:pic>
        <p:nvPicPr>
          <p:cNvPr id="17413" name="Picture 5" descr="C:\Users\пк\Desktop\Дистанція 18.05-22.05\16.05.2020\IMG_20200516_13570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screen">
            <a:lum bright="10000" contrast="10000"/>
          </a:blip>
          <a:srcRect/>
          <a:stretch>
            <a:fillRect/>
          </a:stretch>
        </p:blipFill>
        <p:spPr bwMode="auto">
          <a:xfrm>
            <a:off x="1571604" y="4000504"/>
            <a:ext cx="2560338" cy="2461863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286116" y="1785926"/>
            <a:ext cx="471487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Оболонка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виїмчасто-сітчасту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поверхню</a:t>
            </a:r>
            <a:r>
              <a:rPr lang="ru-RU" sz="2800" dirty="0" smtClean="0"/>
              <a:t>. </a:t>
            </a:r>
            <a:r>
              <a:rPr lang="ru-RU" sz="2800" dirty="0" err="1" smtClean="0"/>
              <a:t>Дуже</a:t>
            </a:r>
            <a:r>
              <a:rPr lang="ru-RU" sz="2800" dirty="0" smtClean="0"/>
              <a:t> </a:t>
            </a:r>
            <a:r>
              <a:rPr lang="ru-RU" sz="2800" dirty="0" err="1" smtClean="0"/>
              <a:t>нагадує</a:t>
            </a:r>
            <a:r>
              <a:rPr lang="ru-RU" sz="2800" dirty="0" smtClean="0"/>
              <a:t> </a:t>
            </a:r>
            <a:r>
              <a:rPr lang="ru-RU" sz="2800" dirty="0" err="1" smtClean="0"/>
              <a:t>стільники</a:t>
            </a:r>
            <a:r>
              <a:rPr lang="ru-RU" sz="2800" dirty="0" smtClean="0"/>
              <a:t> (</a:t>
            </a:r>
            <a:r>
              <a:rPr lang="ru-RU" sz="2800" dirty="0" err="1" smtClean="0"/>
              <a:t>соти</a:t>
            </a:r>
            <a:r>
              <a:rPr lang="ru-RU" sz="2800" dirty="0" smtClean="0"/>
              <a:t>) </a:t>
            </a:r>
            <a:r>
              <a:rPr lang="ru-RU" sz="2800" dirty="0" err="1" smtClean="0"/>
              <a:t>бджіл</a:t>
            </a:r>
            <a:r>
              <a:rPr lang="ru-RU" sz="2800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14810" y="4357694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 smtClean="0"/>
              <a:t>У </a:t>
            </a:r>
            <a:r>
              <a:rPr lang="ru-RU" sz="2800" dirty="0" err="1" smtClean="0"/>
              <a:t>вигнутій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частині</a:t>
            </a:r>
            <a:r>
              <a:rPr lang="ru-RU" sz="2800" dirty="0" smtClean="0"/>
              <a:t> видно рубчик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Макова </a:t>
            </a:r>
            <a:r>
              <a:rPr lang="ru-RU" b="1" dirty="0" err="1" smtClean="0"/>
              <a:t>насінина</a:t>
            </a:r>
            <a:r>
              <a:rPr lang="ru-RU" b="1" dirty="0" smtClean="0"/>
              <a:t> в поперечному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розрізі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29190" y="2589201"/>
            <a:ext cx="3895724" cy="2197121"/>
          </a:xfrm>
        </p:spPr>
        <p:txBody>
          <a:bodyPr/>
          <a:lstStyle/>
          <a:p>
            <a:r>
              <a:rPr lang="ru-RU" dirty="0" err="1" smtClean="0"/>
              <a:t>Оболонка</a:t>
            </a:r>
            <a:r>
              <a:rPr lang="ru-RU" dirty="0" smtClean="0"/>
              <a:t> </a:t>
            </a:r>
            <a:r>
              <a:rPr lang="ru-RU" dirty="0" err="1" smtClean="0"/>
              <a:t>макової</a:t>
            </a:r>
            <a:r>
              <a:rPr lang="ru-RU" dirty="0" smtClean="0"/>
              <a:t> </a:t>
            </a:r>
            <a:r>
              <a:rPr lang="ru-RU" dirty="0" err="1" smtClean="0"/>
              <a:t>насінини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тонка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м‘яка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8434" name="Picture 2" descr="C:\Users\пк\Desktop\Дистанція 18.05-22.05\16.05.2020\IMG_20200516_13571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85786" y="2000240"/>
            <a:ext cx="4206269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uk-UA" dirty="0" smtClean="0"/>
              <a:t>Макове насіння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7752" y="2071678"/>
            <a:ext cx="3829048" cy="3214710"/>
          </a:xfrm>
        </p:spPr>
        <p:txBody>
          <a:bodyPr/>
          <a:lstStyle/>
          <a:p>
            <a:r>
              <a:rPr lang="ru-RU" dirty="0" err="1" smtClean="0"/>
              <a:t>Незважаючи</a:t>
            </a:r>
            <a:r>
              <a:rPr lang="ru-RU" dirty="0" smtClean="0"/>
              <a:t> на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просту</a:t>
            </a:r>
            <a:r>
              <a:rPr lang="ru-RU" dirty="0" smtClean="0"/>
              <a:t> форму, </a:t>
            </a:r>
            <a:r>
              <a:rPr lang="ru-RU" dirty="0" err="1" smtClean="0"/>
              <a:t>знайти</a:t>
            </a:r>
            <a:r>
              <a:rPr lang="ru-RU" dirty="0" smtClean="0"/>
              <a:t> два </a:t>
            </a:r>
            <a:r>
              <a:rPr lang="ru-RU" dirty="0" err="1" smtClean="0"/>
              <a:t>однакових</a:t>
            </a:r>
            <a:r>
              <a:rPr lang="ru-RU" dirty="0" smtClean="0"/>
              <a:t> </a:t>
            </a:r>
            <a:r>
              <a:rPr lang="ru-RU" dirty="0" err="1" smtClean="0"/>
              <a:t>макових</a:t>
            </a:r>
            <a:r>
              <a:rPr lang="ru-RU" dirty="0" smtClean="0"/>
              <a:t> </a:t>
            </a:r>
            <a:r>
              <a:rPr lang="ru-RU" dirty="0" err="1" smtClean="0"/>
              <a:t>зернятка</a:t>
            </a:r>
            <a:r>
              <a:rPr lang="ru-RU" dirty="0" smtClean="0"/>
              <a:t>, напевно</a:t>
            </a:r>
            <a:r>
              <a:rPr lang="ru-RU" dirty="0" smtClean="0"/>
              <a:t>, </a:t>
            </a:r>
            <a:r>
              <a:rPr lang="ru-RU" dirty="0" err="1" smtClean="0"/>
              <a:t>неможливо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9458" name="Picture 2" descr="C:\Users\пк\Desktop\Дистанція 18.05-22.05\16.05.2020\IMG_20200516_13572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>
            <a:lum bright="-10000" contrast="10000"/>
          </a:blip>
          <a:srcRect/>
          <a:stretch>
            <a:fillRect/>
          </a:stretch>
        </p:blipFill>
        <p:spPr bwMode="auto">
          <a:xfrm>
            <a:off x="629083" y="1984932"/>
            <a:ext cx="4085793" cy="3015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uk-UA" dirty="0" smtClean="0"/>
              <a:t>Такі однакові, і такі різні</a:t>
            </a:r>
            <a:endParaRPr lang="ru-RU" dirty="0"/>
          </a:p>
        </p:txBody>
      </p:sp>
      <p:pic>
        <p:nvPicPr>
          <p:cNvPr id="21506" name="Picture 2" descr="МАГИЧЕСКАЯ СИЛА СЕМЯН МАКА | ВКонтакт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477054"/>
            <a:ext cx="6786610" cy="45161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357322"/>
          </a:xfrm>
        </p:spPr>
        <p:txBody>
          <a:bodyPr/>
          <a:lstStyle/>
          <a:p>
            <a:r>
              <a:rPr lang="uk-UA" b="1" dirty="0" smtClean="0"/>
              <a:t>Дякую за увагу!</a:t>
            </a:r>
            <a:endParaRPr lang="ru-RU" b="1" dirty="0"/>
          </a:p>
        </p:txBody>
      </p:sp>
      <p:pic>
        <p:nvPicPr>
          <p:cNvPr id="20482" name="Picture 2" descr="Мак семена, Ровенская обл. | agro-smart.com.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928802"/>
            <a:ext cx="3976232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115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1_Тема Office</vt:lpstr>
      <vt:lpstr>Слайд 1</vt:lpstr>
      <vt:lpstr>НАСІНИНА МАКУ </vt:lpstr>
      <vt:lpstr>Зовнішня оболонка насінини маку </vt:lpstr>
      <vt:lpstr>Макова насінина в поперечному розрізі </vt:lpstr>
      <vt:lpstr>Макове насіння</vt:lpstr>
      <vt:lpstr>Такі однакові, і такі різні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Пользователь Windows</cp:lastModifiedBy>
  <cp:revision>7</cp:revision>
  <dcterms:created xsi:type="dcterms:W3CDTF">2014-03-26T12:59:52Z</dcterms:created>
  <dcterms:modified xsi:type="dcterms:W3CDTF">2020-05-16T14:25:41Z</dcterms:modified>
</cp:coreProperties>
</file>