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56" r:id="rId2"/>
    <p:sldId id="271" r:id="rId3"/>
    <p:sldId id="272" r:id="rId4"/>
    <p:sldId id="265" r:id="rId5"/>
    <p:sldId id="274" r:id="rId6"/>
    <p:sldId id="264" r:id="rId7"/>
    <p:sldId id="275" r:id="rId8"/>
    <p:sldId id="277" r:id="rId9"/>
    <p:sldId id="278" r:id="rId10"/>
    <p:sldId id="27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42C7C62C-6075-426B-B9CE-B65FA7FF71B9}">
          <p14:sldIdLst>
            <p14:sldId id="256"/>
            <p14:sldId id="26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0000"/>
    <a:srgbClr val="F3F0ED"/>
    <a:srgbClr val="E1DAD2"/>
    <a:srgbClr val="FEFEFE"/>
    <a:srgbClr val="C1C9CD"/>
    <a:srgbClr val="7C96A3"/>
    <a:srgbClr val="FFFFFF"/>
    <a:srgbClr val="003374"/>
    <a:srgbClr val="3A5896"/>
    <a:srgbClr val="38559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59" y="163208"/>
            <a:ext cx="7869890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519915" y="1376916"/>
            <a:ext cx="4104167" cy="4104167"/>
          </a:xfrm>
          <a:prstGeom prst="ellipse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87769" y="1144770"/>
            <a:ext cx="4568457" cy="4568457"/>
          </a:xfrm>
          <a:prstGeom prst="ellipse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79981" y="2403566"/>
            <a:ext cx="4584032" cy="27954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dirty="0" smtClean="0">
              <a:solidFill>
                <a:srgbClr val="C00000"/>
              </a:solidFill>
            </a:endParaRPr>
          </a:p>
          <a:p>
            <a:endParaRPr lang="en-US" sz="5400" b="1" dirty="0" smtClean="0">
              <a:solidFill>
                <a:srgbClr val="C00000"/>
              </a:solidFill>
            </a:endParaRPr>
          </a:p>
          <a:p>
            <a:endParaRPr lang="en-US" sz="5400" b="1" dirty="0" smtClean="0">
              <a:solidFill>
                <a:srgbClr val="C00000"/>
              </a:solidFill>
            </a:endParaRPr>
          </a:p>
          <a:p>
            <a:r>
              <a:rPr lang="ru-RU" sz="7200" dirty="0" err="1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Квітка</a:t>
            </a:r>
            <a:r>
              <a:rPr lang="ru-RU" sz="72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</a:p>
          <a:p>
            <a:r>
              <a:rPr lang="ru-RU" sz="7200" dirty="0" err="1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кульбаби</a:t>
            </a:r>
            <a:r>
              <a:rPr lang="ru-RU" sz="72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72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</a:br>
            <a:endParaRPr lang="en-US" sz="7200" dirty="0">
              <a:ln w="0"/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10789" y="0"/>
            <a:ext cx="666205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b="1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Покровська районна державна адміністрація</a:t>
            </a:r>
            <a:endParaRPr lang="ru-RU" sz="1050" dirty="0" smtClean="0">
              <a:solidFill>
                <a:srgbClr val="74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uk-UA" sz="2000" b="1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Відділ освіти</a:t>
            </a:r>
            <a:endParaRPr lang="ru-RU" sz="1050" dirty="0" smtClean="0">
              <a:solidFill>
                <a:srgbClr val="74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000" b="1" dirty="0" err="1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Комунальний</a:t>
            </a:r>
            <a:r>
              <a:rPr lang="ru-RU" sz="2000" b="1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000" b="1" dirty="0" err="1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озашкільний</a:t>
            </a:r>
            <a:r>
              <a:rPr lang="uk-UA" sz="2000" b="1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 навчальний заклад</a:t>
            </a:r>
            <a:endParaRPr lang="ru-RU" sz="1050" dirty="0" smtClean="0">
              <a:solidFill>
                <a:srgbClr val="74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uk-UA" sz="2000" b="1" dirty="0" err="1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“Районна</a:t>
            </a:r>
            <a:r>
              <a:rPr lang="uk-UA" sz="2000" b="1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 станція юних </a:t>
            </a:r>
            <a:r>
              <a:rPr lang="uk-UA" sz="2000" b="1" dirty="0" err="1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натуралістів”</a:t>
            </a:r>
            <a:endParaRPr lang="ru-RU" sz="1050" dirty="0" smtClean="0">
              <a:solidFill>
                <a:srgbClr val="74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uk-UA" sz="2000" b="1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Покровської райради Донецької області</a:t>
            </a:r>
            <a:endParaRPr lang="uk-UA" sz="2800" dirty="0">
              <a:solidFill>
                <a:srgbClr val="74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15246" y="4863963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FontTx/>
              <a:buNone/>
              <a:defRPr/>
            </a:pPr>
            <a:r>
              <a:rPr lang="uk-UA" sz="2000" b="1" i="1" dirty="0" smtClean="0">
                <a:solidFill>
                  <a:srgbClr val="740000"/>
                </a:solidFill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Матеріал підготувала </a:t>
            </a:r>
          </a:p>
          <a:p>
            <a:pPr algn="r">
              <a:buFontTx/>
              <a:buNone/>
              <a:defRPr/>
            </a:pPr>
            <a:r>
              <a:rPr lang="uk-UA" sz="2000" b="1" i="1" dirty="0" smtClean="0">
                <a:solidFill>
                  <a:srgbClr val="740000"/>
                </a:solidFill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керівник гуртків </a:t>
            </a:r>
          </a:p>
          <a:p>
            <a:pPr algn="r">
              <a:buFontTx/>
              <a:buNone/>
              <a:defRPr/>
            </a:pPr>
            <a:r>
              <a:rPr lang="uk-UA" sz="2000" b="1" i="1" dirty="0" err="1" smtClean="0">
                <a:solidFill>
                  <a:srgbClr val="740000"/>
                </a:solidFill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“Лікарські</a:t>
            </a:r>
            <a:r>
              <a:rPr lang="uk-UA" sz="2000" b="1" i="1" dirty="0" smtClean="0">
                <a:solidFill>
                  <a:srgbClr val="740000"/>
                </a:solidFill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 </a:t>
            </a:r>
            <a:r>
              <a:rPr lang="uk-UA" sz="2000" b="1" i="1" dirty="0" err="1" smtClean="0">
                <a:solidFill>
                  <a:srgbClr val="740000"/>
                </a:solidFill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рослини”</a:t>
            </a:r>
            <a:r>
              <a:rPr lang="uk-UA" sz="2000" b="1" i="1" dirty="0" smtClean="0">
                <a:solidFill>
                  <a:srgbClr val="740000"/>
                </a:solidFill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, </a:t>
            </a:r>
          </a:p>
          <a:p>
            <a:pPr algn="r">
              <a:buFontTx/>
              <a:buNone/>
              <a:defRPr/>
            </a:pPr>
            <a:r>
              <a:rPr lang="uk-UA" sz="2000" b="1" i="1" dirty="0" err="1" smtClean="0">
                <a:solidFill>
                  <a:srgbClr val="740000"/>
                </a:solidFill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“Природа</a:t>
            </a:r>
            <a:r>
              <a:rPr lang="uk-UA" sz="2000" b="1" i="1" dirty="0" smtClean="0">
                <a:solidFill>
                  <a:srgbClr val="740000"/>
                </a:solidFill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 рідного </a:t>
            </a:r>
            <a:r>
              <a:rPr lang="uk-UA" sz="2000" b="1" i="1" dirty="0" err="1" smtClean="0">
                <a:solidFill>
                  <a:srgbClr val="740000"/>
                </a:solidFill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краю”</a:t>
            </a:r>
            <a:r>
              <a:rPr lang="uk-UA" sz="2000" b="1" i="1" dirty="0" smtClean="0">
                <a:solidFill>
                  <a:srgbClr val="740000"/>
                </a:solidFill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 </a:t>
            </a:r>
          </a:p>
          <a:p>
            <a:pPr algn="r">
              <a:buFontTx/>
              <a:buNone/>
              <a:defRPr/>
            </a:pPr>
            <a:r>
              <a:rPr lang="uk-UA" sz="2000" b="1" i="1" dirty="0" err="1" smtClean="0">
                <a:solidFill>
                  <a:srgbClr val="740000"/>
                </a:solidFill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Козаренко</a:t>
            </a:r>
            <a:r>
              <a:rPr lang="uk-UA" sz="2000" b="1" i="1" dirty="0" smtClean="0">
                <a:solidFill>
                  <a:srgbClr val="740000"/>
                </a:solidFill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 Віталіна Іванівна</a:t>
            </a:r>
            <a:endParaRPr lang="ru-RU" sz="2000" b="1" i="1" dirty="0" smtClean="0">
              <a:solidFill>
                <a:srgbClr val="740000"/>
              </a:solidFill>
              <a:latin typeface="Times New Roman" pitchFamily="18" charset="0"/>
              <a:ea typeface="SimHei" pitchFamily="49" charset="-122"/>
              <a:cs typeface="Times New Roman" pitchFamily="18" charset="0"/>
            </a:endParaRPr>
          </a:p>
          <a:p>
            <a:pPr algn="ctr">
              <a:defRPr/>
            </a:pPr>
            <a:endParaRPr lang="zh-CN" altLang="en-US" sz="2000" b="1" dirty="0" smtClean="0">
              <a:solidFill>
                <a:srgbClr val="7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459" y="163208"/>
            <a:ext cx="7869890" cy="1757032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/>
              <a:t>Дякую за увагу!</a:t>
            </a:r>
            <a:endParaRPr lang="ru-RU" sz="6000" dirty="0"/>
          </a:p>
        </p:txBody>
      </p:sp>
      <p:pic>
        <p:nvPicPr>
          <p:cNvPr id="31754" name="Picture 10" descr="ᐈ Одуванчик цветы фото, фотографии цветы одуванчики | скачать на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6549" y="1741814"/>
            <a:ext cx="5551713" cy="3694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Зовнішній</a:t>
            </a:r>
            <a:r>
              <a:rPr lang="ru-RU" b="1" dirty="0" smtClean="0"/>
              <a:t> </a:t>
            </a:r>
            <a:r>
              <a:rPr lang="ru-RU" b="1" dirty="0" err="1" smtClean="0"/>
              <a:t>вигляд</a:t>
            </a:r>
            <a:r>
              <a:rPr lang="ru-RU" b="1" dirty="0" smtClean="0"/>
              <a:t> </a:t>
            </a:r>
            <a:r>
              <a:rPr lang="ru-RU" b="1" dirty="0" err="1" smtClean="0"/>
              <a:t>квітки</a:t>
            </a:r>
            <a:r>
              <a:rPr lang="ru-RU" b="1" dirty="0" smtClean="0"/>
              <a:t> </a:t>
            </a:r>
            <a:r>
              <a:rPr lang="ru-RU" b="1" dirty="0" err="1" smtClean="0"/>
              <a:t>кульбаби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9150" y="1476103"/>
            <a:ext cx="4331970" cy="4700860"/>
          </a:xfrm>
        </p:spPr>
        <p:txBody>
          <a:bodyPr>
            <a:normAutofit/>
          </a:bodyPr>
          <a:lstStyle/>
          <a:p>
            <a:r>
              <a:rPr lang="ru-RU" dirty="0" smtClean="0"/>
              <a:t>На </a:t>
            </a:r>
            <a:r>
              <a:rPr lang="ru-RU" dirty="0" err="1" smtClean="0"/>
              <a:t>малюнку</a:t>
            </a:r>
            <a:r>
              <a:rPr lang="ru-RU" dirty="0" smtClean="0"/>
              <a:t> добре </a:t>
            </a:r>
            <a:r>
              <a:rPr lang="ru-RU" dirty="0" err="1" smtClean="0"/>
              <a:t>помітна</a:t>
            </a:r>
            <a:r>
              <a:rPr lang="ru-RU" dirty="0" smtClean="0"/>
              <a:t> </a:t>
            </a:r>
            <a:r>
              <a:rPr lang="ru-RU" dirty="0" err="1" smtClean="0"/>
              <a:t>квітконіжка</a:t>
            </a:r>
            <a:r>
              <a:rPr lang="ru-RU" dirty="0" smtClean="0"/>
              <a:t> – вона </a:t>
            </a:r>
            <a:r>
              <a:rPr lang="ru-RU" dirty="0" err="1" smtClean="0"/>
              <a:t>соковита</a:t>
            </a:r>
            <a:r>
              <a:rPr lang="ru-RU" dirty="0" smtClean="0"/>
              <a:t>, </a:t>
            </a:r>
            <a:r>
              <a:rPr lang="ru-RU" dirty="0" err="1" smtClean="0"/>
              <a:t>циліндрична</a:t>
            </a:r>
            <a:r>
              <a:rPr lang="ru-RU" dirty="0" smtClean="0"/>
              <a:t>, </a:t>
            </a:r>
            <a:r>
              <a:rPr lang="ru-RU" dirty="0" err="1" smtClean="0"/>
              <a:t>порожня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всередині</a:t>
            </a:r>
            <a:r>
              <a:rPr lang="ru-RU" dirty="0" smtClean="0"/>
              <a:t>. </a:t>
            </a:r>
            <a:r>
              <a:rPr lang="ru-RU" dirty="0" err="1" smtClean="0"/>
              <a:t>Закінчується</a:t>
            </a:r>
            <a:r>
              <a:rPr lang="ru-RU" dirty="0" smtClean="0"/>
              <a:t> </a:t>
            </a:r>
            <a:r>
              <a:rPr lang="ru-RU" dirty="0" err="1" smtClean="0"/>
              <a:t>суцвіттям</a:t>
            </a:r>
            <a:r>
              <a:rPr lang="ru-RU" dirty="0" smtClean="0"/>
              <a:t> «</a:t>
            </a:r>
            <a:r>
              <a:rPr lang="ru-RU" dirty="0" err="1" smtClean="0"/>
              <a:t>кошик</a:t>
            </a:r>
            <a:r>
              <a:rPr lang="ru-RU" dirty="0" smtClean="0"/>
              <a:t>». </a:t>
            </a:r>
            <a:r>
              <a:rPr lang="ru-RU" dirty="0" err="1" smtClean="0"/>
              <a:t>Кошик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діаметром</a:t>
            </a:r>
            <a:r>
              <a:rPr lang="ru-RU" dirty="0" smtClean="0"/>
              <a:t> до 5 см.</a:t>
            </a:r>
            <a:br>
              <a:rPr lang="ru-RU" dirty="0" smtClean="0"/>
            </a:br>
            <a:r>
              <a:rPr lang="ru-RU" dirty="0" err="1" smtClean="0"/>
              <a:t>Суцвіття</a:t>
            </a:r>
            <a:r>
              <a:rPr lang="ru-RU" dirty="0" smtClean="0"/>
              <a:t> </a:t>
            </a:r>
            <a:r>
              <a:rPr lang="ru-RU" dirty="0" err="1" smtClean="0"/>
              <a:t>утворюють</a:t>
            </a:r>
            <a:r>
              <a:rPr lang="ru-RU" dirty="0" smtClean="0"/>
              <a:t> </a:t>
            </a:r>
            <a:r>
              <a:rPr lang="ru-RU" dirty="0" err="1" smtClean="0"/>
              <a:t>язичкові</a:t>
            </a:r>
            <a:r>
              <a:rPr lang="ru-RU" dirty="0" smtClean="0"/>
              <a:t> </a:t>
            </a:r>
            <a:r>
              <a:rPr lang="ru-RU" dirty="0" err="1" smtClean="0"/>
              <a:t>двостатеві</a:t>
            </a:r>
            <a:r>
              <a:rPr lang="ru-RU" dirty="0" smtClean="0"/>
              <a:t> </a:t>
            </a:r>
            <a:r>
              <a:rPr lang="ru-RU" dirty="0" err="1" smtClean="0"/>
              <a:t>яскраво-жовті</a:t>
            </a:r>
            <a:r>
              <a:rPr lang="ru-RU" dirty="0" smtClean="0"/>
              <a:t> </a:t>
            </a:r>
            <a:r>
              <a:rPr lang="ru-RU" dirty="0" err="1" smtClean="0"/>
              <a:t>квітки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Кульбаба лікарська — Вікіпеді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585" y="1114143"/>
            <a:ext cx="3645717" cy="5005851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2429691" y="640079"/>
            <a:ext cx="2312126" cy="1084217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Суцвіття кульбаби після відцвітання квітки 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8" name="Прямая соединительная линия 7"/>
          <p:cNvCxnSpPr>
            <a:stCxn id="6" idx="4"/>
          </p:cNvCxnSpPr>
          <p:nvPr/>
        </p:nvCxnSpPr>
        <p:spPr>
          <a:xfrm rot="5400000">
            <a:off x="3112227" y="1289961"/>
            <a:ext cx="39192" cy="90786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0" y="1658982"/>
            <a:ext cx="1619794" cy="914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chemeClr val="tx1"/>
                </a:solidFill>
              </a:rPr>
              <a:t>Суцвітття</a:t>
            </a:r>
            <a:r>
              <a:rPr lang="uk-UA" dirty="0" smtClean="0">
                <a:solidFill>
                  <a:schemeClr val="tx1"/>
                </a:solidFill>
              </a:rPr>
              <a:t> кульбаби </a:t>
            </a:r>
            <a:r>
              <a:rPr lang="uk-UA" dirty="0" err="1" smtClean="0">
                <a:solidFill>
                  <a:schemeClr val="tx1"/>
                </a:solidFill>
              </a:rPr>
              <a:t>“кошик”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8" name="Прямая соединительная линия 17"/>
          <p:cNvCxnSpPr>
            <a:stCxn id="16" idx="4"/>
          </p:cNvCxnSpPr>
          <p:nvPr/>
        </p:nvCxnSpPr>
        <p:spPr>
          <a:xfrm rot="16200000" flipH="1">
            <a:off x="809896" y="2573382"/>
            <a:ext cx="261258" cy="261257"/>
          </a:xfrm>
          <a:prstGeom prst="line">
            <a:avLst/>
          </a:prstGeom>
          <a:ln w="57150">
            <a:solidFill>
              <a:srgbClr val="7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-1" y="3840481"/>
            <a:ext cx="1841864" cy="574766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квітоніжка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463040" y="384048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188720" y="3148149"/>
            <a:ext cx="1175657" cy="796834"/>
          </a:xfrm>
          <a:prstGeom prst="line">
            <a:avLst/>
          </a:prstGeom>
          <a:ln w="57150">
            <a:solidFill>
              <a:srgbClr val="7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1169127" y="3572691"/>
            <a:ext cx="378823" cy="261257"/>
          </a:xfrm>
          <a:prstGeom prst="line">
            <a:avLst/>
          </a:prstGeom>
          <a:ln w="57150">
            <a:solidFill>
              <a:srgbClr val="7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Вид </a:t>
            </a:r>
            <a:r>
              <a:rPr lang="ru-RU" b="1" dirty="0" err="1" smtClean="0"/>
              <a:t>знизу</a:t>
            </a:r>
            <a:r>
              <a:rPr lang="ru-RU" b="1" dirty="0" smtClean="0"/>
              <a:t> </a:t>
            </a:r>
            <a:r>
              <a:rPr lang="ru-RU" b="1" dirty="0" err="1" smtClean="0"/>
              <a:t>суцвіття</a:t>
            </a:r>
            <a:r>
              <a:rPr lang="ru-RU" b="1" dirty="0" smtClean="0"/>
              <a:t> </a:t>
            </a:r>
            <a:r>
              <a:rPr lang="ru-RU" b="1" dirty="0" err="1" smtClean="0"/>
              <a:t>квітки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71109" y="1358537"/>
            <a:ext cx="5003074" cy="4818426"/>
          </a:xfrm>
        </p:spPr>
        <p:txBody>
          <a:bodyPr>
            <a:noAutofit/>
          </a:bodyPr>
          <a:lstStyle/>
          <a:p>
            <a:r>
              <a:rPr lang="ru-RU" dirty="0" err="1" smtClean="0"/>
              <a:t>Язичкова</a:t>
            </a:r>
            <a:r>
              <a:rPr lang="ru-RU" dirty="0" smtClean="0"/>
              <a:t> </a:t>
            </a:r>
            <a:r>
              <a:rPr lang="ru-RU" dirty="0" err="1" smtClean="0"/>
              <a:t>квітка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вигляд</a:t>
            </a:r>
            <a:r>
              <a:rPr lang="ru-RU" dirty="0" smtClean="0"/>
              <a:t> </a:t>
            </a:r>
            <a:r>
              <a:rPr lang="ru-RU" dirty="0" err="1" smtClean="0"/>
              <a:t>вузького</a:t>
            </a:r>
            <a:r>
              <a:rPr lang="ru-RU" dirty="0" smtClean="0"/>
              <a:t> </a:t>
            </a:r>
            <a:r>
              <a:rPr lang="ru-RU" dirty="0" err="1" smtClean="0"/>
              <a:t>довгого</a:t>
            </a:r>
            <a:r>
              <a:rPr lang="ru-RU" dirty="0" smtClean="0"/>
              <a:t> </a:t>
            </a:r>
            <a:r>
              <a:rPr lang="ru-RU" dirty="0" err="1" smtClean="0"/>
              <a:t>язичка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 перший </a:t>
            </a:r>
            <a:r>
              <a:rPr lang="ru-RU" dirty="0" err="1" smtClean="0"/>
              <a:t>погляд</a:t>
            </a:r>
            <a:r>
              <a:rPr lang="ru-RU" dirty="0" smtClean="0"/>
              <a:t> </a:t>
            </a:r>
            <a:r>
              <a:rPr lang="ru-RU" dirty="0" err="1" smtClean="0"/>
              <a:t>здається</a:t>
            </a:r>
            <a:r>
              <a:rPr lang="ru-RU" dirty="0" smtClean="0"/>
              <a:t> </a:t>
            </a:r>
            <a:r>
              <a:rPr lang="ru-RU" dirty="0" smtClean="0"/>
              <a:t>одною </a:t>
            </a:r>
            <a:r>
              <a:rPr lang="ru-RU" dirty="0" err="1" smtClean="0"/>
              <a:t>пелюсткою</a:t>
            </a:r>
            <a:r>
              <a:rPr lang="ru-RU" dirty="0" smtClean="0"/>
              <a:t>. Але при </a:t>
            </a:r>
            <a:r>
              <a:rPr lang="ru-RU" dirty="0" err="1" smtClean="0"/>
              <a:t>уважному</a:t>
            </a:r>
            <a:r>
              <a:rPr lang="ru-RU" dirty="0" smtClean="0"/>
              <a:t> </a:t>
            </a:r>
            <a:r>
              <a:rPr lang="ru-RU" dirty="0" err="1" smtClean="0"/>
              <a:t>розгляді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побачити</a:t>
            </a:r>
            <a:r>
              <a:rPr lang="ru-RU" dirty="0" smtClean="0"/>
              <a:t>, що в </a:t>
            </a:r>
            <a:r>
              <a:rPr lang="ru-RU" dirty="0" err="1" smtClean="0"/>
              <a:t>нижній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язичок</a:t>
            </a:r>
            <a:r>
              <a:rPr lang="ru-RU" dirty="0" smtClean="0"/>
              <a:t> </a:t>
            </a:r>
            <a:r>
              <a:rPr lang="ru-RU" dirty="0" err="1" smtClean="0"/>
              <a:t>згорнутий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трубочку,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виходить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маточка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тичинки</a:t>
            </a:r>
            <a:r>
              <a:rPr lang="ru-RU" dirty="0" smtClean="0"/>
              <a:t>. </a:t>
            </a:r>
            <a:r>
              <a:rPr lang="ru-RU" dirty="0" err="1" smtClean="0"/>
              <a:t>Квітка</a:t>
            </a:r>
            <a:r>
              <a:rPr lang="ru-RU" dirty="0" smtClean="0"/>
              <a:t> – </a:t>
            </a:r>
            <a:r>
              <a:rPr lang="ru-RU" dirty="0" err="1" smtClean="0"/>
              <a:t>двостатева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78" name="Picture 2" descr="C:\Users\пк\Desktop\16.05.2020\IMG_20200516_1355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496387" y="1920240"/>
            <a:ext cx="3471783" cy="2573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823" y="300446"/>
            <a:ext cx="8503920" cy="861504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Всередині</a:t>
            </a:r>
            <a:r>
              <a:rPr lang="ru-RU" b="1" dirty="0" smtClean="0"/>
              <a:t> </a:t>
            </a:r>
            <a:r>
              <a:rPr lang="ru-RU" b="1" dirty="0" err="1" smtClean="0"/>
              <a:t>суцвіття</a:t>
            </a:r>
            <a:r>
              <a:rPr lang="ru-RU" b="1" dirty="0" smtClean="0"/>
              <a:t> </a:t>
            </a:r>
            <a:r>
              <a:rPr lang="ru-RU" b="1" dirty="0" err="1" smtClean="0"/>
              <a:t>має</a:t>
            </a:r>
            <a:r>
              <a:rPr lang="ru-RU" b="1" dirty="0" smtClean="0"/>
              <a:t> ось </a:t>
            </a:r>
            <a:r>
              <a:rPr lang="ru-RU" b="1" dirty="0" err="1" smtClean="0"/>
              <a:t>такий</a:t>
            </a:r>
            <a:r>
              <a:rPr lang="ru-RU" b="1" dirty="0" smtClean="0"/>
              <a:t> </a:t>
            </a:r>
            <a:r>
              <a:rPr lang="ru-RU" b="1" dirty="0" err="1" smtClean="0"/>
              <a:t>вигляд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3" name="Picture 5" descr="Bee Dandelion 080427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673099" y="1802675"/>
            <a:ext cx="2690438" cy="227293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97234" y="849086"/>
            <a:ext cx="457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Згодом</a:t>
            </a:r>
            <a:r>
              <a:rPr lang="ru-RU" sz="2800" dirty="0" smtClean="0"/>
              <a:t> </a:t>
            </a:r>
            <a:r>
              <a:rPr lang="ru-RU" sz="2800" dirty="0" err="1" smtClean="0"/>
              <a:t>пелюстки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розкриваються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з‘являються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тичинки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8" name="Picture 4" descr="https://upload.wikimedia.org/wikipedia/uk/thumb/9/93/Taraxacum1.JPG/175px-Taraxacum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9853" y="2625634"/>
            <a:ext cx="4385096" cy="3513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068" y="163207"/>
            <a:ext cx="8921931" cy="152190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Поверхня</a:t>
            </a:r>
            <a:r>
              <a:rPr lang="ru-RU" b="1" dirty="0" smtClean="0"/>
              <a:t> </a:t>
            </a:r>
            <a:r>
              <a:rPr lang="ru-RU" b="1" dirty="0" err="1" smtClean="0"/>
              <a:t>тичинки</a:t>
            </a:r>
            <a:r>
              <a:rPr lang="ru-RU" b="1" dirty="0" smtClean="0"/>
              <a:t> – не гладка</a:t>
            </a:r>
            <a:r>
              <a:rPr lang="ru-RU" b="1" dirty="0" smtClean="0"/>
              <a:t>,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 smtClean="0"/>
              <a:t>а </a:t>
            </a:r>
            <a:r>
              <a:rPr lang="ru-RU" b="1" dirty="0" err="1" smtClean="0"/>
              <a:t>з</a:t>
            </a:r>
            <a:r>
              <a:rPr lang="ru-RU" b="1" dirty="0" smtClean="0"/>
              <a:t> зубчиками</a:t>
            </a:r>
            <a:r>
              <a:rPr lang="ru-RU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6626" name="Picture 2" descr="C:\Users\пк\Desktop\16.05.2020\IMG_20200516_1355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1332411"/>
            <a:ext cx="4140926" cy="1854926"/>
          </a:xfrm>
          <a:prstGeom prst="rect">
            <a:avLst/>
          </a:prstGeom>
          <a:noFill/>
        </p:spPr>
      </p:pic>
      <p:pic>
        <p:nvPicPr>
          <p:cNvPr id="26627" name="Picture 3" descr="C:\Users\пк\Desktop\16.05.2020\IMG_20200516_1355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29865" y="3227861"/>
            <a:ext cx="3037186" cy="212842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4766" y="5473005"/>
            <a:ext cx="39972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Тичинка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збільшена</a:t>
            </a:r>
            <a:r>
              <a:rPr lang="ru-RU" sz="2800" b="1" dirty="0" smtClean="0"/>
              <a:t> у 200 </a:t>
            </a:r>
            <a:r>
              <a:rPr lang="ru-RU" sz="2800" b="1" dirty="0" err="1" smtClean="0"/>
              <a:t>разів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63886" y="1713301"/>
            <a:ext cx="37882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Квітколоже</a:t>
            </a:r>
            <a:r>
              <a:rPr lang="ru-RU" sz="2800" b="1" dirty="0" smtClean="0"/>
              <a:t> – голе, </a:t>
            </a:r>
            <a:br>
              <a:rPr lang="ru-RU" sz="2800" b="1" dirty="0" smtClean="0"/>
            </a:br>
            <a:r>
              <a:rPr lang="ru-RU" sz="2800" b="1" dirty="0" err="1" smtClean="0"/>
              <a:t>випукле</a:t>
            </a:r>
            <a:r>
              <a:rPr lang="ru-RU" sz="2800" b="1" dirty="0" smtClean="0"/>
              <a:t> </a:t>
            </a:r>
            <a:r>
              <a:rPr lang="ru-RU" sz="2800" b="1" dirty="0" smtClean="0"/>
              <a:t>та </a:t>
            </a:r>
            <a:r>
              <a:rPr lang="ru-RU" sz="2800" b="1" dirty="0" err="1" smtClean="0"/>
              <a:t>виїмчасте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" name="Picture 2" descr="C:\Users\пк\Desktop\16.05.2020\IMG_20200516_13555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7759" y="3162117"/>
            <a:ext cx="3814354" cy="17495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459" y="163207"/>
            <a:ext cx="7869890" cy="1469649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/>
              <a:t>Плід</a:t>
            </a:r>
            <a:r>
              <a:rPr lang="ru-RU" b="1" dirty="0" smtClean="0"/>
              <a:t> </a:t>
            </a:r>
            <a:r>
              <a:rPr lang="ru-RU" b="1" dirty="0" err="1" smtClean="0"/>
              <a:t>кульбаби</a:t>
            </a:r>
            <a:r>
              <a:rPr lang="ru-RU" b="1" dirty="0" smtClean="0"/>
              <a:t> </a:t>
            </a:r>
            <a:r>
              <a:rPr lang="ru-RU" b="1" dirty="0" err="1" smtClean="0"/>
              <a:t>сім‘янка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5" name="Picture 3" descr="C:\Users\пк\Desktop\16.05.2020\IMG_20200516_1356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2069" y="1240971"/>
            <a:ext cx="3364573" cy="385354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036423" y="1161453"/>
            <a:ext cx="510757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Плід</a:t>
            </a:r>
            <a:r>
              <a:rPr lang="ru-RU" sz="2400" dirty="0" smtClean="0"/>
              <a:t> </a:t>
            </a:r>
            <a:r>
              <a:rPr lang="ru-RU" sz="2400" dirty="0" err="1" smtClean="0"/>
              <a:t>кульбаби</a:t>
            </a:r>
            <a:r>
              <a:rPr lang="ru-RU" sz="2400" dirty="0" smtClean="0"/>
              <a:t> </a:t>
            </a:r>
            <a:r>
              <a:rPr lang="ru-RU" sz="2400" dirty="0" err="1" smtClean="0"/>
              <a:t>всім</a:t>
            </a:r>
            <a:r>
              <a:rPr lang="ru-RU" sz="2400" dirty="0" smtClean="0"/>
              <a:t> добре</a:t>
            </a:r>
            <a:br>
              <a:rPr lang="ru-RU" sz="2400" dirty="0" smtClean="0"/>
            </a:br>
            <a:r>
              <a:rPr lang="ru-RU" sz="2400" dirty="0" err="1" smtClean="0"/>
              <a:t>відомий</a:t>
            </a:r>
            <a:r>
              <a:rPr lang="ru-RU" sz="2400" dirty="0" smtClean="0"/>
              <a:t>. </a:t>
            </a:r>
            <a:r>
              <a:rPr lang="ru-RU" sz="2400" dirty="0" err="1" smtClean="0"/>
              <a:t>Білий</a:t>
            </a:r>
            <a:r>
              <a:rPr lang="ru-RU" sz="2400" dirty="0" smtClean="0"/>
              <a:t> «</a:t>
            </a:r>
            <a:r>
              <a:rPr lang="ru-RU" sz="2400" dirty="0" err="1" smtClean="0"/>
              <a:t>парашутик</a:t>
            </a:r>
            <a:r>
              <a:rPr lang="ru-RU" sz="2400" dirty="0" smtClean="0"/>
              <a:t>»,</a:t>
            </a:r>
            <a:br>
              <a:rPr lang="ru-RU" sz="2400" dirty="0" smtClean="0"/>
            </a:b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несе</a:t>
            </a:r>
            <a:r>
              <a:rPr lang="ru-RU" sz="2400" dirty="0" smtClean="0"/>
              <a:t> на </a:t>
            </a:r>
            <a:r>
              <a:rPr lang="ru-RU" sz="2400" dirty="0" err="1" smtClean="0"/>
              <a:t>ніжці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найцінніше</a:t>
            </a:r>
            <a:r>
              <a:rPr lang="ru-RU" sz="2400" dirty="0" smtClean="0"/>
              <a:t> –</a:t>
            </a:r>
            <a:br>
              <a:rPr lang="ru-RU" sz="2400" dirty="0" smtClean="0"/>
            </a:br>
            <a:r>
              <a:rPr lang="ru-RU" sz="2400" dirty="0" err="1" smtClean="0"/>
              <a:t>насінину</a:t>
            </a:r>
            <a:r>
              <a:rPr lang="ru-RU" sz="2400" dirty="0" smtClean="0"/>
              <a:t>. </a:t>
            </a:r>
            <a:r>
              <a:rPr lang="ru-RU" sz="2400" dirty="0" err="1" smtClean="0"/>
              <a:t>Плід</a:t>
            </a:r>
            <a:r>
              <a:rPr lang="ru-RU" sz="2400" dirty="0" smtClean="0"/>
              <a:t> </a:t>
            </a:r>
            <a:r>
              <a:rPr lang="ru-RU" sz="2400" dirty="0" err="1" smtClean="0"/>
              <a:t>сухий</a:t>
            </a:r>
            <a:r>
              <a:rPr lang="ru-RU" sz="2400" dirty="0" smtClean="0"/>
              <a:t>, не</a:t>
            </a:r>
            <a:br>
              <a:rPr lang="ru-RU" sz="2400" dirty="0" smtClean="0"/>
            </a:br>
            <a:r>
              <a:rPr lang="ru-RU" sz="2400" dirty="0" err="1" smtClean="0"/>
              <a:t>розкривається</a:t>
            </a:r>
            <a:r>
              <a:rPr lang="ru-RU" sz="2400" dirty="0" smtClean="0"/>
              <a:t>, </a:t>
            </a:r>
            <a:r>
              <a:rPr lang="ru-RU" sz="2400" dirty="0" err="1" smtClean="0"/>
              <a:t>розвивається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зав'язі</a:t>
            </a:r>
            <a:r>
              <a:rPr lang="ru-RU" sz="2400" dirty="0" smtClean="0"/>
              <a:t> маточки, </a:t>
            </a:r>
            <a:r>
              <a:rPr lang="ru-RU" sz="2400" dirty="0" err="1" smtClean="0"/>
              <a:t>утворюючи</a:t>
            </a:r>
            <a:r>
              <a:rPr lang="ru-RU" sz="2400" dirty="0" smtClean="0"/>
              <a:t>, </a:t>
            </a:r>
            <a:r>
              <a:rPr lang="ru-RU" sz="2400" dirty="0" err="1" smtClean="0"/>
              <a:t>дуже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дрібну</a:t>
            </a:r>
            <a:r>
              <a:rPr lang="ru-RU" sz="2400" dirty="0" smtClean="0"/>
              <a:t> </a:t>
            </a:r>
            <a:r>
              <a:rPr lang="ru-RU" sz="2400" dirty="0" err="1" smtClean="0"/>
              <a:t>сім'янку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пучком </a:t>
            </a:r>
            <a:r>
              <a:rPr lang="ru-RU" sz="2400" dirty="0" err="1" smtClean="0"/>
              <a:t>волосків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</a:t>
            </a:r>
            <a:r>
              <a:rPr lang="ru-RU" sz="2400" dirty="0" err="1" smtClean="0"/>
              <a:t>летючка</a:t>
            </a:r>
            <a:r>
              <a:rPr lang="ru-RU" sz="2400" dirty="0" smtClean="0"/>
              <a:t>) на </a:t>
            </a:r>
            <a:r>
              <a:rPr lang="ru-RU" sz="2400" dirty="0" err="1" smtClean="0"/>
              <a:t>довгій</a:t>
            </a:r>
            <a:r>
              <a:rPr lang="ru-RU" sz="2400" dirty="0" smtClean="0"/>
              <a:t> </a:t>
            </a:r>
            <a:r>
              <a:rPr lang="ru-RU" sz="2400" dirty="0" err="1" smtClean="0"/>
              <a:t>ніжці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Парашут</a:t>
            </a:r>
            <a:r>
              <a:rPr lang="ru-RU" sz="2400" dirty="0" smtClean="0"/>
              <a:t> </a:t>
            </a:r>
            <a:r>
              <a:rPr lang="ru-RU" sz="2400" dirty="0" err="1" smtClean="0"/>
              <a:t>утворюють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тонкі</a:t>
            </a:r>
            <a:r>
              <a:rPr lang="ru-RU" sz="2400" dirty="0" smtClean="0"/>
              <a:t> </a:t>
            </a:r>
            <a:r>
              <a:rPr lang="ru-RU" sz="2400" dirty="0" err="1" smtClean="0"/>
              <a:t>довгі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волоски, що </a:t>
            </a:r>
            <a:r>
              <a:rPr lang="ru-RU" sz="2400" dirty="0" err="1" smtClean="0"/>
              <a:t>з'єднуються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одній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точці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35131" y="5238206"/>
            <a:ext cx="33179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/>
              <a:t>Поверхня</a:t>
            </a:r>
            <a:r>
              <a:rPr lang="ru-RU" sz="2800" dirty="0" smtClean="0"/>
              <a:t> волоска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err="1" smtClean="0"/>
              <a:t>Плід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кульбаби</a:t>
            </a:r>
            <a:endParaRPr lang="ru-RU" sz="36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06240" y="1188720"/>
            <a:ext cx="4937760" cy="5264331"/>
          </a:xfrm>
        </p:spPr>
        <p:txBody>
          <a:bodyPr>
            <a:normAutofit/>
          </a:bodyPr>
          <a:lstStyle/>
          <a:p>
            <a:r>
              <a:rPr lang="ru-RU" dirty="0" err="1" smtClean="0"/>
              <a:t>Плід</a:t>
            </a:r>
            <a:r>
              <a:rPr lang="ru-RU" dirty="0" smtClean="0"/>
              <a:t> </a:t>
            </a:r>
            <a:r>
              <a:rPr lang="ru-RU" dirty="0" err="1" smtClean="0"/>
              <a:t>кульбаби</a:t>
            </a:r>
            <a:r>
              <a:rPr lang="ru-RU" dirty="0" smtClean="0"/>
              <a:t> – </a:t>
            </a:r>
            <a:r>
              <a:rPr lang="ru-RU" dirty="0" err="1" smtClean="0"/>
              <a:t>веретеноподібні</a:t>
            </a:r>
            <a:r>
              <a:rPr lang="ru-RU" dirty="0" smtClean="0"/>
              <a:t>, </a:t>
            </a:r>
            <a:r>
              <a:rPr lang="ru-RU" dirty="0" err="1" smtClean="0"/>
              <a:t>сірувато-бурі</a:t>
            </a:r>
            <a:r>
              <a:rPr lang="ru-RU" dirty="0" smtClean="0"/>
              <a:t> </a:t>
            </a:r>
            <a:r>
              <a:rPr lang="ru-RU" dirty="0" err="1" smtClean="0"/>
              <a:t>поздовжньо-ребристі</a:t>
            </a:r>
            <a:r>
              <a:rPr lang="ru-RU" dirty="0" smtClean="0"/>
              <a:t> </a:t>
            </a:r>
            <a:r>
              <a:rPr lang="ru-RU" dirty="0" err="1" smtClean="0"/>
              <a:t>сім‘янки</a:t>
            </a:r>
            <a:r>
              <a:rPr lang="ru-RU" dirty="0" smtClean="0"/>
              <a:t> </a:t>
            </a:r>
            <a:r>
              <a:rPr lang="ru-RU" dirty="0" err="1" smtClean="0"/>
              <a:t>довжиною</a:t>
            </a:r>
            <a:r>
              <a:rPr lang="ru-RU" dirty="0" smtClean="0"/>
              <a:t> </a:t>
            </a:r>
            <a:r>
              <a:rPr lang="ru-RU" dirty="0" smtClean="0"/>
              <a:t>3-5 мм,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довгим</a:t>
            </a:r>
            <a:r>
              <a:rPr lang="ru-RU" dirty="0" smtClean="0"/>
              <a:t> тонким носиком на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розташовується</a:t>
            </a:r>
            <a:r>
              <a:rPr lang="ru-RU" dirty="0" smtClean="0"/>
              <a:t> </a:t>
            </a:r>
            <a:r>
              <a:rPr lang="ru-RU" dirty="0" err="1" smtClean="0"/>
              <a:t>чубок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волосків</a:t>
            </a:r>
            <a:r>
              <a:rPr lang="ru-RU" dirty="0" smtClean="0"/>
              <a:t>. </a:t>
            </a:r>
            <a:r>
              <a:rPr lang="ru-RU" dirty="0" err="1" smtClean="0"/>
              <a:t>Чубок</a:t>
            </a:r>
            <a:r>
              <a:rPr lang="ru-RU" dirty="0" smtClean="0"/>
              <a:t> </a:t>
            </a:r>
            <a:r>
              <a:rPr lang="ru-RU" dirty="0" err="1" smtClean="0"/>
              <a:t>сприяє</a:t>
            </a:r>
            <a:r>
              <a:rPr lang="ru-RU" dirty="0" smtClean="0"/>
              <a:t> </a:t>
            </a:r>
            <a:r>
              <a:rPr lang="ru-RU" dirty="0" err="1" smtClean="0"/>
              <a:t>рознесенню</a:t>
            </a:r>
            <a:r>
              <a:rPr lang="ru-RU" dirty="0" smtClean="0"/>
              <a:t> </a:t>
            </a:r>
            <a:r>
              <a:rPr lang="ru-RU" dirty="0" err="1" smtClean="0"/>
              <a:t>вітром</a:t>
            </a:r>
            <a:r>
              <a:rPr lang="ru-RU" dirty="0" smtClean="0"/>
              <a:t> на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відстані</a:t>
            </a:r>
            <a:r>
              <a:rPr lang="ru-RU" dirty="0" smtClean="0"/>
              <a:t>. На волосках</a:t>
            </a:r>
            <a:br>
              <a:rPr lang="ru-RU" dirty="0" smtClean="0"/>
            </a:b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зубці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краще</a:t>
            </a:r>
            <a:r>
              <a:rPr lang="ru-RU" dirty="0" smtClean="0"/>
              <a:t> </a:t>
            </a:r>
            <a:r>
              <a:rPr lang="ru-RU" dirty="0" err="1" smtClean="0"/>
              <a:t>чіплятись</a:t>
            </a:r>
            <a:r>
              <a:rPr lang="ru-RU" dirty="0" smtClean="0"/>
              <a:t> за </a:t>
            </a:r>
            <a:r>
              <a:rPr lang="ru-RU" dirty="0" err="1" smtClean="0"/>
              <a:t>навколишні</a:t>
            </a:r>
            <a:r>
              <a:rPr lang="ru-RU" dirty="0" smtClean="0"/>
              <a:t> </a:t>
            </a:r>
            <a:r>
              <a:rPr lang="ru-RU" dirty="0" err="1" smtClean="0"/>
              <a:t>предмети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7650" name="Picture 2" descr="C:\Users\пк\Desktop\16.05.2020\IMG_20200516_1356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lum contrast="-10000"/>
          </a:blip>
          <a:srcRect/>
          <a:stretch>
            <a:fillRect/>
          </a:stretch>
        </p:blipFill>
        <p:spPr bwMode="auto">
          <a:xfrm>
            <a:off x="613953" y="1188719"/>
            <a:ext cx="3332246" cy="2416629"/>
          </a:xfrm>
          <a:prstGeom prst="rect">
            <a:avLst/>
          </a:prstGeom>
          <a:noFill/>
        </p:spPr>
      </p:pic>
      <p:pic>
        <p:nvPicPr>
          <p:cNvPr id="6" name="Picture 2" descr="C:\Users\пк\Desktop\16.05.2020\IMG_20200516_13563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7017" y="3749039"/>
            <a:ext cx="3315852" cy="2416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Поверхня</a:t>
            </a:r>
            <a:r>
              <a:rPr lang="ru-RU" b="1" dirty="0" smtClean="0"/>
              <a:t> </a:t>
            </a:r>
            <a:r>
              <a:rPr lang="ru-RU" b="1" dirty="0" err="1" smtClean="0"/>
              <a:t>сім‘янки</a:t>
            </a:r>
            <a:r>
              <a:rPr lang="ru-RU" b="1" dirty="0" smtClean="0"/>
              <a:t> </a:t>
            </a:r>
            <a:r>
              <a:rPr lang="ru-RU" b="1" dirty="0" err="1" smtClean="0"/>
              <a:t>кульбаби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9150" y="1136469"/>
            <a:ext cx="4514850" cy="4898571"/>
          </a:xfrm>
        </p:spPr>
        <p:txBody>
          <a:bodyPr>
            <a:normAutofit/>
          </a:bodyPr>
          <a:lstStyle/>
          <a:p>
            <a:r>
              <a:rPr lang="ru-RU" dirty="0" err="1" smtClean="0"/>
              <a:t>Дозрілі</a:t>
            </a:r>
            <a:r>
              <a:rPr lang="ru-RU" dirty="0" smtClean="0"/>
              <a:t> плоди </a:t>
            </a:r>
            <a:r>
              <a:rPr lang="ru-RU" dirty="0" err="1" smtClean="0"/>
              <a:t>дуже</a:t>
            </a:r>
            <a:r>
              <a:rPr lang="ru-RU" dirty="0" smtClean="0"/>
              <a:t> слабо </a:t>
            </a:r>
            <a:r>
              <a:rPr lang="ru-RU" dirty="0" err="1" smtClean="0"/>
              <a:t>поєднані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квітколожем</a:t>
            </a:r>
            <a:r>
              <a:rPr lang="ru-RU" dirty="0" smtClean="0"/>
              <a:t> на </a:t>
            </a:r>
            <a:r>
              <a:rPr lang="ru-RU" dirty="0" err="1" smtClean="0"/>
              <a:t>якому</a:t>
            </a:r>
            <a:r>
              <a:rPr lang="ru-RU" dirty="0" smtClean="0"/>
              <a:t> вони </a:t>
            </a:r>
            <a:r>
              <a:rPr lang="ru-RU" dirty="0" err="1" smtClean="0"/>
              <a:t>розміщені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Легкий </a:t>
            </a:r>
            <a:r>
              <a:rPr lang="ru-RU" dirty="0" err="1" smtClean="0"/>
              <a:t>вітерець</a:t>
            </a:r>
            <a:r>
              <a:rPr lang="ru-RU" dirty="0" smtClean="0"/>
              <a:t> – </a:t>
            </a:r>
            <a:r>
              <a:rPr lang="ru-RU" dirty="0" err="1" smtClean="0"/>
              <a:t>і</a:t>
            </a:r>
            <a:r>
              <a:rPr lang="ru-RU" dirty="0" smtClean="0"/>
              <a:t> вони </a:t>
            </a:r>
            <a:r>
              <a:rPr lang="ru-RU" dirty="0" err="1" smtClean="0"/>
              <a:t>вже</a:t>
            </a:r>
            <a:r>
              <a:rPr lang="ru-RU" dirty="0" smtClean="0"/>
              <a:t> в </a:t>
            </a:r>
            <a:r>
              <a:rPr lang="ru-RU" dirty="0" err="1" smtClean="0"/>
              <a:t>повітрі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Вся </a:t>
            </a:r>
            <a:r>
              <a:rPr lang="ru-RU" dirty="0" err="1" smtClean="0"/>
              <a:t>поверхня</a:t>
            </a:r>
            <a:r>
              <a:rPr lang="ru-RU" dirty="0" smtClean="0"/>
              <a:t> </a:t>
            </a:r>
            <a:r>
              <a:rPr lang="ru-RU" dirty="0" err="1" smtClean="0"/>
              <a:t>сім‘янки</a:t>
            </a:r>
            <a:r>
              <a:rPr lang="ru-RU" dirty="0" smtClean="0"/>
              <a:t> </a:t>
            </a:r>
            <a:r>
              <a:rPr lang="ru-RU" dirty="0" err="1" smtClean="0"/>
              <a:t>вкрита</a:t>
            </a:r>
            <a:r>
              <a:rPr lang="ru-RU" dirty="0" smtClean="0"/>
              <a:t> </a:t>
            </a:r>
            <a:r>
              <a:rPr lang="ru-RU" dirty="0" err="1" smtClean="0"/>
              <a:t>дрібними</a:t>
            </a:r>
            <a:r>
              <a:rPr lang="ru-RU" dirty="0" smtClean="0"/>
              <a:t> шипами та колючками. </a:t>
            </a:r>
            <a:r>
              <a:rPr lang="ru-RU" dirty="0" err="1" smtClean="0"/>
              <a:t>Навіть</a:t>
            </a:r>
            <a:r>
              <a:rPr lang="ru-RU" dirty="0" smtClean="0"/>
              <a:t> на </a:t>
            </a:r>
            <a:r>
              <a:rPr lang="ru-RU" dirty="0" err="1" smtClean="0"/>
              <a:t>її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найменших</a:t>
            </a:r>
            <a:r>
              <a:rPr lang="ru-RU" dirty="0" smtClean="0"/>
              <a:t> </a:t>
            </a:r>
            <a:r>
              <a:rPr lang="ru-RU" dirty="0" err="1" smtClean="0"/>
              <a:t>виростах</a:t>
            </a:r>
            <a:r>
              <a:rPr lang="ru-RU" dirty="0" smtClean="0"/>
              <a:t> – велика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дрібних</a:t>
            </a:r>
            <a:r>
              <a:rPr lang="ru-RU" dirty="0" smtClean="0"/>
              <a:t> </a:t>
            </a:r>
            <a:r>
              <a:rPr lang="ru-RU" dirty="0" err="1" smtClean="0"/>
              <a:t>колючок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8674" name="Picture 2" descr="C:\Users\пк\Desktop\16.05.2020\IMG_20200516_1356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/>
          </a:blip>
          <a:srcRect l="4664" t="23418" r="38193" b="23697"/>
          <a:stretch>
            <a:fillRect/>
          </a:stretch>
        </p:blipFill>
        <p:spPr bwMode="auto">
          <a:xfrm>
            <a:off x="210110" y="1619793"/>
            <a:ext cx="4384916" cy="3043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31921" y="1149531"/>
            <a:ext cx="5212080" cy="5027432"/>
          </a:xfrm>
        </p:spPr>
        <p:txBody>
          <a:bodyPr>
            <a:normAutofit fontScale="92500" lnSpcReduction="20000"/>
          </a:bodyPr>
          <a:lstStyle/>
          <a:p>
            <a:r>
              <a:rPr lang="ru-RU" sz="3000" dirty="0" smtClean="0"/>
              <a:t>Ось так – на перший </a:t>
            </a:r>
            <a:r>
              <a:rPr lang="ru-RU" sz="3000" dirty="0" err="1" smtClean="0"/>
              <a:t>погляд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err="1" smtClean="0"/>
              <a:t>м‘якенька</a:t>
            </a:r>
            <a:r>
              <a:rPr lang="ru-RU" sz="3000" dirty="0" smtClean="0"/>
              <a:t> </a:t>
            </a:r>
            <a:r>
              <a:rPr lang="ru-RU" sz="3000" dirty="0" err="1" smtClean="0"/>
              <a:t>і</a:t>
            </a:r>
            <a:r>
              <a:rPr lang="ru-RU" sz="3000" dirty="0" smtClean="0"/>
              <a:t> </a:t>
            </a:r>
            <a:r>
              <a:rPr lang="ru-RU" sz="3000" dirty="0" err="1" smtClean="0"/>
              <a:t>пухнаста</a:t>
            </a:r>
            <a:r>
              <a:rPr lang="ru-RU" sz="3000" dirty="0" smtClean="0"/>
              <a:t> кулька</a:t>
            </a:r>
            <a:br>
              <a:rPr lang="ru-RU" sz="3000" dirty="0" smtClean="0"/>
            </a:br>
            <a:r>
              <a:rPr lang="ru-RU" sz="3000" dirty="0" err="1" smtClean="0"/>
              <a:t>виявилась</a:t>
            </a:r>
            <a:r>
              <a:rPr lang="ru-RU" sz="3000" dirty="0" smtClean="0"/>
              <a:t> такою </a:t>
            </a:r>
            <a:r>
              <a:rPr lang="ru-RU" sz="3000" dirty="0" err="1" smtClean="0"/>
              <a:t>колючою</a:t>
            </a:r>
            <a:r>
              <a:rPr lang="ru-RU" sz="3000" dirty="0" smtClean="0"/>
              <a:t>.</a:t>
            </a:r>
            <a:br>
              <a:rPr lang="ru-RU" sz="3000" dirty="0" smtClean="0"/>
            </a:br>
            <a:r>
              <a:rPr lang="ru-RU" sz="3000" dirty="0" smtClean="0"/>
              <a:t>При </a:t>
            </a:r>
            <a:r>
              <a:rPr lang="ru-RU" sz="3000" dirty="0" err="1" smtClean="0"/>
              <a:t>плодоносінні</a:t>
            </a:r>
            <a:r>
              <a:rPr lang="ru-RU" sz="3000" dirty="0" smtClean="0"/>
              <a:t> </a:t>
            </a:r>
            <a:r>
              <a:rPr lang="ru-RU" sz="3000" dirty="0" err="1" smtClean="0"/>
              <a:t>верхівка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err="1" smtClean="0"/>
              <a:t>квітконіжки</a:t>
            </a:r>
            <a:r>
              <a:rPr lang="ru-RU" sz="3000" dirty="0" smtClean="0"/>
              <a:t> </a:t>
            </a:r>
            <a:r>
              <a:rPr lang="ru-RU" sz="3000" dirty="0" err="1" smtClean="0"/>
              <a:t>кульбаби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err="1" smtClean="0"/>
              <a:t>представляє</a:t>
            </a:r>
            <a:r>
              <a:rPr lang="ru-RU" sz="3000" dirty="0" smtClean="0"/>
              <a:t> </a:t>
            </a:r>
            <a:r>
              <a:rPr lang="ru-RU" sz="3000" dirty="0" err="1" smtClean="0"/>
              <a:t>ідеальну</a:t>
            </a:r>
            <a:r>
              <a:rPr lang="ru-RU" sz="3000" dirty="0" smtClean="0"/>
              <a:t> кулю, яка</a:t>
            </a:r>
            <a:br>
              <a:rPr lang="ru-RU" sz="3000" dirty="0" smtClean="0"/>
            </a:br>
            <a:r>
              <a:rPr lang="ru-RU" sz="3000" dirty="0" err="1" smtClean="0"/>
              <a:t>утворена</a:t>
            </a:r>
            <a:r>
              <a:rPr lang="ru-RU" sz="3000" dirty="0" smtClean="0"/>
              <a:t> </a:t>
            </a:r>
            <a:r>
              <a:rPr lang="ru-RU" sz="3000" dirty="0" err="1" smtClean="0"/>
              <a:t>зімкнутими</a:t>
            </a:r>
            <a:r>
              <a:rPr lang="ru-RU" sz="3000" dirty="0" smtClean="0"/>
              <a:t> </a:t>
            </a:r>
            <a:r>
              <a:rPr lang="ru-RU" sz="3000" dirty="0" err="1" smtClean="0"/>
              <a:t>між</a:t>
            </a:r>
            <a:r>
              <a:rPr lang="ru-RU" sz="3000" dirty="0" smtClean="0"/>
              <a:t> собою «чубчиками» </a:t>
            </a:r>
            <a:r>
              <a:rPr lang="ru-RU" sz="3000" dirty="0" err="1" smtClean="0"/>
              <a:t>плодів-сім‘янок</a:t>
            </a:r>
            <a:r>
              <a:rPr lang="ru-RU" sz="3000" dirty="0" smtClean="0"/>
              <a:t>.</a:t>
            </a: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 smtClean="0"/>
          </a:p>
          <a:p>
            <a:r>
              <a:rPr lang="ru-RU" sz="3000" dirty="0" err="1" smtClean="0"/>
              <a:t>Розмножується</a:t>
            </a:r>
            <a:r>
              <a:rPr lang="ru-RU" sz="3000" dirty="0" smtClean="0"/>
              <a:t> </a:t>
            </a:r>
            <a:r>
              <a:rPr lang="ru-RU" sz="3000" dirty="0" err="1" smtClean="0"/>
              <a:t>кульбаба</a:t>
            </a:r>
            <a:r>
              <a:rPr lang="ru-RU" sz="3000" dirty="0" smtClean="0"/>
              <a:t> за </a:t>
            </a:r>
            <a:r>
              <a:rPr lang="ru-RU" sz="3000" dirty="0" err="1" smtClean="0"/>
              <a:t>рахунок</a:t>
            </a:r>
            <a:r>
              <a:rPr lang="ru-RU" sz="3000" dirty="0" smtClean="0"/>
              <a:t> </a:t>
            </a:r>
            <a:r>
              <a:rPr lang="ru-RU" sz="3000" dirty="0" err="1" smtClean="0"/>
              <a:t>плодів</a:t>
            </a:r>
            <a:r>
              <a:rPr lang="ru-RU" sz="3000" dirty="0" smtClean="0"/>
              <a:t>, </a:t>
            </a:r>
            <a:r>
              <a:rPr lang="ru-RU" sz="3000" dirty="0" err="1" smtClean="0"/>
              <a:t>яких</a:t>
            </a:r>
            <a:r>
              <a:rPr lang="ru-RU" sz="3000" dirty="0" smtClean="0"/>
              <a:t> </a:t>
            </a:r>
            <a:r>
              <a:rPr lang="ru-RU" sz="3000" dirty="0" err="1" smtClean="0"/>
              <a:t>утворюється</a:t>
            </a:r>
            <a:r>
              <a:rPr lang="ru-RU" sz="3000" dirty="0" smtClean="0"/>
              <a:t> велика </a:t>
            </a:r>
            <a:r>
              <a:rPr lang="ru-RU" sz="3000" dirty="0" err="1" smtClean="0"/>
              <a:t>кількість</a:t>
            </a:r>
            <a:r>
              <a:rPr lang="ru-RU" sz="3000" dirty="0" smtClean="0"/>
              <a:t>.</a:t>
            </a:r>
            <a:br>
              <a:rPr lang="ru-RU" sz="3000" dirty="0" smtClean="0"/>
            </a:br>
            <a:r>
              <a:rPr lang="ru-RU" sz="3000" dirty="0" smtClean="0"/>
              <a:t>Одна </a:t>
            </a:r>
            <a:r>
              <a:rPr lang="ru-RU" sz="3000" dirty="0" err="1" smtClean="0"/>
              <a:t>рослина</a:t>
            </a:r>
            <a:r>
              <a:rPr lang="ru-RU" sz="3000" dirty="0" smtClean="0"/>
              <a:t> </a:t>
            </a:r>
            <a:r>
              <a:rPr lang="ru-RU" sz="3000" dirty="0" err="1" smtClean="0"/>
              <a:t>розвиває</a:t>
            </a:r>
            <a:r>
              <a:rPr lang="ru-RU" sz="3000" dirty="0" smtClean="0"/>
              <a:t> </a:t>
            </a:r>
            <a:r>
              <a:rPr lang="ru-RU" sz="3000" dirty="0" err="1" smtClean="0"/>
              <a:t>від</a:t>
            </a:r>
            <a:r>
              <a:rPr lang="ru-RU" sz="3000" dirty="0" smtClean="0"/>
              <a:t> 250 до 7 </a:t>
            </a:r>
            <a:r>
              <a:rPr lang="ru-RU" sz="3000" dirty="0" err="1" smtClean="0"/>
              <a:t>тисяч</a:t>
            </a:r>
            <a:r>
              <a:rPr lang="ru-RU" sz="3000" dirty="0" smtClean="0"/>
              <a:t> </a:t>
            </a:r>
            <a:r>
              <a:rPr lang="ru-RU" sz="3000" dirty="0" err="1" smtClean="0"/>
              <a:t>сім‘янок</a:t>
            </a:r>
            <a:r>
              <a:rPr lang="ru-RU" sz="30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9698" name="Picture 2" descr="https://upload.wikimedia.org/wikipedia/commons/thumb/c/cc/Taraxacum_sect_Ruderalia14_ies.jpg/206px-Taraxacum_sect_Ruderalia14_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320" y="1667305"/>
            <a:ext cx="3552972" cy="31045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620</TotalTime>
  <Words>204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Зовнішній вигляд квітки кульбаби </vt:lpstr>
      <vt:lpstr>Вид знизу суцвіття квітки </vt:lpstr>
      <vt:lpstr>Всередині суцвіття має ось такий вигляд </vt:lpstr>
      <vt:lpstr>Поверхня тичинки – не гладка,  а з зубчиками. </vt:lpstr>
      <vt:lpstr>Плід кульбаби сім‘янка </vt:lpstr>
      <vt:lpstr>Плід кульбаби</vt:lpstr>
      <vt:lpstr>Поверхня сім‘янки кульбаби </vt:lpstr>
      <vt:lpstr>Слайд 9</vt:lpstr>
      <vt:lpstr>Дякую за увагу!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Пользователь Windows</cp:lastModifiedBy>
  <cp:revision>133</cp:revision>
  <dcterms:created xsi:type="dcterms:W3CDTF">2016-11-18T14:12:19Z</dcterms:created>
  <dcterms:modified xsi:type="dcterms:W3CDTF">2020-05-16T12:07:01Z</dcterms:modified>
</cp:coreProperties>
</file>