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96" r:id="rId5"/>
    <p:sldId id="303" r:id="rId6"/>
    <p:sldId id="297" r:id="rId7"/>
    <p:sldId id="261" r:id="rId8"/>
    <p:sldId id="275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F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3152-CD47-4D9B-8F50-10E591AB39FD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1B304-8DC0-4CCA-A040-87C930DDD55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138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E0FB5-5908-457E-B141-CCF833D2D669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14D41-827B-4638-9222-25504959E06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1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E07CE-0BDC-4491-ACCE-D4A2AB92F622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927FF-8EF6-4278-886D-3094EFB5394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660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92AF0-0D9A-4769-A7B9-61277129D49F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41143-4F5E-4D48-B761-D4B761493B9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1970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DB279-A490-44DF-89F1-E94350721764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22442-4903-48FF-8A2F-F0128A556EC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786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BE3C3-27E8-4361-93BC-AFE34109E7D8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CFF2A-F436-4E97-9206-ABBC2D1FA49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077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8DA34-C2A8-4D66-9260-C6429657EB35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0DD55-6AFE-430C-B96D-F06DB5DC7EC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000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B6F04-A10A-49A5-B6D6-2F61B8EFE5A9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E1CB6-F50E-4057-AF25-9B0522B2FBA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3404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01F76-0A40-46F6-A15A-26902C78D8EE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17100-6FB3-44CA-9525-7E35FC87825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0232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1D785-509F-4610-B2A0-9B43D1ABD953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BE82-58B9-4C31-919F-5480F6A703E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2582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800F-A177-424D-BB91-EC370541847D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5C8DF-6486-4254-8488-E57E679A995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322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22969D-561B-4A71-9BBD-5A5CAB4E5669}" type="datetimeFigureOut">
              <a:rPr lang="uk-UA"/>
              <a:pPr>
                <a:defRPr/>
              </a:pPr>
              <a:t>05.10.2016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5AAF63-634F-4863-9679-9C51C6519982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46040"/>
            <a:ext cx="9144000" cy="1143000"/>
          </a:xfrm>
          <a:extLst/>
        </p:spPr>
        <p:txBody>
          <a:bodyPr rtlCol="0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Зчеплене</a:t>
            </a:r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72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успадкування</a:t>
            </a:r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6600" b="1" spc="50" dirty="0" smtClean="0">
                <a:ln w="11430"/>
                <a:solidFill>
                  <a:srgbClr val="0099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Genetic linkage</a:t>
            </a:r>
            <a:endParaRPr lang="ru-RU" sz="6600" b="1" spc="50" dirty="0">
              <a:ln w="11430"/>
              <a:solidFill>
                <a:srgbClr val="0099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39750" y="2708275"/>
            <a:ext cx="8229600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z="6000" b="1" smtClean="0">
                <a:solidFill>
                  <a:srgbClr val="FF0000"/>
                </a:solidFill>
                <a:latin typeface="Arial Black" pitchFamily="34" charset="0"/>
              </a:rPr>
              <a:t>Кросинговер</a:t>
            </a:r>
            <a:br>
              <a:rPr lang="uk-UA" sz="6000" b="1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en-US" sz="6000" b="1" smtClean="0">
                <a:solidFill>
                  <a:srgbClr val="008000"/>
                </a:solidFill>
                <a:latin typeface="Arial Black" pitchFamily="34" charset="0"/>
              </a:rPr>
              <a:t>crossing-over</a:t>
            </a:r>
            <a:r>
              <a:rPr lang="uk-UA" sz="7200" b="1" smtClean="0">
                <a:solidFill>
                  <a:srgbClr val="002060"/>
                </a:solidFill>
              </a:rPr>
              <a:t/>
            </a:r>
            <a:br>
              <a:rPr lang="uk-UA" sz="7200" b="1" smtClean="0">
                <a:solidFill>
                  <a:srgbClr val="002060"/>
                </a:solidFill>
              </a:rPr>
            </a:br>
            <a:r>
              <a:rPr lang="uk-UA" sz="5400" smtClean="0">
                <a:solidFill>
                  <a:srgbClr val="002060"/>
                </a:solidFill>
                <a:latin typeface="Arial" charset="0"/>
                <a:cs typeface="Arial" charset="0"/>
              </a:rPr>
              <a:t> обмін ділянками між гомологічними хромосомами</a:t>
            </a:r>
            <a:endParaRPr lang="ru-RU" sz="540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900igr.net/datas/biologija/Delenie-kletki-mejoz/0006-006-Konjugatsija-soedinenie-gomologichnykh-khromoso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7082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uk-UA" sz="8900" b="1" dirty="0" smtClean="0">
                <a:solidFill>
                  <a:srgbClr val="C00000"/>
                </a:solidFill>
                <a:latin typeface="Comic Sans MS" pitchFamily="66" charset="0"/>
              </a:rPr>
              <a:t>Хіазма</a:t>
            </a:r>
            <a:r>
              <a:rPr lang="uk-UA" sz="8000" b="1" dirty="0" smtClean="0">
                <a:solidFill>
                  <a:srgbClr val="C00000"/>
                </a:solidFill>
              </a:rPr>
              <a:t> </a:t>
            </a:r>
            <a:r>
              <a:rPr lang="uk-UA" sz="8000" b="1" dirty="0" smtClean="0">
                <a:solidFill>
                  <a:srgbClr val="002060"/>
                </a:solidFill>
              </a:rPr>
              <a:t/>
            </a:r>
            <a:br>
              <a:rPr lang="uk-UA" sz="8000" b="1" dirty="0" smtClean="0">
                <a:solidFill>
                  <a:srgbClr val="002060"/>
                </a:solidFill>
              </a:rPr>
            </a:br>
            <a:r>
              <a:rPr lang="uk-UA" sz="6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окреме місце (сайт)</a:t>
            </a:r>
            <a:br>
              <a:rPr lang="uk-UA" sz="6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uk-UA" sz="6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кросинговеру</a:t>
            </a:r>
            <a:endParaRPr lang="ru-RU" sz="67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0" y="3789363"/>
            <a:ext cx="9144000" cy="1143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uk-UA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Особина з генотипом</a:t>
            </a:r>
            <a:r>
              <a:rPr lang="uk-UA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uk-UA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uk-UA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AB//</a:t>
            </a:r>
            <a:r>
              <a:rPr lang="uk-UA" sz="4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утворю</a:t>
            </a:r>
            <a:r>
              <a:rPr lang="uk-UA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є:</a:t>
            </a:r>
            <a:br>
              <a:rPr lang="uk-UA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uk-UA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40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некросоверні</a:t>
            </a:r>
            <a:r>
              <a:rPr lang="uk-UA" sz="4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гамети </a:t>
            </a:r>
            <a:r>
              <a:rPr lang="uk-UA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АВ, </a:t>
            </a:r>
            <a:r>
              <a:rPr lang="uk-UA" sz="4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аb</a:t>
            </a:r>
            <a:r>
              <a:rPr lang="uk-UA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uk-UA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uk-UA" sz="40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кросоверні</a:t>
            </a:r>
            <a:r>
              <a:rPr lang="uk-UA" sz="4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гамети </a:t>
            </a:r>
            <a:r>
              <a:rPr lang="uk-UA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4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аВ</a:t>
            </a:r>
            <a:r>
              <a:rPr lang="uk-UA" sz="4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40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Аb</a:t>
            </a:r>
            <a:r>
              <a:rPr lang="uk-UA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6000" b="1" dirty="0" smtClean="0">
                <a:solidFill>
                  <a:srgbClr val="002060"/>
                </a:solidFill>
              </a:rPr>
              <a:t/>
            </a:r>
            <a:br>
              <a:rPr lang="uk-UA" sz="6000" b="1" dirty="0" smtClean="0">
                <a:solidFill>
                  <a:srgbClr val="002060"/>
                </a:solidFill>
              </a:rPr>
            </a:br>
            <a:r>
              <a:rPr lang="uk-UA" sz="6000" b="1" dirty="0" smtClean="0">
                <a:solidFill>
                  <a:srgbClr val="FF0000"/>
                </a:solidFill>
              </a:rPr>
              <a:t> </a:t>
            </a:r>
            <a:r>
              <a:rPr lang="uk-UA" sz="6000" b="1" dirty="0" smtClean="0">
                <a:solidFill>
                  <a:srgbClr val="002060"/>
                </a:solidFill>
              </a:rPr>
              <a:t/>
            </a:r>
            <a:br>
              <a:rPr lang="uk-UA" sz="6000" b="1" dirty="0" smtClean="0">
                <a:solidFill>
                  <a:srgbClr val="002060"/>
                </a:solidFill>
              </a:rPr>
            </a:br>
            <a:r>
              <a:rPr lang="uk-UA" sz="6000" b="1" dirty="0" smtClean="0">
                <a:solidFill>
                  <a:srgbClr val="002060"/>
                </a:solidFill>
              </a:rPr>
              <a:t> </a:t>
            </a:r>
            <a:endParaRPr lang="ru-RU" sz="6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539750" y="2636838"/>
            <a:ext cx="8229600" cy="1143000"/>
          </a:xfrm>
        </p:spPr>
        <p:txBody>
          <a:bodyPr/>
          <a:lstStyle/>
          <a:p>
            <a:pPr eaLnBrk="1" hangingPunct="1"/>
            <a:r>
              <a:rPr lang="uk-UA" sz="6000" b="1" smtClean="0">
                <a:solidFill>
                  <a:srgbClr val="003399"/>
                </a:solidFill>
                <a:latin typeface="Arial" charset="0"/>
                <a:cs typeface="Arial" charset="0"/>
              </a:rPr>
              <a:t>Частота кросинговеру між генами прямо пропорційна відстані між ними</a:t>
            </a:r>
            <a:endParaRPr lang="ru-RU" sz="6000" b="1" smtClean="0">
              <a:solidFill>
                <a:srgbClr val="00339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uk-UA" sz="6000" b="1" i="1" smtClean="0">
                <a:solidFill>
                  <a:srgbClr val="002060"/>
                </a:solidFill>
              </a:rPr>
              <a:t/>
            </a:r>
            <a:br>
              <a:rPr lang="uk-UA" sz="6000" b="1" i="1" smtClean="0">
                <a:solidFill>
                  <a:srgbClr val="002060"/>
                </a:solidFill>
              </a:rPr>
            </a:br>
            <a:r>
              <a:rPr lang="uk-UA" sz="5400" b="1" smtClean="0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1 морганіда </a:t>
            </a:r>
            <a: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відстань між генами, за якої кросинговер відбувається </a:t>
            </a:r>
            <a:b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з частотою 1%</a:t>
            </a:r>
            <a:r>
              <a:rPr lang="ru-RU" sz="6000" b="1" smtClean="0">
                <a:solidFill>
                  <a:srgbClr val="002060"/>
                </a:solidFill>
              </a:rPr>
              <a:t/>
            </a:r>
            <a:br>
              <a:rPr lang="ru-RU" sz="6000" b="1" smtClean="0">
                <a:solidFill>
                  <a:srgbClr val="002060"/>
                </a:solidFill>
              </a:rPr>
            </a:br>
            <a:endParaRPr lang="ru-RU" sz="6000" b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/>
          <a:lstStyle/>
          <a:p>
            <a:pPr eaLnBrk="1" hangingPunct="1"/>
            <a:r>
              <a:rPr lang="uk-UA" sz="54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Кількісно частота кросинговеру між даними генами дорівнює % кросоверних особин</a:t>
            </a:r>
            <a:endParaRPr lang="ru-RU" sz="5400" b="1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1887538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7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відкриття</a:t>
            </a:r>
            <a:r>
              <a:rPr lang="uk-UA" sz="72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uk-UA" sz="7200" b="1" dirty="0" smtClean="0">
                <a:latin typeface="Arial" pitchFamily="34" charset="0"/>
                <a:cs typeface="Arial" pitchFamily="34" charset="0"/>
              </a:rPr>
            </a:b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2924175"/>
            <a:ext cx="6400800" cy="1752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uk-UA" sz="4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Вільям Бетсон</a:t>
            </a:r>
          </a:p>
          <a:p>
            <a:pPr eaLnBrk="1" hangingPunct="1">
              <a:lnSpc>
                <a:spcPct val="150000"/>
              </a:lnSpc>
            </a:pPr>
            <a:r>
              <a:rPr lang="uk-UA" sz="4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Реджинальд Пенет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3500438"/>
            <a:ext cx="7772400" cy="1470025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60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</a:t>
            </a:r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uk-UA" sz="6000" b="1" dirty="0" err="1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ндаментальні</a:t>
            </a:r>
            <a:r>
              <a:rPr lang="uk-UA" sz="60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дослідження</a:t>
            </a:r>
            <a:r>
              <a:rPr lang="uk-UA" sz="8900" b="1" dirty="0" smtClean="0"/>
              <a:t/>
            </a:r>
            <a:br>
              <a:rPr lang="uk-UA" sz="8900" b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6375" y="4797425"/>
            <a:ext cx="6400800" cy="1752600"/>
          </a:xfrm>
        </p:spPr>
        <p:txBody>
          <a:bodyPr/>
          <a:lstStyle/>
          <a:p>
            <a:pPr eaLnBrk="1" hangingPunct="1"/>
            <a:r>
              <a:rPr lang="uk-UA" sz="66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Томас Морган </a:t>
            </a:r>
          </a:p>
        </p:txBody>
      </p:sp>
      <p:pic>
        <p:nvPicPr>
          <p:cNvPr id="4100" name="Содержимое 3" descr="230_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765175"/>
            <a:ext cx="2271713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0" y="1773238"/>
            <a:ext cx="9144000" cy="1143000"/>
          </a:xfrm>
        </p:spPr>
        <p:txBody>
          <a:bodyPr/>
          <a:lstStyle/>
          <a:p>
            <a: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Об'єкт дослідження</a:t>
            </a:r>
            <a:b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uk-UA" sz="40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 в дослідах   Т. Моргана </a:t>
            </a:r>
            <a:r>
              <a:rPr lang="uk-UA" sz="4000" b="1" smtClean="0">
                <a:latin typeface="Arial" charset="0"/>
                <a:cs typeface="Arial" charset="0"/>
              </a:rPr>
              <a:t/>
            </a:r>
            <a:br>
              <a:rPr lang="uk-UA" sz="4000" b="1" smtClean="0">
                <a:latin typeface="Arial" charset="0"/>
                <a:cs typeface="Arial" charset="0"/>
              </a:rPr>
            </a:br>
            <a:r>
              <a:rPr lang="en-US" sz="4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Drosophyla</a:t>
            </a:r>
            <a:r>
              <a:rPr lang="uk-UA" sz="4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  </a:t>
            </a:r>
            <a:r>
              <a:rPr lang="en-US" sz="40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melanogaster</a:t>
            </a:r>
            <a:endParaRPr lang="uk-UA" sz="40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pic>
        <p:nvPicPr>
          <p:cNvPr id="614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0338" y="3429000"/>
            <a:ext cx="4525962" cy="29194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ile:Drosophila in the la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412875"/>
            <a:ext cx="6684963" cy="500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лабораторні  дрозофіли </a:t>
            </a:r>
            <a:endParaRPr lang="uk-UA" b="1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Рисунок 3" descr="сканирование0003f"/>
          <p:cNvPicPr>
            <a:picLocks noChangeAspect="1" noChangeArrowheads="1"/>
          </p:cNvPicPr>
          <p:nvPr/>
        </p:nvPicPr>
        <p:blipFill>
          <a:blip r:embed="rId2">
            <a:lum bright="6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9" t="2917" r="42238" b="33176"/>
          <a:stretch>
            <a:fillRect/>
          </a:stretch>
        </p:blipFill>
        <p:spPr bwMode="auto">
          <a:xfrm>
            <a:off x="1524000" y="762000"/>
            <a:ext cx="1143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Рисунок 4" descr="t"/>
          <p:cNvPicPr>
            <a:picLocks noChangeAspect="1" noChangeArrowheads="1"/>
          </p:cNvPicPr>
          <p:nvPr/>
        </p:nvPicPr>
        <p:blipFill>
          <a:blip r:embed="rId3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91" t="17175" r="28447" b="33235"/>
          <a:stretch>
            <a:fillRect/>
          </a:stretch>
        </p:blipFill>
        <p:spPr bwMode="auto">
          <a:xfrm>
            <a:off x="5410200" y="838200"/>
            <a:ext cx="1143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Рисунок 5" descr="сканирование0003f"/>
          <p:cNvPicPr>
            <a:picLocks noChangeAspect="1" noChangeArrowheads="1"/>
          </p:cNvPicPr>
          <p:nvPr/>
        </p:nvPicPr>
        <p:blipFill>
          <a:blip r:embed="rId2">
            <a:lum bright="6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9" t="2917" r="42238" b="33176"/>
          <a:stretch>
            <a:fillRect/>
          </a:stretch>
        </p:blipFill>
        <p:spPr bwMode="auto">
          <a:xfrm>
            <a:off x="1371600" y="3429000"/>
            <a:ext cx="91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Рисунок 7" descr="сканирование0003v"/>
          <p:cNvPicPr>
            <a:picLocks noChangeAspect="1" noChangeArrowheads="1"/>
          </p:cNvPicPr>
          <p:nvPr/>
        </p:nvPicPr>
        <p:blipFill>
          <a:blip r:embed="rId4">
            <a:lum bright="-12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505200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Рисунок 8" descr="d"/>
          <p:cNvPicPr>
            <a:picLocks noChangeAspect="1" noChangeArrowheads="1"/>
          </p:cNvPicPr>
          <p:nvPr/>
        </p:nvPicPr>
        <p:blipFill>
          <a:blip r:embed="rId5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429000"/>
            <a:ext cx="8858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Рисунок 9" descr="t"/>
          <p:cNvPicPr>
            <a:picLocks noChangeAspect="1" noChangeArrowheads="1"/>
          </p:cNvPicPr>
          <p:nvPr/>
        </p:nvPicPr>
        <p:blipFill>
          <a:blip r:embed="rId3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62" t="17110" r="28456" b="33176"/>
          <a:stretch>
            <a:fillRect/>
          </a:stretch>
        </p:blipFill>
        <p:spPr bwMode="auto">
          <a:xfrm>
            <a:off x="5791200" y="3505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Rectangle 7"/>
          <p:cNvSpPr>
            <a:spLocks noChangeArrowheads="1"/>
          </p:cNvSpPr>
          <p:nvPr/>
        </p:nvSpPr>
        <p:spPr bwMode="auto">
          <a:xfrm>
            <a:off x="0" y="0"/>
            <a:ext cx="8839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6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Эксперимент  Т.  Моргана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endParaRPr lang="ru-RU" sz="3600" b="1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Р</a:t>
            </a:r>
            <a:r>
              <a:rPr lang="ru-RU" sz="1100" b="1">
                <a:ea typeface="Calibri" pitchFamily="34" charset="0"/>
                <a:cs typeface="Times New Roman" pitchFamily="18" charset="0"/>
              </a:rPr>
              <a:t>   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297" name="Rectangle 8"/>
          <p:cNvSpPr>
            <a:spLocks noChangeArrowheads="1"/>
          </p:cNvSpPr>
          <p:nvPr/>
        </p:nvSpPr>
        <p:spPr bwMode="auto">
          <a:xfrm>
            <a:off x="2286000" y="990600"/>
            <a:ext cx="3403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ru-RU" sz="1100" b="1">
                <a:ea typeface="Calibri" pitchFamily="34" charset="0"/>
                <a:cs typeface="Times New Roman" pitchFamily="18" charset="0"/>
              </a:rPr>
              <a:t>                                      </a:t>
            </a:r>
            <a:r>
              <a:rPr lang="ru-RU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</a:t>
            </a:r>
            <a:r>
              <a:rPr lang="ru-RU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100" b="1">
                <a:ea typeface="Calibri" pitchFamily="34" charset="0"/>
                <a:cs typeface="Times New Roman" pitchFamily="18" charset="0"/>
              </a:rPr>
              <a:t>                              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298" name="Rectangle 9"/>
          <p:cNvSpPr>
            <a:spLocks noChangeArrowheads="1"/>
          </p:cNvSpPr>
          <p:nvPr/>
        </p:nvSpPr>
        <p:spPr bwMode="auto">
          <a:xfrm>
            <a:off x="0" y="1981200"/>
            <a:ext cx="870902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ru-RU" sz="1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Серое тело, нормальные крылья                  тёмное тело, зачаточные крылья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3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АаВа                          аавв                    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 </a:t>
            </a:r>
            <a:r>
              <a:rPr lang="en-US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b="1" i="1">
                <a:ea typeface="Calibri" pitchFamily="34" charset="0"/>
                <a:cs typeface="Times New Roman" pitchFamily="18" charset="0"/>
              </a:rPr>
              <a:t>АВ Ав  аВ ав                  ав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algn="just" eaLnBrk="0" hangingPunct="0"/>
            <a:r>
              <a:rPr lang="ru-RU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</a:p>
          <a:p>
            <a:pPr algn="just" eaLnBrk="0" hangingPunct="0"/>
            <a:r>
              <a:rPr lang="ru-RU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lang="en-US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ru-RU" sz="36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ru-RU" sz="1100" b="1">
                <a:ea typeface="Calibri" pitchFamily="34" charset="0"/>
                <a:cs typeface="Times New Roman" pitchFamily="18" charset="0"/>
              </a:rPr>
              <a:t>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299" name="Rectangle 10"/>
          <p:cNvSpPr>
            <a:spLocks noChangeArrowheads="1"/>
          </p:cNvSpPr>
          <p:nvPr/>
        </p:nvSpPr>
        <p:spPr bwMode="auto">
          <a:xfrm>
            <a:off x="0" y="5524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ru-RU" sz="1100" b="1">
                <a:ea typeface="Calibri" pitchFamily="34" charset="0"/>
                <a:cs typeface="Times New Roman" pitchFamily="18" charset="0"/>
              </a:rPr>
              <a:t>  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300" name="Rectangle 11"/>
          <p:cNvSpPr>
            <a:spLocks noChangeArrowheads="1"/>
          </p:cNvSpPr>
          <p:nvPr/>
        </p:nvSpPr>
        <p:spPr bwMode="auto">
          <a:xfrm>
            <a:off x="0" y="6667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ru-RU" sz="1100" b="1">
                <a:ea typeface="Calibri" pitchFamily="34" charset="0"/>
                <a:cs typeface="Times New Roman" pitchFamily="18" charset="0"/>
              </a:rPr>
              <a:t>    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301" name="Rectangle 12"/>
          <p:cNvSpPr>
            <a:spLocks noChangeArrowheads="1"/>
          </p:cNvSpPr>
          <p:nvPr/>
        </p:nvSpPr>
        <p:spPr bwMode="auto">
          <a:xfrm>
            <a:off x="0" y="7734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 eaLnBrk="0" hangingPunct="0"/>
            <a:r>
              <a:rPr lang="ru-RU" sz="1100" b="1">
                <a:ea typeface="Calibri" pitchFamily="34" charset="0"/>
                <a:cs typeface="Times New Roman" pitchFamily="18" charset="0"/>
              </a:rPr>
              <a:t>       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2302" name="Rectangle 13"/>
          <p:cNvSpPr>
            <a:spLocks noChangeArrowheads="1"/>
          </p:cNvSpPr>
          <p:nvPr/>
        </p:nvSpPr>
        <p:spPr bwMode="auto">
          <a:xfrm>
            <a:off x="304800" y="4343400"/>
            <a:ext cx="865981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sz="1100" b="1">
                <a:ea typeface="Calibri" pitchFamily="34" charset="0"/>
                <a:cs typeface="Times New Roman" pitchFamily="18" charset="0"/>
              </a:rPr>
              <a:t>                                            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100" b="1">
                <a:ea typeface="Calibri" pitchFamily="34" charset="0"/>
                <a:cs typeface="Times New Roman" pitchFamily="18" charset="0"/>
              </a:rPr>
              <a:t>                       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Серое тело                     серое тело               тёмное тело           тёмное тело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нормальные                    зачаточные</a:t>
            </a:r>
            <a:r>
              <a:rPr lang="ru-RU" sz="3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</a:t>
            </a:r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нормальные       зачаточные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крылья                              крылья                              крылья            крылья</a:t>
            </a:r>
            <a:endParaRPr lang="ru-RU" sz="900"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3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АаВв      Аавв         ааВв    аавв                 </a:t>
            </a:r>
            <a:r>
              <a:rPr lang="ru-RU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3600" b="1" i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36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ru-RU" sz="28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41,5%         8,5%              8,5%          41,5%      </a:t>
            </a:r>
            <a:r>
              <a:rPr lang="ru-RU" sz="900">
                <a:ea typeface="Calibri" pitchFamily="34" charset="0"/>
                <a:cs typeface="Times New Roman" pitchFamily="18" charset="0"/>
              </a:rPr>
              <a:t>           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611188" y="2565400"/>
            <a:ext cx="8229600" cy="1143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uk-UA" sz="4800" b="1" smtClean="0">
                <a:solidFill>
                  <a:srgbClr val="FF0000"/>
                </a:solidFill>
                <a:latin typeface="Arial Black" pitchFamily="34" charset="0"/>
                <a:cs typeface="Arial" charset="0"/>
              </a:rPr>
              <a:t>Зчеплене успадкування </a:t>
            </a:r>
            <a:r>
              <a:rPr lang="uk-UA" sz="4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–</a:t>
            </a:r>
            <a:r>
              <a:rPr lang="uk-UA" sz="4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br>
              <a:rPr lang="uk-UA" sz="4800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uk-UA" sz="4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це спільне успадкування генів, які містяться в одній хромосомі</a:t>
            </a:r>
            <a:endParaRPr lang="ru-RU" sz="4800" b="1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7772400" cy="1470025"/>
          </a:xfrm>
        </p:spPr>
        <p:txBody>
          <a:bodyPr/>
          <a:lstStyle/>
          <a:p>
            <a:pPr eaLnBrk="1" hangingPunct="1"/>
            <a:r>
              <a:rPr lang="uk-UA" b="1" smtClean="0">
                <a:solidFill>
                  <a:srgbClr val="002060"/>
                </a:solidFill>
                <a:latin typeface="Arial" charset="0"/>
                <a:cs typeface="Arial" charset="0"/>
              </a:rPr>
              <a:t>сукупність генів одної хромосоми</a:t>
            </a:r>
            <a:br>
              <a:rPr lang="uk-UA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uk-UA" b="1" smtClean="0">
                <a:solidFill>
                  <a:srgbClr val="002060"/>
                </a:solidFill>
                <a:latin typeface="Arial" charset="0"/>
                <a:cs typeface="Arial" charset="0"/>
              </a:rPr>
              <a:t>називається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60800"/>
            <a:ext cx="9144000" cy="1752600"/>
          </a:xfrm>
        </p:spPr>
        <p:txBody>
          <a:bodyPr/>
          <a:lstStyle/>
          <a:p>
            <a:pPr eaLnBrk="1" hangingPunct="1"/>
            <a:r>
              <a:rPr lang="uk-UA" sz="54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група зчеплення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2286000"/>
            <a:ext cx="9144000" cy="114300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 Кількість груп зчеплення</a:t>
            </a:r>
            <a:b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ru-RU" b="1" smtClean="0">
                <a:solidFill>
                  <a:srgbClr val="002060"/>
                </a:solidFill>
                <a:latin typeface="Arial" charset="0"/>
                <a:cs typeface="Arial" charset="0"/>
              </a:rPr>
              <a:t> = кількість пар хромосом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124</Words>
  <Application>Microsoft Office PowerPoint</Application>
  <PresentationFormat>Экран (4:3)</PresentationFormat>
  <Paragraphs>36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Зчеплене успадкування Genetic linkage</vt:lpstr>
      <vt:lpstr>відкриття  </vt:lpstr>
      <vt:lpstr>фундаментальні дослідження  </vt:lpstr>
      <vt:lpstr>Об'єкт дослідження   в дослідах   Т. Моргана  Drosophyla  melanogaster</vt:lpstr>
      <vt:lpstr>лабораторні  дрозофіли </vt:lpstr>
      <vt:lpstr>Презентация PowerPoint</vt:lpstr>
      <vt:lpstr>Зчеплене успадкування –  це спільне успадкування генів, які містяться в одній хромосомі</vt:lpstr>
      <vt:lpstr>сукупність генів одної хромосоми називається</vt:lpstr>
      <vt:lpstr> Кількість груп зчеплення  = кількість пар хромосом</vt:lpstr>
      <vt:lpstr>Кросинговер crossing-over  обмін ділянками між гомологічними хромосомами</vt:lpstr>
      <vt:lpstr>Презентация PowerPoint</vt:lpstr>
      <vt:lpstr>Хіазма  окреме місце (сайт) кросинговеру</vt:lpstr>
      <vt:lpstr> Особина з генотипом  AB//ab утворює:  некросоверні гамети АВ, аb  кросоверні гамети  аВ, Аb     </vt:lpstr>
      <vt:lpstr>Частота кросинговеру між генами прямо пропорційна відстані між ними</vt:lpstr>
      <vt:lpstr> 1 морганіда   відстань між генами, за якої кросинговер відбувається  з частотою 1% </vt:lpstr>
      <vt:lpstr>Кількісно частота кросинговеру між даними генами дорівнює % кросоверних особин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Зчеплене успадкування Genetic linkage</dc:title>
  <dc:creator>Admin</dc:creator>
  <cp:lastModifiedBy>Admin</cp:lastModifiedBy>
  <cp:revision>41</cp:revision>
  <dcterms:created xsi:type="dcterms:W3CDTF">2014-05-24T18:02:02Z</dcterms:created>
  <dcterms:modified xsi:type="dcterms:W3CDTF">2016-10-05T06:46:37Z</dcterms:modified>
</cp:coreProperties>
</file>