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8" r:id="rId20"/>
    <p:sldId id="281" r:id="rId21"/>
    <p:sldId id="279" r:id="rId22"/>
    <p:sldId id="275" r:id="rId23"/>
    <p:sldId id="305" r:id="rId24"/>
    <p:sldId id="306" r:id="rId25"/>
    <p:sldId id="280" r:id="rId26"/>
    <p:sldId id="283" r:id="rId27"/>
    <p:sldId id="284" r:id="rId28"/>
    <p:sldId id="287" r:id="rId29"/>
    <p:sldId id="286" r:id="rId30"/>
    <p:sldId id="289" r:id="rId31"/>
    <p:sldId id="290" r:id="rId32"/>
    <p:sldId id="292" r:id="rId33"/>
    <p:sldId id="293" r:id="rId34"/>
    <p:sldId id="294" r:id="rId35"/>
    <p:sldId id="296" r:id="rId36"/>
    <p:sldId id="295" r:id="rId37"/>
    <p:sldId id="297" r:id="rId38"/>
    <p:sldId id="302" r:id="rId39"/>
    <p:sldId id="303" r:id="rId40"/>
    <p:sldId id="304" r:id="rId41"/>
    <p:sldId id="300" r:id="rId42"/>
    <p:sldId id="301" r:id="rId43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4660"/>
  </p:normalViewPr>
  <p:slideViewPr>
    <p:cSldViewPr>
      <p:cViewPr varScale="1">
        <p:scale>
          <a:sx n="82" d="100"/>
          <a:sy n="82" d="100"/>
        </p:scale>
        <p:origin x="-10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8DA7B8-8D48-4E47-8C19-F65AEAC03025}" type="datetimeFigureOut">
              <a:rPr lang="uk-UA" smtClean="0"/>
              <a:pPr/>
              <a:t>17.03.2020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BD99D2-0D76-47AD-8438-48E727246369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178547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D99D2-0D76-47AD-8438-48E727246369}" type="slidenum">
              <a:rPr lang="uk-UA" smtClean="0"/>
              <a:pPr/>
              <a:t>31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9680CEC-571A-4F49-AB0C-B3696BC515EF}" type="datetimeFigureOut">
              <a:rPr lang="uk-UA" smtClean="0"/>
              <a:pPr/>
              <a:t>17.03.2020</a:t>
            </a:fld>
            <a:endParaRPr lang="uk-UA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uk-UA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C6A9E05-2152-4F5B-BFCE-9D1968F77321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680CEC-571A-4F49-AB0C-B3696BC515EF}" type="datetimeFigureOut">
              <a:rPr lang="uk-UA" smtClean="0"/>
              <a:pPr/>
              <a:t>17.03.2020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6A9E05-2152-4F5B-BFCE-9D1968F77321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A9680CEC-571A-4F49-AB0C-B3696BC515EF}" type="datetimeFigureOut">
              <a:rPr lang="uk-UA" smtClean="0"/>
              <a:pPr/>
              <a:t>17.03.2020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C6A9E05-2152-4F5B-BFCE-9D1968F77321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680CEC-571A-4F49-AB0C-B3696BC515EF}" type="datetimeFigureOut">
              <a:rPr lang="uk-UA" smtClean="0"/>
              <a:pPr/>
              <a:t>17.03.2020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6A9E05-2152-4F5B-BFCE-9D1968F77321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9680CEC-571A-4F49-AB0C-B3696BC515EF}" type="datetimeFigureOut">
              <a:rPr lang="uk-UA" smtClean="0"/>
              <a:pPr/>
              <a:t>17.03.2020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DC6A9E05-2152-4F5B-BFCE-9D1968F77321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680CEC-571A-4F49-AB0C-B3696BC515EF}" type="datetimeFigureOut">
              <a:rPr lang="uk-UA" smtClean="0"/>
              <a:pPr/>
              <a:t>17.03.2020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6A9E05-2152-4F5B-BFCE-9D1968F77321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680CEC-571A-4F49-AB0C-B3696BC515EF}" type="datetimeFigureOut">
              <a:rPr lang="uk-UA" smtClean="0"/>
              <a:pPr/>
              <a:t>17.03.2020</a:t>
            </a:fld>
            <a:endParaRPr lang="uk-UA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6A9E05-2152-4F5B-BFCE-9D1968F77321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680CEC-571A-4F49-AB0C-B3696BC515EF}" type="datetimeFigureOut">
              <a:rPr lang="uk-UA" smtClean="0"/>
              <a:pPr/>
              <a:t>17.03.2020</a:t>
            </a:fld>
            <a:endParaRPr lang="uk-UA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6A9E05-2152-4F5B-BFCE-9D1968F77321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9680CEC-571A-4F49-AB0C-B3696BC515EF}" type="datetimeFigureOut">
              <a:rPr lang="uk-UA" smtClean="0"/>
              <a:pPr/>
              <a:t>17.03.2020</a:t>
            </a:fld>
            <a:endParaRPr lang="uk-UA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6A9E05-2152-4F5B-BFCE-9D1968F77321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680CEC-571A-4F49-AB0C-B3696BC515EF}" type="datetimeFigureOut">
              <a:rPr lang="uk-UA" smtClean="0"/>
              <a:pPr/>
              <a:t>17.03.2020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6A9E05-2152-4F5B-BFCE-9D1968F77321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680CEC-571A-4F49-AB0C-B3696BC515EF}" type="datetimeFigureOut">
              <a:rPr lang="uk-UA" smtClean="0"/>
              <a:pPr/>
              <a:t>17.03.2020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6A9E05-2152-4F5B-BFCE-9D1968F77321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A9680CEC-571A-4F49-AB0C-B3696BC515EF}" type="datetimeFigureOut">
              <a:rPr lang="uk-UA" smtClean="0"/>
              <a:pPr/>
              <a:t>17.03.2020</a:t>
            </a:fld>
            <a:endParaRPr lang="uk-UA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uk-UA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C6A9E05-2152-4F5B-BFCE-9D1968F77321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google.com.ua/url?sa=i&amp;rct=j&amp;q=&amp;esrc=s&amp;source=images&amp;cd=&amp;cad=rja&amp;uact=8&amp;ved=0ahUKEwisqdKviMDLAhWIHpoKHTgFBb4QjRwIBw&amp;url=http://intranet.tdmu.edu.ua/data/kafedra/internal/med_biologia/classes_stud/uk/med/biol/ptn/%D0%93%D0%B5%D0%BD%D0%B5%D1%82%D0%B8%D0%BA%D0%B0/3_%D0%BA%D1%83%D1%80%D1%81/%D0%A2%D0%B5%D0%BC%D0%B0%2009.htm&amp;bvm=bv.116636494,d.bGs&amp;psig=AFQjCNEqiphQzvk7XWAsMObTeKVaMlKH0w&amp;ust=1458041014800773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m.ua/url?sa=i&amp;rct=j&amp;q=&amp;esrc=s&amp;source=images&amp;cd=&amp;cad=rja&amp;uact=8&amp;ved=0ahUKEwjE5qbzicDLAhVHs4MKHTxhDFAQjRwIBw&amp;url=http://svitppt.com.ua/biologiya/metod-dermatoglifiki.html&amp;bvm=bv.116636494,d.bGs&amp;psig=AFQjCNG9jtURDEVKTxUT7N4FYYNNIoDkcg&amp;ust=1458041439264200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com.ua/url?sa=i&amp;rct=j&amp;q=&amp;esrc=s&amp;source=images&amp;cd=&amp;cad=rja&amp;uact=8&amp;ved=0ahUKEwjRzaX3i8DLAhXlNpoKHWTICrkQjRwIBw&amp;url=http://subject.com.ua/biology/shans/154.html&amp;bvm=bv.116636494,d.bGs&amp;psig=AFQjCNGgmbpNLuHzqtnsATQ7uiP_eNhKEA&amp;ust=1458042004167737" TargetMode="Externa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google.com.ua/url?sa=i&amp;rct=j&amp;q=&amp;esrc=s&amp;source=images&amp;cd=&amp;cad=rja&amp;uact=8&amp;ved=0ahUKEwjZqpiljMDLAhXFNJoKHVWLDdcQjRwIBw&amp;url=http://narodna-osvita.com.ua/631-formalna-genetika-zakonomrnost-spadkuvannya-oznak.html&amp;bvm=bv.116636494,d.bGs&amp;psig=AFQjCNGgmbpNLuHzqtnsATQ7uiP_eNhKEA&amp;ust=1458042004167737" TargetMode="Externa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com.ua/url?sa=i&amp;rct=j&amp;q=&amp;esrc=s&amp;source=images&amp;cd=&amp;cad=rja&amp;uact=8&amp;ved=0ahUKEwjZqpiljMDLAhXFNJoKHVWLDdcQjRwIBw&amp;url=http://shkola.ua/ru/book/read/43/page192&amp;bvm=bv.116636494,d.bGs&amp;psig=AFQjCNGgmbpNLuHzqtnsATQ7uiP_eNhKEA&amp;ust=1458042004167737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com.ua/url?sa=i&amp;rct=j&amp;q=&amp;esrc=s&amp;source=images&amp;cd=&amp;cad=rja&amp;uact=8&amp;ved=0ahUKEwjO9qr7hsXLAhWsNJoKHRT5D-0QjRwIBw&amp;url=http://nataliyaborisova.blogspot.com/2013/09/blog-post_22.html&amp;bvm=bv.116954456,d.bGs&amp;psig=AFQjCNETVvPrglaO7MOBnrSWmYD-5oi6Vw&amp;ust=1458211444231089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www.google.com.ua/url?sa=i&amp;url=https://en.ppt-online.org/80039&amp;psig=AOvVaw1qAvKMJrjxBuYAlprDMJMn&amp;ust=1584526667262000&amp;source=images&amp;cd=vfe&amp;ved=0CAIQjRxqFwoTCLjN9P2joegCFQAAAAAdAAAAABAD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ww.google.com.ua/url?sa=i&amp;url=https://present5.com/vzayemodiya-geniv-plan-prichini-vidxilennya-pri-rozshheplenni-vid/&amp;psig=AOvVaw0ZiP0l-Qk1ek-ivYmqwrm8&amp;ust=1584526797975000&amp;source=images&amp;cd=vfe&amp;ved=0CAIQjRxqFwoTCLjY3bukoegCFQAAAAAdAAAAABAJ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www.google.com.ua/url?sa=i&amp;url=https://ppt-online.org/303545&amp;psig=AOvVaw0ZiP0l-Qk1ek-ivYmqwrm8&amp;ust=1584526797975000&amp;source=images&amp;cd=vfe&amp;ved=0CAIQjRxqFwoTCLjY3bukoegCFQAAAAAdAAAAABAO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com.ua/url?sa=i&amp;rct=j&amp;q=&amp;esrc=s&amp;source=images&amp;cd=&amp;cad=rja&amp;uact=8&amp;ved=0ahUKEwjn8eDph8XLAhUJM5oKHUTmDIcQjRwIBw&amp;url=http://www.biorepet-ufa.ru/osnovy-genetiki/vzaimodejstvie-neallelnyx-genov.html&amp;bvm=bv.116954456,d.bGs&amp;psig=AFQjCNF6w4ANnFWcFKDJc8FgJoyqmbp7pQ&amp;ust=1458212707048266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hyperlink" Target="http://www.google.com.ua/url?sa=i&amp;rct=j&amp;q=&amp;esrc=s&amp;source=images&amp;cd=&amp;cad=rja&amp;uact=8&amp;ved=0ahUKEwipneT_h8XLAhXmd5oKHeeXCQQQjRwIBw&amp;url=http://www.biorepet-ufa.ru/reshenie-geneticheskix-zadach/komplementarnoe-dejstvie-genov.html&amp;bvm=bv.116954456,d.bGs&amp;psig=AFQjCNF6w4ANnFWcFKDJc8FgJoyqmbp7pQ&amp;ust=1458212707048266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google.com.ua/url?sa=i&amp;rct=j&amp;q=&amp;esrc=s&amp;source=images&amp;cd=&amp;cad=rja&amp;uact=8&amp;ved=0ahUKEwiroJGUicXLAhWPa5oKHTJDBiUQjRwIBw&amp;url=http://svitppt.com.ua/biologiya/organizmoviy-riven-organizacii-genetichnoi-informacii-vzaemodiya-geniv.html&amp;bvm=bv.116954456,d.bGs&amp;psig=AFQjCNFlfUXr-fQVx4gN_jBjrSdyZ4gr9Q&amp;ust=1458213063707960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google.com.ua/url?sa=i&amp;rct=j&amp;q=&amp;esrc=s&amp;source=images&amp;cd=&amp;cad=rja&amp;uact=8&amp;ved=0ahUKEwjV9YSAkMXLAhWlA5oKHTQWAk4QjRwIBw&amp;url=http://svitppt.com.ua/biologiya/vzaemodiya-geniv.html&amp;bvm=bv.116954456,d.bGs&amp;psig=AFQjCNHXDmeAvt1CVgmVUIp9K8oeLLXwHw&amp;ust=1458214842709922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google.com.ua/url?sa=i&amp;rct=j&amp;q=&amp;esrc=s&amp;source=images&amp;cd=&amp;cad=rja&amp;uact=8&amp;ved=&amp;url=http://www.umsa.edu.ua/lecture/biology/lekrute5_med.pdf&amp;bvm=bv.116954456,d.bGs&amp;psig=AFQjCNF5_L2rtuVSGxZftrj2WbpWiz1uuw&amp;ust=1458216512090704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google.com.ua/url?sa=i&amp;rct=j&amp;q=&amp;esrc=s&amp;source=images&amp;cd=&amp;cad=rja&amp;uact=8&amp;ved=0ahUKEwjWh5bIlsXLAhUMLZoKHfhBAkIQjRwIBw&amp;url=http://svitppt.com.ua/medicina/uspadkuvannya-stati-ta-oznak-zcheplenih-zi-stattyu.html&amp;bvm=bv.116954456,d.bGs&amp;psig=AFQjCNF5_L2rtuVSGxZftrj2WbpWiz1uuw&amp;ust=1458216512090704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www.google.com.ua/url?sa=i&amp;rct=j&amp;q=&amp;esrc=s&amp;source=images&amp;cd=&amp;cad=rja&amp;uact=8&amp;ved=0ahUKEwjK4pi5mcXLAhXpPZoKHXSlCRgQjRwIBw&amp;url=http://www.wikiwand.com/uk/%D0%97%D1%87%D0%B5%D0%BF%D0%BB%D0%B5%D0%BD%D0%B5_%D0%B7%D1%96_%D1%81%D1%82%D0%B0%D1%82%D1%82%D1%8E_%D1%83%D1%81%D0%BF%D0%B0%D0%B4%D0%BA%D1%83%D0%B2%D0%B0%D0%BD%D0%BD%D1%8F&amp;bvm=bv.116954456,d.bGs&amp;psig=AFQjCNHL9jhQtHtWnMfrgEMttoPUAUCf6w&amp;ust=1458217402560893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www.google.com.ua/url?sa=i&amp;rct=j&amp;q=&amp;esrc=s&amp;source=images&amp;cd=&amp;cad=rja&amp;uact=8&amp;ved=0ahUKEwjK4pi5mcXLAhXpPZoKHXSlCRgQjRwIBw&amp;url=https://uk.wikipedia.org/wiki/%D0%97%D1%87%D0%B5%D0%BF%D0%BB%D0%B5%D0%BD%D0%B5_%D0%B7%D1%96_%D1%81%D1%82%D0%B0%D1%82%D1%82%D1%8E_%D1%83%D1%81%D0%BF%D0%B0%D0%B4%D0%BA%D1%83%D0%B2%D0%B0%D0%BD%D0%BD%D1%8F&amp;bvm=bv.116954456,d.bGs&amp;psig=AFQjCNHL9jhQtHtWnMfrgEMttoPUAUCf6w&amp;ust=1458217402560893" TargetMode="Externa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://www.google.com.ua/url?sa=i&amp;rct=j&amp;q=&amp;esrc=s&amp;source=images&amp;cd=&amp;cad=rja&amp;uact=8&amp;ved=0ahUKEwirsrqfydHLAhVKCpoKHUiQAqwQjRwIBw&amp;url=http://narodna-osvita.com.ua/631-formalna-genetika-zakonomrnost-spadkuvannya-oznak.html&amp;bvm=bv.117218890,d.bGs&amp;psig=AFQjCNHO-9MHzZeh4KbfgtY0hipmZ3hSww&amp;ust=1458642498331373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om.ua/url?sa=i&amp;rct=j&amp;q=&amp;esrc=s&amp;source=images&amp;cd=&amp;cad=rja&amp;uact=8&amp;ved=0ahUKEwiBqe3qh8DLAhVDEJoKHUV-DrUQjRwIBw&amp;url=http://subject.com.ua/biology/medical/83.html&amp;psig=AFQjCNEb-N7tuEr4TYfhjuoz7kBTj1bOwg&amp;ust=1458040915945345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.ua/url?sa=i&amp;rct=j&amp;q=&amp;esrc=s&amp;source=images&amp;cd=&amp;cad=rja&amp;uact=8&amp;ved=0ahUKEwip5ee0h8DLAhUzS5oKHR1MAboQjRwIBw&amp;url=http://svitppt.com.ua/biologiya/metodi-genetichnih-doslidzhen2.html&amp;psig=AFQjCNE-bpCossXqf_EOi0vo26d9MsxYEA&amp;ust=1458040797835275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Основи генетики</a:t>
            </a:r>
            <a:br>
              <a:rPr lang="uk-UA" dirty="0" smtClean="0"/>
            </a:br>
            <a:r>
              <a:rPr lang="uk-UA" dirty="0" smtClean="0"/>
              <a:t>Закономірності </a:t>
            </a:r>
            <a:br>
              <a:rPr lang="uk-UA" dirty="0" smtClean="0"/>
            </a:br>
            <a:r>
              <a:rPr lang="uk-UA" dirty="0" smtClean="0"/>
              <a:t>спадковості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irc_mi" descr="http://intranet.tdmu.edu.ua/data/kafedra/internal/med_biologia/classes_stud/uk/med/biol/ptn/%D0%93%D0%B5%D0%BD%D0%B5%D1%82%D0%B8%D0%BA%D0%B0/3_%D0%BA%D1%83%D1%80%D1%81/%D0%A2%D0%B5%D0%BC%D0%B0%2009.files/image040.pn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8964488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Біохімічні методи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3200" dirty="0" smtClean="0"/>
              <a:t>Використовують для діагностики спадкових хвороб, </a:t>
            </a:r>
            <a:r>
              <a:rPr lang="uk-UA" sz="3200" dirty="0" err="1" smtClean="0"/>
              <a:t>пов</a:t>
            </a:r>
            <a:r>
              <a:rPr lang="en-US" sz="3200" dirty="0" smtClean="0"/>
              <a:t>’</a:t>
            </a:r>
            <a:r>
              <a:rPr lang="uk-UA" sz="3200" dirty="0" err="1" smtClean="0"/>
              <a:t>язаних</a:t>
            </a:r>
            <a:r>
              <a:rPr lang="uk-UA" sz="3200" dirty="0" smtClean="0"/>
              <a:t> із порушенням обміну речовин. За їх допомогою виявляють білки, а також проміжні продукти обміну речовин, невластиві організмові, що свідчить про наявність змінених (мутантних) генів.</a:t>
            </a:r>
            <a:endParaRPr lang="uk-UA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irc_mi" descr="http://svitppt.com.ua/images/20/19783/770/img1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20040"/>
            <a:ext cx="7696200" cy="181281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Закономірності спадковості, встановлені Г.Менделем</a:t>
            </a:r>
            <a:br>
              <a:rPr lang="uk-UA" dirty="0" smtClean="0"/>
            </a:br>
            <a:r>
              <a:rPr lang="uk-UA" dirty="0" smtClean="0"/>
              <a:t>Альтернативні ознаки</a:t>
            </a:r>
            <a:endParaRPr lang="uk-UA" dirty="0"/>
          </a:p>
        </p:txBody>
      </p:sp>
      <p:pic>
        <p:nvPicPr>
          <p:cNvPr id="4" name="Содержимое 3" descr="https://upload.wikimedia.org/wikipedia/commons/thumb/e/ea/Mendel_seven_characters.svg/592px-Mendel_seven_characters.svg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780928"/>
            <a:ext cx="8136904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Закон одноманітності гібридів першого покоління</a:t>
            </a:r>
            <a:endParaRPr lang="uk-UA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700808"/>
            <a:ext cx="4402832" cy="4425355"/>
          </a:xfrm>
        </p:spPr>
        <p:txBody>
          <a:bodyPr/>
          <a:lstStyle/>
          <a:p>
            <a:r>
              <a:rPr lang="uk-UA" dirty="0" smtClean="0"/>
              <a:t>При </a:t>
            </a:r>
            <a:r>
              <a:rPr lang="uk-UA" dirty="0" err="1" smtClean="0"/>
              <a:t>моногібридному</a:t>
            </a:r>
            <a:r>
              <a:rPr lang="uk-UA" dirty="0" smtClean="0"/>
              <a:t> схрещуванні  гомозиготних особин в</a:t>
            </a:r>
          </a:p>
          <a:p>
            <a:r>
              <a:rPr lang="ru-RU" dirty="0" smtClean="0"/>
              <a:t>п</a:t>
            </a:r>
            <a:r>
              <a:rPr lang="uk-UA" dirty="0" err="1" smtClean="0"/>
              <a:t>ершому</a:t>
            </a:r>
            <a:r>
              <a:rPr lang="uk-UA" dirty="0" smtClean="0"/>
              <a:t> покоління спостерігається </a:t>
            </a:r>
            <a:r>
              <a:rPr lang="uk-UA" b="1" dirty="0" smtClean="0">
                <a:solidFill>
                  <a:srgbClr val="FF0000"/>
                </a:solidFill>
              </a:rPr>
              <a:t>одноманітність гібридів</a:t>
            </a:r>
          </a:p>
          <a:p>
            <a:pPr>
              <a:buNone/>
            </a:pPr>
            <a:r>
              <a:rPr lang="uk-UA" b="1" dirty="0" smtClean="0">
                <a:solidFill>
                  <a:srgbClr val="FF0000"/>
                </a:solidFill>
              </a:rPr>
              <a:t>як за  фенотипом, так і за генотипом.</a:t>
            </a:r>
            <a:endParaRPr lang="uk-UA" b="1" dirty="0">
              <a:solidFill>
                <a:srgbClr val="FF0000"/>
              </a:solidFill>
            </a:endParaRPr>
          </a:p>
        </p:txBody>
      </p:sp>
      <p:pic>
        <p:nvPicPr>
          <p:cNvPr id="6" name="irc_mi" descr="http://subject.com.ua/biology/shans/avg.jpg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9544" y="1772816"/>
            <a:ext cx="4104456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Закон розщеплення</a:t>
            </a:r>
            <a:endParaRPr lang="uk-UA" dirty="0"/>
          </a:p>
        </p:txBody>
      </p:sp>
      <p:pic>
        <p:nvPicPr>
          <p:cNvPr id="5" name="irc_mi" descr="http://narodna-osvita.com.ua/uploads/genetyka/genetyka-50.png">
            <a:hlinkClick r:id="rId2"/>
          </p:cNvPr>
          <p:cNvPicPr>
            <a:picLocks noGrp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0" y="2060848"/>
            <a:ext cx="5004048" cy="2808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932040" y="1988840"/>
            <a:ext cx="4211960" cy="4209331"/>
          </a:xfrm>
          <a:solidFill>
            <a:schemeClr val="bg1"/>
          </a:solidFill>
        </p:spPr>
        <p:txBody>
          <a:bodyPr/>
          <a:lstStyle/>
          <a:p>
            <a:r>
              <a:rPr lang="uk-UA" dirty="0" smtClean="0"/>
              <a:t>При </a:t>
            </a:r>
            <a:r>
              <a:rPr lang="uk-UA" dirty="0" err="1" smtClean="0"/>
              <a:t>моногібридному</a:t>
            </a:r>
            <a:r>
              <a:rPr lang="uk-UA" dirty="0" smtClean="0"/>
              <a:t> схрещуванні гібридів першого покоління у другому поколінні спостерігається </a:t>
            </a:r>
            <a:r>
              <a:rPr lang="uk-UA" dirty="0" smtClean="0">
                <a:solidFill>
                  <a:srgbClr val="FF0000"/>
                </a:solidFill>
              </a:rPr>
              <a:t>розщеплення за фенотипом 3:1, а за генотипом 1:2:1. </a:t>
            </a:r>
            <a:endParaRPr lang="uk-UA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200" dirty="0" smtClean="0"/>
              <a:t>Закон незалежного успадкування і комбінування ознак</a:t>
            </a:r>
            <a:endParaRPr lang="uk-UA" sz="3200" dirty="0"/>
          </a:p>
        </p:txBody>
      </p:sp>
      <p:pic>
        <p:nvPicPr>
          <p:cNvPr id="6" name="irc_mi" descr="http://shkola.ua/web/uploads/book/43/images/DGDSNNgh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556792"/>
            <a:ext cx="7704856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Закон </a:t>
            </a:r>
            <a:r>
              <a:rPr lang="uk-UA" smtClean="0"/>
              <a:t>чистоти гамет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Гамета </a:t>
            </a:r>
            <a:r>
              <a:rPr lang="uk-UA" sz="3600" b="1" dirty="0" err="1" smtClean="0">
                <a:solidFill>
                  <a:srgbClr val="FF0000"/>
                </a:solidFill>
              </a:rPr>
              <a:t>“чиста”</a:t>
            </a:r>
            <a:r>
              <a:rPr lang="uk-UA" sz="3600" b="1" dirty="0" smtClean="0">
                <a:solidFill>
                  <a:srgbClr val="FF0000"/>
                </a:solidFill>
              </a:rPr>
              <a:t> тому, що </a:t>
            </a:r>
            <a:r>
              <a:rPr lang="uk-UA" sz="3600" b="1" dirty="0" smtClean="0">
                <a:solidFill>
                  <a:srgbClr val="FF0000"/>
                </a:solidFill>
              </a:rPr>
              <a:t>вона </a:t>
            </a:r>
            <a:r>
              <a:rPr lang="uk-UA" sz="3600" b="1" dirty="0" smtClean="0">
                <a:solidFill>
                  <a:srgbClr val="FF0000"/>
                </a:solidFill>
              </a:rPr>
              <a:t>несе лише 1 з пари </a:t>
            </a:r>
            <a:r>
              <a:rPr lang="uk-UA" sz="3600" b="1" dirty="0" err="1" smtClean="0">
                <a:solidFill>
                  <a:srgbClr val="FF0000"/>
                </a:solidFill>
              </a:rPr>
              <a:t>алельних</a:t>
            </a:r>
            <a:r>
              <a:rPr lang="uk-UA" sz="3600" b="1" dirty="0" smtClean="0">
                <a:solidFill>
                  <a:srgbClr val="FF0000"/>
                </a:solidFill>
              </a:rPr>
              <a:t> генів.</a:t>
            </a:r>
          </a:p>
          <a:p>
            <a:r>
              <a:rPr lang="uk-UA" sz="3600" b="1" dirty="0" smtClean="0">
                <a:solidFill>
                  <a:srgbClr val="FF0000"/>
                </a:solidFill>
              </a:rPr>
              <a:t>Молекулярно-генетичною основою цього закону є поведінка хромосом під час </a:t>
            </a:r>
            <a:r>
              <a:rPr lang="uk-UA" sz="3600" b="1" dirty="0" err="1" smtClean="0">
                <a:solidFill>
                  <a:srgbClr val="FF0000"/>
                </a:solidFill>
              </a:rPr>
              <a:t>мейотичного</a:t>
            </a:r>
            <a:r>
              <a:rPr lang="uk-UA" sz="3600" b="1" dirty="0" smtClean="0">
                <a:solidFill>
                  <a:srgbClr val="FF0000"/>
                </a:solidFill>
              </a:rPr>
              <a:t> поділу.</a:t>
            </a:r>
            <a:endParaRPr lang="uk-UA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200" dirty="0" smtClean="0"/>
              <a:t>Відхилення від закономірностей, встановлених </a:t>
            </a:r>
            <a:r>
              <a:rPr lang="uk-UA" sz="3200" dirty="0" err="1" smtClean="0"/>
              <a:t>г.Менделем</a:t>
            </a:r>
            <a:endParaRPr lang="uk-UA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sz="3200" b="1" dirty="0" smtClean="0"/>
              <a:t>Закономірності мають статистичний характер. Проявляються за умови великої кількості особин в потомстві.</a:t>
            </a:r>
          </a:p>
          <a:p>
            <a:r>
              <a:rPr lang="uk-UA" sz="3200" b="1" dirty="0" smtClean="0"/>
              <a:t>Закономірності можуть порушуватись за умови неоднакової життєздатності гамет.</a:t>
            </a:r>
          </a:p>
          <a:p>
            <a:r>
              <a:rPr lang="uk-UA" sz="3200" b="1" dirty="0" smtClean="0"/>
              <a:t>За умови летальності генів.</a:t>
            </a:r>
          </a:p>
          <a:p>
            <a:r>
              <a:rPr lang="uk-UA" sz="3200" b="1" dirty="0" smtClean="0"/>
              <a:t>За умови взаємодії генів.</a:t>
            </a:r>
          </a:p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 descr="E:\doc\Documents\PrintScreen Files\взаємодія генів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307507" cy="64700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Генетика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Наука про закономірності спадковості та мінливості.</a:t>
            </a:r>
          </a:p>
          <a:p>
            <a:r>
              <a:rPr lang="uk-UA" b="1" dirty="0" smtClean="0">
                <a:solidFill>
                  <a:srgbClr val="FF0000"/>
                </a:solidFill>
              </a:rPr>
              <a:t>Спадковість</a:t>
            </a:r>
            <a:r>
              <a:rPr lang="uk-UA" dirty="0" smtClean="0"/>
              <a:t> – здатність організмів формувати під час онтогенезу ознаки батьків і більш віддалених предків.</a:t>
            </a:r>
          </a:p>
          <a:p>
            <a:r>
              <a:rPr lang="uk-UA" b="1" dirty="0" smtClean="0">
                <a:solidFill>
                  <a:srgbClr val="FF0000"/>
                </a:solidFill>
              </a:rPr>
              <a:t>Мінливість</a:t>
            </a:r>
            <a:r>
              <a:rPr lang="uk-UA" dirty="0" smtClean="0"/>
              <a:t> – здатність організмів формувати унікальний фенотип під час реалізації генетичної інформації в конкретних умовах навколишнього середовища.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irc_mi" descr="http://dok.znaimo.com.ua/pars_docs/refs/4/3850/img9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8640960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" name="Содержимое 5" descr="Картинки по запросу &quot;наддомінування&quot;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Множинні алелі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sz="4000" dirty="0" smtClean="0"/>
              <a:t>Якщо в популяції за формування певної ознаки відповідає більше, ніж 2 </a:t>
            </a:r>
            <a:r>
              <a:rPr lang="uk-UA" sz="4000" dirty="0" err="1" smtClean="0"/>
              <a:t>алельних</a:t>
            </a:r>
            <a:r>
              <a:rPr lang="uk-UA" sz="4000" dirty="0" smtClean="0"/>
              <a:t> гена, то має місце </a:t>
            </a:r>
            <a:r>
              <a:rPr lang="uk-UA" sz="4000" b="1" dirty="0" smtClean="0">
                <a:solidFill>
                  <a:srgbClr val="FF0000"/>
                </a:solidFill>
              </a:rPr>
              <a:t>явище множинних алелей</a:t>
            </a:r>
            <a:r>
              <a:rPr lang="uk-UA" sz="4000" b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uk-UA" sz="4000" b="1" dirty="0" smtClean="0">
                <a:solidFill>
                  <a:srgbClr val="FF0000"/>
                </a:solidFill>
              </a:rPr>
              <a:t>Прикладом множинних алелей є гени (</a:t>
            </a:r>
            <a:r>
              <a:rPr lang="en-US" sz="3200" dirty="0" smtClean="0"/>
              <a:t>I</a:t>
            </a:r>
            <a:r>
              <a:rPr lang="en-US" sz="3200" baseline="30000" dirty="0" smtClean="0"/>
              <a:t>A</a:t>
            </a:r>
            <a:r>
              <a:rPr lang="en-US" sz="3200" dirty="0" smtClean="0"/>
              <a:t>, I</a:t>
            </a:r>
            <a:r>
              <a:rPr lang="en-US" sz="3200" baseline="30000" dirty="0" smtClean="0"/>
              <a:t>B</a:t>
            </a:r>
            <a:r>
              <a:rPr lang="en-US" sz="3200" dirty="0" smtClean="0"/>
              <a:t>,</a:t>
            </a:r>
            <a:r>
              <a:rPr lang="uk-UA" sz="3200" dirty="0" smtClean="0"/>
              <a:t> </a:t>
            </a:r>
            <a:r>
              <a:rPr lang="uk-UA" sz="3200" dirty="0" smtClean="0"/>
              <a:t>І</a:t>
            </a:r>
            <a:r>
              <a:rPr lang="uk-UA" sz="3200" baseline="30000" dirty="0" smtClean="0"/>
              <a:t>0</a:t>
            </a:r>
            <a:r>
              <a:rPr lang="uk-UA" sz="3200" dirty="0" smtClean="0"/>
              <a:t> </a:t>
            </a:r>
            <a:r>
              <a:rPr lang="uk-UA" sz="3200" dirty="0" smtClean="0">
                <a:solidFill>
                  <a:srgbClr val="FF0000"/>
                </a:solidFill>
              </a:rPr>
              <a:t>)</a:t>
            </a:r>
            <a:r>
              <a:rPr lang="uk-UA" sz="4000" b="1" dirty="0" smtClean="0">
                <a:solidFill>
                  <a:srgbClr val="FF0000"/>
                </a:solidFill>
              </a:rPr>
              <a:t>, що визначають успадкування груп крові за системою АВО.</a:t>
            </a:r>
            <a:endParaRPr lang="uk-UA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Картинки по запросу &quot;кодомінування&quot;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03649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Картинки по запросу &quot;кодомінування&quot;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640"/>
            <a:ext cx="9144000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Комплементарна взаємодія.</a:t>
            </a:r>
            <a:br>
              <a:rPr lang="uk-UA" dirty="0" smtClean="0"/>
            </a:br>
            <a:r>
              <a:rPr lang="uk-UA" dirty="0" smtClean="0"/>
              <a:t>Новоутворення при схрещуваннях.</a:t>
            </a:r>
            <a:endParaRPr lang="uk-UA" dirty="0"/>
          </a:p>
        </p:txBody>
      </p:sp>
      <p:pic>
        <p:nvPicPr>
          <p:cNvPr id="4" name="irc_mi" descr="http://www.biorepet-ufa.ru/wp-content/uploads/2011/11/%D0%9A%D0%BE%D0%BC%D0%BF%D0%BB%D0%B5%D0%BC%D0%B5%D0%BD%D1%82%D0%B0%D1%80%D0%BD%D0%BE%D0%B5-%D0%B2%D0%B7%D0%B0%D0%B8%D0%BC%D0%BE%D0%B4%D0%B5%D0%B9%D1%81%D1%82%D0%B2%D0%B8%D0%B511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16832"/>
            <a:ext cx="3419872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rc_mi" descr="http://www.biorepet-ufa.ru/wp-content/uploads/2012/01/%D0%9D%D0%B0%D1%81%D0%BB%D0%B5%D0%B4%D0%BE%D0%B2%D0%B0%D0%BD%D0%B8%D0%B5-%D0%BE%D0%BA%D1%80%D0%B0%D1%81%D0%BA%D0%B8-%D1%83-%D0%BD%D0%BE%D1%80%D0%BA%D0%B8.jpg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1772816"/>
            <a:ext cx="4716016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http://medbiol.ru/medbiol/genetic_sk/images/ris096.gif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7344816" cy="6669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irc_mi" descr="http://svitppt.com.ua/images/6/5476/770/img25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0648"/>
            <a:ext cx="8676456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Полімерія</a:t>
            </a:r>
            <a:endParaRPr lang="uk-UA" dirty="0"/>
          </a:p>
        </p:txBody>
      </p:sp>
      <p:pic>
        <p:nvPicPr>
          <p:cNvPr id="4" name="Содержимое 3" descr="http://bio.1september.ru/2009/10/9_6.gif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7416824" cy="530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Плейотропія</a:t>
            </a:r>
            <a:endParaRPr lang="uk-UA" dirty="0"/>
          </a:p>
        </p:txBody>
      </p:sp>
      <p:pic>
        <p:nvPicPr>
          <p:cNvPr id="4" name="irc_mi" descr="http://svitppt.com.ua/images/6/5346/770/img23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0648"/>
            <a:ext cx="8244408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20040"/>
            <a:ext cx="7444680" cy="660688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Основні </a:t>
            </a:r>
            <a:r>
              <a:rPr lang="uk-UA" dirty="0" smtClean="0"/>
              <a:t>терміни</a:t>
            </a:r>
            <a:r>
              <a:rPr lang="en-US" dirty="0" smtClean="0"/>
              <a:t> </a:t>
            </a:r>
            <a:r>
              <a:rPr lang="uk-UA" dirty="0" smtClean="0"/>
              <a:t>та поняття генетики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52736"/>
            <a:ext cx="8820472" cy="5805264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Генотип –</a:t>
            </a:r>
            <a:r>
              <a:rPr lang="uk-UA" dirty="0" smtClean="0"/>
              <a:t> система генів організму, які реалізуються у фенотипі.</a:t>
            </a:r>
          </a:p>
          <a:p>
            <a:r>
              <a:rPr lang="uk-UA" b="1" dirty="0" smtClean="0">
                <a:solidFill>
                  <a:srgbClr val="FF0000"/>
                </a:solidFill>
              </a:rPr>
              <a:t>Фенотип</a:t>
            </a:r>
            <a:r>
              <a:rPr lang="uk-UA" dirty="0" smtClean="0"/>
              <a:t> – система зовнішніх і внутрішніх ознак організму, що формуються в результаті взаємодії генотипу і умов середовища середовища.</a:t>
            </a:r>
          </a:p>
          <a:p>
            <a:r>
              <a:rPr lang="uk-UA" b="1" dirty="0" smtClean="0">
                <a:solidFill>
                  <a:srgbClr val="FF0000"/>
                </a:solidFill>
              </a:rPr>
              <a:t>Алель </a:t>
            </a:r>
            <a:r>
              <a:rPr lang="uk-UA" dirty="0" smtClean="0"/>
              <a:t>– альтернативний стан гена, що є причиною варіації прояву однієї і тієї самої ознаки.</a:t>
            </a:r>
          </a:p>
          <a:p>
            <a:r>
              <a:rPr lang="uk-UA" b="1" dirty="0" smtClean="0">
                <a:solidFill>
                  <a:srgbClr val="FF0000"/>
                </a:solidFill>
              </a:rPr>
              <a:t>Алельні гени </a:t>
            </a:r>
            <a:r>
              <a:rPr lang="uk-UA" dirty="0" smtClean="0"/>
              <a:t>– </a:t>
            </a:r>
            <a:r>
              <a:rPr lang="uk-UA" dirty="0" err="1" smtClean="0"/>
              <a:t>гени</a:t>
            </a:r>
            <a:r>
              <a:rPr lang="uk-UA" dirty="0" smtClean="0"/>
              <a:t>, що впливають на розвиток однієї ознаки.</a:t>
            </a:r>
          </a:p>
          <a:p>
            <a:r>
              <a:rPr lang="uk-UA" b="1" dirty="0" err="1" smtClean="0">
                <a:solidFill>
                  <a:srgbClr val="FF0000"/>
                </a:solidFill>
              </a:rPr>
              <a:t>Алельні</a:t>
            </a:r>
            <a:r>
              <a:rPr lang="uk-UA" b="1" dirty="0" smtClean="0">
                <a:solidFill>
                  <a:srgbClr val="FF0000"/>
                </a:solidFill>
              </a:rPr>
              <a:t> гени </a:t>
            </a:r>
            <a:r>
              <a:rPr lang="uk-UA" dirty="0" smtClean="0"/>
              <a:t>містяться в однакових локусах гомологічних хромосом.</a:t>
            </a:r>
          </a:p>
          <a:p>
            <a:r>
              <a:rPr lang="uk-UA" b="1" dirty="0" smtClean="0">
                <a:solidFill>
                  <a:srgbClr val="FF0000"/>
                </a:solidFill>
              </a:rPr>
              <a:t>Гомологічні хромосоми мають однакову форму і розміри і мають в ідентичних локусах </a:t>
            </a:r>
            <a:r>
              <a:rPr lang="uk-UA" b="1" dirty="0" err="1" smtClean="0">
                <a:solidFill>
                  <a:srgbClr val="FF0000"/>
                </a:solidFill>
              </a:rPr>
              <a:t>алельні</a:t>
            </a:r>
            <a:r>
              <a:rPr lang="uk-UA" b="1" dirty="0" smtClean="0">
                <a:solidFill>
                  <a:srgbClr val="FF0000"/>
                </a:solidFill>
              </a:rPr>
              <a:t> гени.</a:t>
            </a:r>
            <a:endParaRPr lang="uk-UA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20040"/>
            <a:ext cx="7372672" cy="51667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Типи визначення статі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6021288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П</a:t>
            </a:r>
            <a:r>
              <a:rPr lang="ru-RU" b="1" dirty="0" err="1" smtClean="0">
                <a:solidFill>
                  <a:srgbClr val="FF0000"/>
                </a:solidFill>
              </a:rPr>
              <a:t>рогамний</a:t>
            </a:r>
            <a:r>
              <a:rPr lang="ru-RU" b="1" dirty="0" smtClean="0">
                <a:solidFill>
                  <a:srgbClr val="FF0000"/>
                </a:solidFill>
              </a:rPr>
              <a:t> тип </a:t>
            </a:r>
            <a:r>
              <a:rPr lang="ru-RU" dirty="0" smtClean="0"/>
              <a:t>– стать </a:t>
            </a:r>
            <a:r>
              <a:rPr lang="ru-RU" dirty="0" err="1" smtClean="0"/>
              <a:t>визначається</a:t>
            </a:r>
            <a:r>
              <a:rPr lang="ru-RU" dirty="0" smtClean="0"/>
              <a:t> </a:t>
            </a:r>
            <a:r>
              <a:rPr lang="ru-RU" dirty="0" err="1" smtClean="0"/>
              <a:t>ще</a:t>
            </a:r>
            <a:r>
              <a:rPr lang="ru-RU" dirty="0" smtClean="0"/>
              <a:t> до </a:t>
            </a:r>
            <a:r>
              <a:rPr lang="ru-RU" dirty="0" err="1" smtClean="0"/>
              <a:t>запліднення</a:t>
            </a:r>
            <a:r>
              <a:rPr lang="ru-RU" dirty="0" smtClean="0"/>
              <a:t> (у </a:t>
            </a:r>
            <a:r>
              <a:rPr lang="ru-RU" dirty="0" err="1" smtClean="0"/>
              <a:t>дафній</a:t>
            </a:r>
            <a:r>
              <a:rPr lang="ru-RU" dirty="0" smtClean="0"/>
              <a:t> за </a:t>
            </a:r>
            <a:r>
              <a:rPr lang="ru-RU" dirty="0" err="1" smtClean="0"/>
              <a:t>оптимальних</a:t>
            </a:r>
            <a:r>
              <a:rPr lang="ru-RU" dirty="0" smtClean="0"/>
              <a:t> умов у </a:t>
            </a:r>
            <a:r>
              <a:rPr lang="ru-RU" dirty="0" err="1" smtClean="0"/>
              <a:t>водоймі</a:t>
            </a:r>
            <a:r>
              <a:rPr lang="ru-RU" dirty="0" smtClean="0"/>
              <a:t> </a:t>
            </a:r>
            <a:r>
              <a:rPr lang="ru-RU" dirty="0" err="1" smtClean="0"/>
              <a:t>розвиваються</a:t>
            </a:r>
            <a:r>
              <a:rPr lang="ru-RU" dirty="0" smtClean="0"/>
              <a:t> самки, а при </a:t>
            </a:r>
            <a:r>
              <a:rPr lang="ru-RU" dirty="0" err="1" smtClean="0"/>
              <a:t>низькій</a:t>
            </a:r>
            <a:r>
              <a:rPr lang="ru-RU" dirty="0" smtClean="0"/>
              <a:t> </a:t>
            </a:r>
            <a:r>
              <a:rPr lang="ru-RU" dirty="0" err="1" smtClean="0"/>
              <a:t>температурі</a:t>
            </a:r>
            <a:r>
              <a:rPr lang="ru-RU" dirty="0" smtClean="0"/>
              <a:t> – </a:t>
            </a:r>
            <a:r>
              <a:rPr lang="ru-RU" dirty="0" err="1" smtClean="0"/>
              <a:t>самці</a:t>
            </a:r>
            <a:r>
              <a:rPr lang="ru-RU" dirty="0" smtClean="0"/>
              <a:t>); </a:t>
            </a:r>
            <a:endParaRPr lang="uk-UA" dirty="0" smtClean="0"/>
          </a:p>
          <a:p>
            <a:r>
              <a:rPr lang="ru-RU" b="1" dirty="0" err="1" smtClean="0">
                <a:solidFill>
                  <a:srgbClr val="FF0000"/>
                </a:solidFill>
              </a:rPr>
              <a:t>Сингамний</a:t>
            </a:r>
            <a:r>
              <a:rPr lang="ru-RU" b="1" dirty="0" smtClean="0">
                <a:solidFill>
                  <a:srgbClr val="FF0000"/>
                </a:solidFill>
              </a:rPr>
              <a:t> тип </a:t>
            </a:r>
            <a:r>
              <a:rPr lang="ru-RU" dirty="0" smtClean="0"/>
              <a:t>– стать </a:t>
            </a:r>
            <a:r>
              <a:rPr lang="ru-RU" dirty="0" err="1" smtClean="0"/>
              <a:t>визначається</a:t>
            </a:r>
            <a:r>
              <a:rPr lang="ru-RU" dirty="0" smtClean="0"/>
              <a:t> в момент </a:t>
            </a:r>
            <a:r>
              <a:rPr lang="ru-RU" dirty="0" err="1" smtClean="0"/>
              <a:t>запліднення</a:t>
            </a:r>
            <a:r>
              <a:rPr lang="ru-RU" dirty="0" smtClean="0"/>
              <a:t> (у </a:t>
            </a:r>
            <a:r>
              <a:rPr lang="ru-RU" dirty="0" err="1" smtClean="0"/>
              <a:t>людини</a:t>
            </a:r>
            <a:r>
              <a:rPr lang="ru-RU" dirty="0" smtClean="0"/>
              <a:t> при </a:t>
            </a:r>
            <a:r>
              <a:rPr lang="ru-RU" dirty="0" err="1" smtClean="0"/>
              <a:t>поєднанні</a:t>
            </a:r>
            <a:r>
              <a:rPr lang="ru-RU" dirty="0" smtClean="0"/>
              <a:t> </a:t>
            </a:r>
            <a:r>
              <a:rPr lang="ru-RU" dirty="0" err="1" smtClean="0"/>
              <a:t>двох</a:t>
            </a:r>
            <a:r>
              <a:rPr lang="ru-RU" dirty="0" smtClean="0"/>
              <a:t> Х-хромосом </a:t>
            </a:r>
            <a:r>
              <a:rPr lang="ru-RU" dirty="0" err="1" smtClean="0"/>
              <a:t>формується</a:t>
            </a:r>
            <a:r>
              <a:rPr lang="ru-RU" dirty="0" smtClean="0"/>
              <a:t> </a:t>
            </a:r>
            <a:r>
              <a:rPr lang="ru-RU" dirty="0" err="1" smtClean="0"/>
              <a:t>жіночий</a:t>
            </a:r>
            <a:r>
              <a:rPr lang="ru-RU" dirty="0" smtClean="0"/>
              <a:t> </a:t>
            </a:r>
            <a:r>
              <a:rPr lang="ru-RU" dirty="0" err="1" smtClean="0"/>
              <a:t>організм</a:t>
            </a:r>
            <a:r>
              <a:rPr lang="ru-RU" dirty="0" smtClean="0"/>
              <a:t>, а X- та </a:t>
            </a:r>
            <a:r>
              <a:rPr lang="ru-RU" dirty="0" err="1" smtClean="0"/>
              <a:t>Y-хромосоми</a:t>
            </a:r>
            <a:r>
              <a:rPr lang="ru-RU" dirty="0" smtClean="0"/>
              <a:t> – </a:t>
            </a:r>
            <a:r>
              <a:rPr lang="ru-RU" dirty="0" err="1" smtClean="0"/>
              <a:t>чоловічий</a:t>
            </a:r>
            <a:r>
              <a:rPr lang="ru-RU" dirty="0" smtClean="0"/>
              <a:t>);</a:t>
            </a:r>
            <a:endParaRPr lang="uk-UA" dirty="0" smtClean="0"/>
          </a:p>
          <a:p>
            <a:r>
              <a:rPr lang="uk-UA" b="1" dirty="0" smtClean="0"/>
              <a:t> </a:t>
            </a:r>
            <a:r>
              <a:rPr lang="uk-UA" b="1" dirty="0" err="1" smtClean="0">
                <a:solidFill>
                  <a:srgbClr val="FF0000"/>
                </a:solidFill>
              </a:rPr>
              <a:t>Епігамний</a:t>
            </a:r>
            <a:r>
              <a:rPr lang="uk-UA" b="1" dirty="0" smtClean="0">
                <a:solidFill>
                  <a:srgbClr val="FF0000"/>
                </a:solidFill>
              </a:rPr>
              <a:t> тип</a:t>
            </a:r>
            <a:r>
              <a:rPr lang="uk-UA" b="1" dirty="0" smtClean="0"/>
              <a:t> </a:t>
            </a:r>
            <a:r>
              <a:rPr lang="uk-UA" dirty="0" smtClean="0"/>
              <a:t>– стать визначається після запліднення і формується під впливом умов довкілля (типовим прикладом є морський черв’як </a:t>
            </a:r>
            <a:r>
              <a:rPr lang="uk-UA" dirty="0" err="1" smtClean="0"/>
              <a:t>Bonellia</a:t>
            </a:r>
            <a:r>
              <a:rPr lang="en-US" dirty="0" smtClean="0"/>
              <a:t> </a:t>
            </a:r>
            <a:r>
              <a:rPr lang="en-US" dirty="0" err="1" smtClean="0"/>
              <a:t>viridis</a:t>
            </a:r>
            <a:r>
              <a:rPr lang="uk-UA" dirty="0" smtClean="0"/>
              <a:t>, самка якого відкладає запліднені яйця у воду, де з них розвиваються личинки. </a:t>
            </a:r>
            <a:r>
              <a:rPr lang="ru-RU" dirty="0" err="1" smtClean="0"/>
              <a:t>Якщо</a:t>
            </a:r>
            <a:r>
              <a:rPr lang="ru-RU" dirty="0" smtClean="0"/>
              <a:t> личинка </a:t>
            </a:r>
            <a:r>
              <a:rPr lang="ru-RU" dirty="0" err="1" smtClean="0"/>
              <a:t>попадає</a:t>
            </a:r>
            <a:r>
              <a:rPr lang="ru-RU" dirty="0" smtClean="0"/>
              <a:t> на хоботок самки, то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неї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дією</a:t>
            </a:r>
            <a:r>
              <a:rPr lang="ru-RU" dirty="0" smtClean="0"/>
              <a:t> </a:t>
            </a:r>
            <a:r>
              <a:rPr lang="ru-RU" dirty="0" err="1" smtClean="0"/>
              <a:t>певних</a:t>
            </a:r>
            <a:r>
              <a:rPr lang="ru-RU" dirty="0" smtClean="0"/>
              <a:t> </a:t>
            </a:r>
            <a:r>
              <a:rPr lang="ru-RU" dirty="0" err="1" smtClean="0"/>
              <a:t>ферментів</a:t>
            </a:r>
            <a:r>
              <a:rPr lang="ru-RU" dirty="0" smtClean="0"/>
              <a:t> </a:t>
            </a:r>
            <a:r>
              <a:rPr lang="ru-RU" dirty="0" err="1" smtClean="0"/>
              <a:t>розвивається</a:t>
            </a:r>
            <a:r>
              <a:rPr lang="ru-RU" dirty="0" smtClean="0"/>
              <a:t> великих </a:t>
            </a:r>
            <a:r>
              <a:rPr lang="ru-RU" dirty="0" err="1" smtClean="0"/>
              <a:t>розмірів</a:t>
            </a:r>
            <a:r>
              <a:rPr lang="ru-RU" dirty="0" smtClean="0"/>
              <a:t> самка.</a:t>
            </a:r>
            <a:endParaRPr lang="uk-UA" dirty="0" smtClean="0"/>
          </a:p>
          <a:p>
            <a:endParaRPr lang="uk-UA" dirty="0" smtClean="0"/>
          </a:p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696200" cy="620688"/>
          </a:xfrm>
        </p:spPr>
        <p:txBody>
          <a:bodyPr>
            <a:normAutofit/>
          </a:bodyPr>
          <a:lstStyle/>
          <a:p>
            <a:r>
              <a:rPr lang="uk-UA" dirty="0" smtClean="0"/>
              <a:t>Стать як спадкова ознака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6165304"/>
          </a:xfrm>
          <a:solidFill>
            <a:schemeClr val="bg1"/>
          </a:solidFill>
        </p:spPr>
        <p:txBody>
          <a:bodyPr>
            <a:normAutofit fontScale="32500" lnSpcReduction="20000"/>
          </a:bodyPr>
          <a:lstStyle/>
          <a:p>
            <a:r>
              <a:rPr lang="ru-RU" sz="6000" dirty="0" smtClean="0"/>
              <a:t>За </a:t>
            </a:r>
            <a:r>
              <a:rPr lang="ru-RU" sz="6000" dirty="0" err="1" smtClean="0"/>
              <a:t>сучасними</a:t>
            </a:r>
            <a:r>
              <a:rPr lang="ru-RU" sz="6000" dirty="0" smtClean="0"/>
              <a:t> </a:t>
            </a:r>
            <a:r>
              <a:rPr lang="ru-RU" sz="6000" dirty="0" err="1" smtClean="0"/>
              <a:t>уявленнями</a:t>
            </a:r>
            <a:r>
              <a:rPr lang="ru-RU" sz="6000" dirty="0" smtClean="0"/>
              <a:t>, </a:t>
            </a:r>
            <a:r>
              <a:rPr lang="ru-RU" sz="6000" dirty="0" err="1" smtClean="0"/>
              <a:t>статеві</a:t>
            </a:r>
            <a:r>
              <a:rPr lang="ru-RU" sz="6000" dirty="0" smtClean="0"/>
              <a:t> </a:t>
            </a:r>
            <a:r>
              <a:rPr lang="ru-RU" sz="6000" dirty="0" err="1" smtClean="0"/>
              <a:t>хромосоми</a:t>
            </a:r>
            <a:r>
              <a:rPr lang="ru-RU" sz="6000" dirty="0" smtClean="0"/>
              <a:t> </a:t>
            </a:r>
            <a:r>
              <a:rPr lang="ru-RU" sz="6000" dirty="0" err="1" smtClean="0"/>
              <a:t>виникли</a:t>
            </a:r>
            <a:r>
              <a:rPr lang="ru-RU" sz="6000" dirty="0" smtClean="0"/>
              <a:t> </a:t>
            </a:r>
            <a:r>
              <a:rPr lang="ru-RU" sz="6000" dirty="0" err="1" smtClean="0"/>
              <a:t>з</a:t>
            </a:r>
            <a:r>
              <a:rPr lang="ru-RU" sz="6000" dirty="0" smtClean="0"/>
              <a:t> пари </a:t>
            </a:r>
            <a:r>
              <a:rPr lang="ru-RU" sz="6000" dirty="0" err="1" smtClean="0"/>
              <a:t>гомологічних</a:t>
            </a:r>
            <a:r>
              <a:rPr lang="ru-RU" sz="6000" dirty="0" smtClean="0"/>
              <a:t> </a:t>
            </a:r>
            <a:r>
              <a:rPr lang="ru-RU" sz="6000" dirty="0" err="1" smtClean="0"/>
              <a:t>аутосомних</a:t>
            </a:r>
            <a:r>
              <a:rPr lang="ru-RU" sz="6000" dirty="0" smtClean="0"/>
              <a:t> хромосом. </a:t>
            </a:r>
            <a:r>
              <a:rPr lang="ru-RU" sz="6000" dirty="0" err="1" smtClean="0"/>
              <a:t>Ключовою</a:t>
            </a:r>
            <a:r>
              <a:rPr lang="ru-RU" sz="6000" dirty="0" smtClean="0"/>
              <a:t> </a:t>
            </a:r>
            <a:r>
              <a:rPr lang="ru-RU" sz="6000" dirty="0" err="1" smtClean="0"/>
              <a:t>подією</a:t>
            </a:r>
            <a:r>
              <a:rPr lang="ru-RU" sz="6000" dirty="0" smtClean="0"/>
              <a:t> в </a:t>
            </a:r>
            <a:r>
              <a:rPr lang="ru-RU" sz="6000" dirty="0" err="1" smtClean="0"/>
              <a:t>трансформації</a:t>
            </a:r>
            <a:r>
              <a:rPr lang="ru-RU" sz="6000" dirty="0" smtClean="0"/>
              <a:t> </a:t>
            </a:r>
            <a:r>
              <a:rPr lang="ru-RU" sz="6000" dirty="0" err="1" smtClean="0"/>
              <a:t>цих</a:t>
            </a:r>
            <a:r>
              <a:rPr lang="ru-RU" sz="6000" dirty="0" smtClean="0"/>
              <a:t> хромосом у </a:t>
            </a:r>
            <a:r>
              <a:rPr lang="ru-RU" sz="6000" dirty="0" err="1" smtClean="0"/>
              <a:t>статеві</a:t>
            </a:r>
            <a:r>
              <a:rPr lang="ru-RU" sz="6000" dirty="0" smtClean="0"/>
              <a:t> </a:t>
            </a:r>
            <a:r>
              <a:rPr lang="ru-RU" sz="6000" dirty="0" err="1" smtClean="0"/>
              <a:t>було</a:t>
            </a:r>
            <a:r>
              <a:rPr lang="ru-RU" sz="6000" dirty="0" smtClean="0"/>
              <a:t> </a:t>
            </a:r>
            <a:r>
              <a:rPr lang="ru-RU" sz="6000" dirty="0" err="1" smtClean="0"/>
              <a:t>виникнення</a:t>
            </a:r>
            <a:r>
              <a:rPr lang="ru-RU" sz="6000" dirty="0" smtClean="0"/>
              <a:t> в них </a:t>
            </a:r>
            <a:r>
              <a:rPr lang="ru-RU" sz="6000" dirty="0" err="1" smtClean="0"/>
              <a:t>ділянки</a:t>
            </a:r>
            <a:r>
              <a:rPr lang="ru-RU" sz="6000" dirty="0" smtClean="0"/>
              <a:t>, в </a:t>
            </a:r>
            <a:r>
              <a:rPr lang="ru-RU" sz="6000" dirty="0" err="1" smtClean="0"/>
              <a:t>якому</a:t>
            </a:r>
            <a:r>
              <a:rPr lang="ru-RU" sz="6000" dirty="0" smtClean="0"/>
              <a:t> </a:t>
            </a:r>
            <a:r>
              <a:rPr lang="ru-RU" sz="6000" dirty="0" err="1" smtClean="0"/>
              <a:t>пригнічений</a:t>
            </a:r>
            <a:r>
              <a:rPr lang="ru-RU" sz="6000" dirty="0" smtClean="0"/>
              <a:t> кроссинговер , </a:t>
            </a:r>
            <a:r>
              <a:rPr lang="ru-RU" sz="6000" dirty="0" err="1" smtClean="0"/>
              <a:t>тобто</a:t>
            </a:r>
            <a:r>
              <a:rPr lang="ru-RU" sz="6000" dirty="0" smtClean="0"/>
              <a:t>  </a:t>
            </a:r>
            <a:r>
              <a:rPr lang="ru-RU" sz="6000" dirty="0" err="1" smtClean="0"/>
              <a:t>з'явилася</a:t>
            </a:r>
            <a:r>
              <a:rPr lang="ru-RU" sz="6000" dirty="0" smtClean="0"/>
              <a:t> </a:t>
            </a:r>
            <a:r>
              <a:rPr lang="ru-RU" sz="6000" dirty="0" err="1" smtClean="0"/>
              <a:t>ділянка</a:t>
            </a:r>
            <a:r>
              <a:rPr lang="ru-RU" sz="6000" dirty="0" smtClean="0"/>
              <a:t> , в </a:t>
            </a:r>
            <a:r>
              <a:rPr lang="ru-RU" sz="6000" dirty="0" err="1" smtClean="0"/>
              <a:t>якій</a:t>
            </a:r>
            <a:r>
              <a:rPr lang="ru-RU" sz="6000" dirty="0" smtClean="0"/>
              <a:t> не </a:t>
            </a:r>
            <a:r>
              <a:rPr lang="ru-RU" sz="6000" dirty="0" err="1" smtClean="0"/>
              <a:t>відбувається</a:t>
            </a:r>
            <a:r>
              <a:rPr lang="ru-RU" sz="6000" dirty="0" smtClean="0"/>
              <a:t> </a:t>
            </a:r>
            <a:r>
              <a:rPr lang="ru-RU" sz="6000" dirty="0" err="1" smtClean="0"/>
              <a:t>рекомбінація</a:t>
            </a:r>
            <a:r>
              <a:rPr lang="ru-RU" sz="6000" dirty="0" smtClean="0"/>
              <a:t>.</a:t>
            </a:r>
          </a:p>
          <a:p>
            <a:r>
              <a:rPr lang="ru-RU" sz="6000" dirty="0" smtClean="0"/>
              <a:t>Стать </a:t>
            </a:r>
            <a:r>
              <a:rPr lang="ru-RU" sz="6000" dirty="0" err="1" smtClean="0"/>
              <a:t>тварин</a:t>
            </a:r>
            <a:r>
              <a:rPr lang="ru-RU" sz="6000" dirty="0" smtClean="0"/>
              <a:t> </a:t>
            </a:r>
            <a:r>
              <a:rPr lang="ru-RU" sz="6000" dirty="0" err="1" smtClean="0"/>
              <a:t>і</a:t>
            </a:r>
            <a:r>
              <a:rPr lang="ru-RU" sz="6000" dirty="0" smtClean="0"/>
              <a:t> </a:t>
            </a:r>
            <a:r>
              <a:rPr lang="ru-RU" sz="6000" dirty="0" err="1" smtClean="0"/>
              <a:t>рослин</a:t>
            </a:r>
            <a:r>
              <a:rPr lang="ru-RU" sz="6000" dirty="0" smtClean="0"/>
              <a:t> </a:t>
            </a:r>
            <a:r>
              <a:rPr lang="ru-RU" sz="6000" dirty="0" err="1" smtClean="0"/>
              <a:t>генетично</a:t>
            </a:r>
            <a:r>
              <a:rPr lang="ru-RU" sz="6000" dirty="0" smtClean="0"/>
              <a:t> </a:t>
            </a:r>
            <a:r>
              <a:rPr lang="ru-RU" sz="6000" dirty="0" err="1" smtClean="0"/>
              <a:t>визначається</a:t>
            </a:r>
            <a:r>
              <a:rPr lang="ru-RU" sz="6000" dirty="0" smtClean="0"/>
              <a:t> </a:t>
            </a:r>
            <a:r>
              <a:rPr lang="ru-RU" sz="6000" b="1" dirty="0" err="1" smtClean="0">
                <a:solidFill>
                  <a:srgbClr val="FF0000"/>
                </a:solidFill>
              </a:rPr>
              <a:t>однією</a:t>
            </a:r>
            <a:r>
              <a:rPr lang="ru-RU" sz="6000" b="1" dirty="0" smtClean="0">
                <a:solidFill>
                  <a:srgbClr val="FF0000"/>
                </a:solidFill>
              </a:rPr>
              <a:t> парою хромосом, </a:t>
            </a:r>
            <a:r>
              <a:rPr lang="ru-RU" sz="6000" b="1" dirty="0" err="1" smtClean="0">
                <a:solidFill>
                  <a:srgbClr val="FF0000"/>
                </a:solidFill>
              </a:rPr>
              <a:t>які</a:t>
            </a:r>
            <a:r>
              <a:rPr lang="ru-RU" sz="6000" b="1" dirty="0" smtClean="0">
                <a:solidFill>
                  <a:srgbClr val="FF0000"/>
                </a:solidFill>
              </a:rPr>
              <a:t> </a:t>
            </a:r>
            <a:r>
              <a:rPr lang="ru-RU" sz="6000" b="1" dirty="0" err="1" smtClean="0">
                <a:solidFill>
                  <a:srgbClr val="FF0000"/>
                </a:solidFill>
              </a:rPr>
              <a:t>отримали</a:t>
            </a:r>
            <a:r>
              <a:rPr lang="ru-RU" sz="6000" b="1" dirty="0" smtClean="0">
                <a:solidFill>
                  <a:srgbClr val="FF0000"/>
                </a:solidFill>
              </a:rPr>
              <a:t> </a:t>
            </a:r>
            <a:r>
              <a:rPr lang="ru-RU" sz="6000" b="1" dirty="0" err="1" smtClean="0">
                <a:solidFill>
                  <a:srgbClr val="FF0000"/>
                </a:solidFill>
              </a:rPr>
              <a:t>назву</a:t>
            </a:r>
            <a:r>
              <a:rPr lang="ru-RU" sz="6000" b="1" dirty="0" smtClean="0">
                <a:solidFill>
                  <a:srgbClr val="FF0000"/>
                </a:solidFill>
              </a:rPr>
              <a:t> </a:t>
            </a:r>
            <a:r>
              <a:rPr lang="ru-RU" sz="6000" b="1" dirty="0" err="1" smtClean="0">
                <a:solidFill>
                  <a:srgbClr val="FF0000"/>
                </a:solidFill>
              </a:rPr>
              <a:t>статевих</a:t>
            </a:r>
            <a:r>
              <a:rPr lang="ru-RU" sz="6000" b="1" dirty="0" smtClean="0">
                <a:solidFill>
                  <a:srgbClr val="FF0000"/>
                </a:solidFill>
              </a:rPr>
              <a:t>. </a:t>
            </a:r>
            <a:r>
              <a:rPr lang="ru-RU" sz="6000" b="1" dirty="0" err="1" smtClean="0">
                <a:solidFill>
                  <a:srgbClr val="FF0000"/>
                </a:solidFill>
              </a:rPr>
              <a:t>Існують</a:t>
            </a:r>
            <a:r>
              <a:rPr lang="ru-RU" sz="6000" b="1" dirty="0" smtClean="0">
                <a:solidFill>
                  <a:srgbClr val="FF0000"/>
                </a:solidFill>
              </a:rPr>
              <a:t> </a:t>
            </a:r>
            <a:r>
              <a:rPr lang="ru-RU" sz="6000" b="1" dirty="0" err="1" smtClean="0">
                <a:solidFill>
                  <a:srgbClr val="FF0000"/>
                </a:solidFill>
              </a:rPr>
              <a:t>чотири</a:t>
            </a:r>
            <a:r>
              <a:rPr lang="ru-RU" sz="6000" b="1" dirty="0" smtClean="0">
                <a:solidFill>
                  <a:srgbClr val="FF0000"/>
                </a:solidFill>
              </a:rPr>
              <a:t> </a:t>
            </a:r>
            <a:r>
              <a:rPr lang="ru-RU" sz="6000" b="1" dirty="0" err="1" smtClean="0">
                <a:solidFill>
                  <a:srgbClr val="FF0000"/>
                </a:solidFill>
              </a:rPr>
              <a:t>основних</a:t>
            </a:r>
            <a:r>
              <a:rPr lang="ru-RU" sz="6000" b="1" dirty="0" smtClean="0">
                <a:solidFill>
                  <a:srgbClr val="FF0000"/>
                </a:solidFill>
              </a:rPr>
              <a:t> </a:t>
            </a:r>
            <a:r>
              <a:rPr lang="ru-RU" sz="6000" b="1" dirty="0" err="1" smtClean="0">
                <a:solidFill>
                  <a:srgbClr val="FF0000"/>
                </a:solidFill>
              </a:rPr>
              <a:t>типи</a:t>
            </a:r>
            <a:r>
              <a:rPr lang="ru-RU" sz="6000" b="1" dirty="0" smtClean="0">
                <a:solidFill>
                  <a:srgbClr val="FF0000"/>
                </a:solidFill>
              </a:rPr>
              <a:t> </a:t>
            </a:r>
            <a:r>
              <a:rPr lang="ru-RU" sz="6000" b="1" dirty="0" err="1" smtClean="0">
                <a:solidFill>
                  <a:srgbClr val="FF0000"/>
                </a:solidFill>
              </a:rPr>
              <a:t>регуляції</a:t>
            </a:r>
            <a:r>
              <a:rPr lang="ru-RU" sz="6000" b="1" dirty="0" smtClean="0">
                <a:solidFill>
                  <a:srgbClr val="FF0000"/>
                </a:solidFill>
              </a:rPr>
              <a:t> </a:t>
            </a:r>
            <a:r>
              <a:rPr lang="ru-RU" sz="6000" b="1" dirty="0" err="1" smtClean="0">
                <a:solidFill>
                  <a:srgbClr val="FF0000"/>
                </a:solidFill>
              </a:rPr>
              <a:t>статі</a:t>
            </a:r>
            <a:r>
              <a:rPr lang="ru-RU" sz="6000" b="1" dirty="0" smtClean="0">
                <a:solidFill>
                  <a:srgbClr val="FF0000"/>
                </a:solidFill>
              </a:rPr>
              <a:t> </a:t>
            </a:r>
            <a:r>
              <a:rPr lang="ru-RU" sz="6000" b="1" dirty="0" err="1" smtClean="0">
                <a:solidFill>
                  <a:srgbClr val="FF0000"/>
                </a:solidFill>
              </a:rPr>
              <a:t>статевими</a:t>
            </a:r>
            <a:r>
              <a:rPr lang="ru-RU" sz="6000" b="1" dirty="0" smtClean="0">
                <a:solidFill>
                  <a:srgbClr val="FF0000"/>
                </a:solidFill>
              </a:rPr>
              <a:t> хромосомами.</a:t>
            </a:r>
          </a:p>
          <a:p>
            <a:r>
              <a:rPr lang="ru-RU" sz="6000" b="1" dirty="0" smtClean="0">
                <a:solidFill>
                  <a:srgbClr val="FF0000"/>
                </a:solidFill>
              </a:rPr>
              <a:t>1.Х</a:t>
            </a:r>
            <a:r>
              <a:rPr lang="en-US" sz="6000" b="1" dirty="0" smtClean="0">
                <a:solidFill>
                  <a:srgbClr val="FF0000"/>
                </a:solidFill>
              </a:rPr>
              <a:t>Y –</a:t>
            </a:r>
            <a:r>
              <a:rPr lang="uk-UA" sz="6000" b="1" dirty="0" smtClean="0">
                <a:solidFill>
                  <a:srgbClr val="FF0000"/>
                </a:solidFill>
              </a:rPr>
              <a:t>тип</a:t>
            </a:r>
            <a:r>
              <a:rPr lang="uk-UA" sz="6000" dirty="0" smtClean="0"/>
              <a:t>. </a:t>
            </a:r>
            <a:r>
              <a:rPr lang="ru-RU" sz="6000" dirty="0" smtClean="0"/>
              <a:t> </a:t>
            </a:r>
            <a:r>
              <a:rPr lang="ru-RU" sz="6000" dirty="0" err="1" smtClean="0"/>
              <a:t>Гетерогаметна</a:t>
            </a:r>
            <a:r>
              <a:rPr lang="ru-RU" sz="6000" dirty="0" smtClean="0"/>
              <a:t> </a:t>
            </a:r>
            <a:r>
              <a:rPr lang="ru-RU" sz="6000" dirty="0" err="1" smtClean="0"/>
              <a:t>чоловіча</a:t>
            </a:r>
            <a:r>
              <a:rPr lang="ru-RU" sz="6000" dirty="0" smtClean="0"/>
              <a:t> стать </a:t>
            </a:r>
            <a:r>
              <a:rPr lang="ru-RU" sz="6000" dirty="0" smtClean="0">
                <a:solidFill>
                  <a:srgbClr val="FF0000"/>
                </a:solidFill>
              </a:rPr>
              <a:t>–</a:t>
            </a:r>
            <a:r>
              <a:rPr lang="en-US" sz="6000" dirty="0" smtClean="0">
                <a:solidFill>
                  <a:srgbClr val="FF0000"/>
                </a:solidFill>
              </a:rPr>
              <a:t>XY</a:t>
            </a:r>
            <a:r>
              <a:rPr lang="en-US" sz="6000" dirty="0" smtClean="0"/>
              <a:t>, </a:t>
            </a:r>
            <a:r>
              <a:rPr lang="uk-UA" sz="6000" dirty="0" err="1" smtClean="0"/>
              <a:t>гомогаметна</a:t>
            </a:r>
            <a:r>
              <a:rPr lang="uk-UA" sz="6000" dirty="0" smtClean="0"/>
              <a:t> – </a:t>
            </a:r>
            <a:r>
              <a:rPr lang="uk-UA" sz="6000" dirty="0" err="1" smtClean="0"/>
              <a:t>жіноча-</a:t>
            </a:r>
            <a:r>
              <a:rPr lang="uk-UA" sz="6000" dirty="0" smtClean="0"/>
              <a:t> </a:t>
            </a:r>
            <a:r>
              <a:rPr lang="en-US" sz="6000" dirty="0" smtClean="0">
                <a:solidFill>
                  <a:srgbClr val="FF0000"/>
                </a:solidFill>
              </a:rPr>
              <a:t>XX.</a:t>
            </a:r>
            <a:r>
              <a:rPr lang="en-US" sz="6000" dirty="0" smtClean="0"/>
              <a:t> </a:t>
            </a:r>
          </a:p>
          <a:p>
            <a:r>
              <a:rPr lang="en-US" sz="6000" dirty="0" smtClean="0"/>
              <a:t>2</a:t>
            </a:r>
            <a:r>
              <a:rPr lang="en-US" sz="6000" b="1" dirty="0" smtClean="0"/>
              <a:t>. </a:t>
            </a:r>
            <a:r>
              <a:rPr lang="en-US" sz="6000" b="1" dirty="0" smtClean="0">
                <a:solidFill>
                  <a:srgbClr val="FF0000"/>
                </a:solidFill>
              </a:rPr>
              <a:t>X0 – </a:t>
            </a:r>
            <a:r>
              <a:rPr lang="uk-UA" sz="6000" b="1" dirty="0" smtClean="0">
                <a:solidFill>
                  <a:srgbClr val="FF0000"/>
                </a:solidFill>
              </a:rPr>
              <a:t>тип </a:t>
            </a:r>
            <a:r>
              <a:rPr lang="uk-UA" sz="6000" dirty="0" smtClean="0"/>
              <a:t>.</a:t>
            </a:r>
            <a:r>
              <a:rPr lang="ru-RU" sz="6000" dirty="0" err="1" smtClean="0"/>
              <a:t>Жіноча</a:t>
            </a:r>
            <a:r>
              <a:rPr lang="ru-RU" sz="6000" dirty="0" smtClean="0"/>
              <a:t> стать </a:t>
            </a:r>
            <a:r>
              <a:rPr lang="ru-RU" sz="6000" dirty="0" err="1" smtClean="0"/>
              <a:t>має</a:t>
            </a:r>
            <a:r>
              <a:rPr lang="ru-RU" sz="6000" dirty="0" smtClean="0"/>
              <a:t> </a:t>
            </a:r>
            <a:r>
              <a:rPr lang="ru-RU" sz="6000" dirty="0" err="1" smtClean="0"/>
              <a:t>дві</a:t>
            </a:r>
            <a:r>
              <a:rPr lang="ru-RU" sz="6000" dirty="0" smtClean="0"/>
              <a:t>  </a:t>
            </a:r>
            <a:r>
              <a:rPr lang="ru-RU" sz="6000" dirty="0" err="1" smtClean="0"/>
              <a:t>Х-хромосоми</a:t>
            </a:r>
            <a:r>
              <a:rPr lang="ru-RU" sz="6000" dirty="0" smtClean="0"/>
              <a:t>, а </a:t>
            </a:r>
            <a:r>
              <a:rPr lang="ru-RU" sz="6000" dirty="0" err="1" smtClean="0"/>
              <a:t>чоловіча</a:t>
            </a:r>
            <a:r>
              <a:rPr lang="ru-RU" sz="6000" dirty="0" smtClean="0"/>
              <a:t> </a:t>
            </a:r>
            <a:r>
              <a:rPr lang="ru-RU" sz="6000" dirty="0" err="1" smtClean="0"/>
              <a:t>тільки</a:t>
            </a:r>
            <a:r>
              <a:rPr lang="ru-RU" sz="6000" dirty="0" smtClean="0"/>
              <a:t> одну Х-хромосому. Х0-тип </a:t>
            </a:r>
            <a:r>
              <a:rPr lang="ru-RU" sz="6000" dirty="0" err="1" smtClean="0"/>
              <a:t>трапляється</a:t>
            </a:r>
            <a:r>
              <a:rPr lang="ru-RU" sz="6000" dirty="0" smtClean="0"/>
              <a:t> </a:t>
            </a:r>
            <a:r>
              <a:rPr lang="ru-RU" sz="6000" dirty="0" err="1" smtClean="0"/>
              <a:t>серед</a:t>
            </a:r>
            <a:r>
              <a:rPr lang="ru-RU" sz="6000" dirty="0" smtClean="0"/>
              <a:t> комах </a:t>
            </a:r>
            <a:r>
              <a:rPr lang="ru-RU" sz="6000" dirty="0" err="1" smtClean="0"/>
              <a:t>і</a:t>
            </a:r>
            <a:r>
              <a:rPr lang="ru-RU" sz="6000" dirty="0" smtClean="0"/>
              <a:t> </a:t>
            </a:r>
            <a:r>
              <a:rPr lang="ru-RU" sz="6000" dirty="0" err="1" smtClean="0"/>
              <a:t>ссавців</a:t>
            </a:r>
            <a:r>
              <a:rPr lang="ru-RU" sz="6000" dirty="0" smtClean="0"/>
              <a:t>.</a:t>
            </a:r>
          </a:p>
          <a:p>
            <a:r>
              <a:rPr lang="ru-RU" sz="6000" dirty="0" smtClean="0"/>
              <a:t>3. </a:t>
            </a:r>
            <a:r>
              <a:rPr lang="ru-RU" sz="6000" b="1" dirty="0" smtClean="0">
                <a:solidFill>
                  <a:srgbClr val="FF0000"/>
                </a:solidFill>
              </a:rPr>
              <a:t>ZW</a:t>
            </a:r>
            <a:r>
              <a:rPr lang="uk-UA" sz="6000" b="1" dirty="0" smtClean="0"/>
              <a:t>-тип</a:t>
            </a:r>
            <a:r>
              <a:rPr lang="uk-UA" sz="6000" dirty="0" smtClean="0"/>
              <a:t>. Жіноча стать має одну жіночу статеву хромосому </a:t>
            </a:r>
            <a:r>
              <a:rPr lang="ru-RU" sz="6000" dirty="0" smtClean="0"/>
              <a:t>W</a:t>
            </a:r>
            <a:r>
              <a:rPr lang="uk-UA" sz="6000" dirty="0" smtClean="0"/>
              <a:t> і другу, відмінну від неї за формою і величиною, статеву хромосому </a:t>
            </a:r>
            <a:r>
              <a:rPr lang="ru-RU" sz="6000" dirty="0" smtClean="0"/>
              <a:t>Z</a:t>
            </a:r>
            <a:r>
              <a:rPr lang="uk-UA" sz="6000" dirty="0" smtClean="0"/>
              <a:t>. Тут жіноча стать є </a:t>
            </a:r>
            <a:r>
              <a:rPr lang="uk-UA" sz="6000" dirty="0" err="1" smtClean="0"/>
              <a:t>гетерогаметною</a:t>
            </a:r>
            <a:r>
              <a:rPr lang="uk-UA" sz="6000" dirty="0" smtClean="0"/>
              <a:t>, а чоловіча стать має дві однакових статевих хромосоми </a:t>
            </a:r>
            <a:r>
              <a:rPr lang="ru-RU" sz="6000" dirty="0" smtClean="0"/>
              <a:t>Z</a:t>
            </a:r>
            <a:r>
              <a:rPr lang="uk-UA" sz="6000" dirty="0" smtClean="0"/>
              <a:t> і </a:t>
            </a:r>
            <a:r>
              <a:rPr lang="uk-UA" sz="6000" dirty="0" err="1" smtClean="0"/>
              <a:t>гомогаметна</a:t>
            </a:r>
            <a:r>
              <a:rPr lang="uk-UA" sz="6000" dirty="0" smtClean="0"/>
              <a:t>. </a:t>
            </a:r>
            <a:r>
              <a:rPr lang="ru-RU" sz="6000" dirty="0" smtClean="0"/>
              <a:t>ZW-тип </a:t>
            </a:r>
            <a:r>
              <a:rPr lang="ru-RU" sz="6000" dirty="0" err="1" smtClean="0"/>
              <a:t>притаманний</a:t>
            </a:r>
            <a:r>
              <a:rPr lang="ru-RU" sz="6000" dirty="0" smtClean="0"/>
              <a:t> </a:t>
            </a:r>
            <a:r>
              <a:rPr lang="ru-RU" sz="6000" dirty="0" err="1" smtClean="0"/>
              <a:t>деяким</a:t>
            </a:r>
            <a:r>
              <a:rPr lang="ru-RU" sz="6000" dirty="0" smtClean="0"/>
              <a:t> </a:t>
            </a:r>
            <a:r>
              <a:rPr lang="ru-RU" sz="6000" dirty="0" err="1" smtClean="0"/>
              <a:t>рибам</a:t>
            </a:r>
            <a:r>
              <a:rPr lang="ru-RU" sz="6000" dirty="0" smtClean="0"/>
              <a:t>, </a:t>
            </a:r>
            <a:r>
              <a:rPr lang="ru-RU" sz="6000" dirty="0" err="1" smtClean="0"/>
              <a:t>метеликам</a:t>
            </a:r>
            <a:r>
              <a:rPr lang="ru-RU" sz="6000" dirty="0" smtClean="0"/>
              <a:t>, птахам </a:t>
            </a:r>
            <a:r>
              <a:rPr lang="ru-RU" sz="6000" dirty="0" err="1" smtClean="0"/>
              <a:t>і</a:t>
            </a:r>
            <a:r>
              <a:rPr lang="ru-RU" sz="6000" dirty="0" smtClean="0"/>
              <a:t> </a:t>
            </a:r>
            <a:r>
              <a:rPr lang="ru-RU" sz="6000" dirty="0" err="1" smtClean="0"/>
              <a:t>дуже</a:t>
            </a:r>
            <a:r>
              <a:rPr lang="ru-RU" sz="6000" dirty="0" smtClean="0"/>
              <a:t> </a:t>
            </a:r>
            <a:r>
              <a:rPr lang="ru-RU" sz="6000" dirty="0" err="1" smtClean="0"/>
              <a:t>рідко</a:t>
            </a:r>
            <a:r>
              <a:rPr lang="ru-RU" sz="6000" dirty="0" smtClean="0"/>
              <a:t> </a:t>
            </a:r>
            <a:r>
              <a:rPr lang="ru-RU" sz="6000" dirty="0" err="1" smtClean="0"/>
              <a:t>трапляється</a:t>
            </a:r>
            <a:r>
              <a:rPr lang="ru-RU" sz="6000" dirty="0" smtClean="0"/>
              <a:t> </a:t>
            </a:r>
            <a:r>
              <a:rPr lang="ru-RU" sz="6000" dirty="0" err="1" smtClean="0"/>
              <a:t>серед</a:t>
            </a:r>
            <a:r>
              <a:rPr lang="ru-RU" sz="6000" dirty="0" smtClean="0"/>
              <a:t> </a:t>
            </a:r>
            <a:r>
              <a:rPr lang="ru-RU" sz="6000" dirty="0" err="1" smtClean="0"/>
              <a:t>рослин</a:t>
            </a:r>
            <a:r>
              <a:rPr lang="ru-RU" sz="6000" dirty="0" smtClean="0"/>
              <a:t>.</a:t>
            </a:r>
          </a:p>
          <a:p>
            <a:r>
              <a:rPr lang="en-US" sz="6000" b="1" dirty="0" smtClean="0">
                <a:solidFill>
                  <a:srgbClr val="FF0000"/>
                </a:solidFill>
              </a:rPr>
              <a:t>Z0-</a:t>
            </a:r>
            <a:r>
              <a:rPr lang="ru-RU" sz="6000" b="1" dirty="0" smtClean="0">
                <a:solidFill>
                  <a:srgbClr val="FF0000"/>
                </a:solidFill>
              </a:rPr>
              <a:t>тип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sz="6000" dirty="0" smtClean="0"/>
              <a:t>– </a:t>
            </a:r>
            <a:r>
              <a:rPr lang="ru-RU" sz="6000" dirty="0" err="1" smtClean="0"/>
              <a:t>жіноча</a:t>
            </a:r>
            <a:r>
              <a:rPr lang="ru-RU" sz="6000" dirty="0" smtClean="0"/>
              <a:t> стать </a:t>
            </a:r>
            <a:r>
              <a:rPr lang="ru-RU" sz="6000" dirty="0" err="1" smtClean="0"/>
              <a:t>має</a:t>
            </a:r>
            <a:r>
              <a:rPr lang="ru-RU" sz="6000" dirty="0" smtClean="0"/>
              <a:t> </a:t>
            </a:r>
            <a:r>
              <a:rPr lang="ru-RU" sz="6000" dirty="0" err="1" smtClean="0"/>
              <a:t>тільки</a:t>
            </a:r>
            <a:r>
              <a:rPr lang="ru-RU" sz="6000" dirty="0" smtClean="0"/>
              <a:t> одну</a:t>
            </a:r>
            <a:r>
              <a:rPr lang="en-US" sz="6000" dirty="0" smtClean="0"/>
              <a:t> Z-</a:t>
            </a:r>
            <a:r>
              <a:rPr lang="ru-RU" sz="6000" dirty="0" smtClean="0"/>
              <a:t>хромосому </a:t>
            </a:r>
            <a:r>
              <a:rPr lang="ru-RU" sz="6000" dirty="0" err="1" smtClean="0"/>
              <a:t>і</a:t>
            </a:r>
            <a:r>
              <a:rPr lang="ru-RU" sz="6000" dirty="0" smtClean="0"/>
              <a:t> </a:t>
            </a:r>
            <a:r>
              <a:rPr lang="ru-RU" sz="6000" dirty="0" err="1" smtClean="0"/>
              <a:t>гетерогаметна</a:t>
            </a:r>
            <a:r>
              <a:rPr lang="en-US" sz="6000" dirty="0" smtClean="0"/>
              <a:t>, </a:t>
            </a:r>
            <a:r>
              <a:rPr lang="ru-RU" sz="6000" dirty="0" smtClean="0"/>
              <a:t>а </a:t>
            </a:r>
            <a:r>
              <a:rPr lang="ru-RU" sz="6000" dirty="0" err="1" smtClean="0"/>
              <a:t>чоловіча</a:t>
            </a:r>
            <a:r>
              <a:rPr lang="en-US" sz="6000" dirty="0" smtClean="0"/>
              <a:t> – </a:t>
            </a:r>
            <a:r>
              <a:rPr lang="ru-RU" sz="6000" dirty="0" err="1" smtClean="0"/>
              <a:t>дві</a:t>
            </a:r>
            <a:r>
              <a:rPr lang="en-US" sz="6000" dirty="0" smtClean="0"/>
              <a:t> Z-</a:t>
            </a:r>
            <a:r>
              <a:rPr lang="ru-RU" sz="6000" dirty="0" err="1" smtClean="0"/>
              <a:t>хромосоми</a:t>
            </a:r>
            <a:r>
              <a:rPr lang="ru-RU" sz="6000" dirty="0" smtClean="0"/>
              <a:t> </a:t>
            </a:r>
            <a:r>
              <a:rPr lang="ru-RU" sz="6000" dirty="0" err="1" smtClean="0"/>
              <a:t>і</a:t>
            </a:r>
            <a:r>
              <a:rPr lang="ru-RU" sz="6000" dirty="0" smtClean="0"/>
              <a:t> </a:t>
            </a:r>
            <a:r>
              <a:rPr lang="ru-RU" sz="6000" dirty="0" err="1" smtClean="0"/>
              <a:t>гомогаметна</a:t>
            </a:r>
            <a:r>
              <a:rPr lang="en-US" sz="6000" dirty="0" smtClean="0"/>
              <a:t>. </a:t>
            </a:r>
            <a:r>
              <a:rPr lang="ru-RU" sz="6000" dirty="0" smtClean="0"/>
              <a:t>Цей тип </a:t>
            </a:r>
            <a:r>
              <a:rPr lang="ru-RU" sz="6000" dirty="0" err="1" smtClean="0"/>
              <a:t>відомий</a:t>
            </a:r>
            <a:r>
              <a:rPr lang="ru-RU" sz="6000" dirty="0" smtClean="0"/>
              <a:t> </a:t>
            </a:r>
            <a:r>
              <a:rPr lang="ru-RU" sz="6000" dirty="0" err="1" smtClean="0"/>
              <a:t>тільки</a:t>
            </a:r>
            <a:r>
              <a:rPr lang="ru-RU" sz="6000" dirty="0" smtClean="0"/>
              <a:t> в одного </a:t>
            </a:r>
            <a:r>
              <a:rPr lang="ru-RU" sz="6000" dirty="0" err="1" smtClean="0"/>
              <a:t>з</a:t>
            </a:r>
            <a:r>
              <a:rPr lang="ru-RU" sz="6000" dirty="0" smtClean="0"/>
              <a:t> </a:t>
            </a:r>
            <a:r>
              <a:rPr lang="ru-RU" sz="6000" dirty="0" err="1" smtClean="0"/>
              <a:t>видів</a:t>
            </a:r>
            <a:r>
              <a:rPr lang="ru-RU" sz="6000" dirty="0" smtClean="0"/>
              <a:t> </a:t>
            </a:r>
            <a:r>
              <a:rPr lang="ru-RU" sz="6000" dirty="0" err="1" smtClean="0"/>
              <a:t>ящірки</a:t>
            </a:r>
            <a:r>
              <a:rPr lang="ru-RU" sz="6000" dirty="0" smtClean="0"/>
              <a:t>.</a:t>
            </a:r>
            <a:endParaRPr lang="uk-UA" sz="6000" dirty="0" smtClean="0"/>
          </a:p>
          <a:p>
            <a:endParaRPr lang="uk-UA" sz="6000" dirty="0" smtClean="0"/>
          </a:p>
          <a:p>
            <a:endParaRPr lang="uk-UA" sz="3200" dirty="0" smtClean="0"/>
          </a:p>
          <a:p>
            <a:endParaRPr lang="uk-UA" dirty="0" smtClean="0"/>
          </a:p>
          <a:p>
            <a:endParaRPr lang="uk-UA" dirty="0" smtClean="0"/>
          </a:p>
          <a:p>
            <a:r>
              <a:rPr lang="ru-RU" dirty="0" smtClean="0"/>
              <a:t> 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https://encrypted-tbn1.gstatic.com/images?q=tbn:ANd9GcS3MwIYwDtMiDhh9hjJ2yq41nAK3JkNWl7jgtfoOmibS-yVbIIi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0648"/>
            <a:ext cx="8964488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Ознаки, зчеплені зі статтю</a:t>
            </a:r>
            <a:endParaRPr lang="uk-UA" dirty="0"/>
          </a:p>
        </p:txBody>
      </p:sp>
      <p:pic>
        <p:nvPicPr>
          <p:cNvPr id="4" name="irc_mi" descr="http://svitppt.com.ua/images/10/9111/770/img24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2808" y="1609725"/>
            <a:ext cx="6467784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20040"/>
            <a:ext cx="7300664" cy="588680"/>
          </a:xfrm>
        </p:spPr>
        <p:txBody>
          <a:bodyPr/>
          <a:lstStyle/>
          <a:p>
            <a:r>
              <a:rPr lang="uk-UA" dirty="0" smtClean="0"/>
              <a:t>Колір очей у дрозофіли</a:t>
            </a:r>
            <a:endParaRPr lang="uk-UA" dirty="0"/>
          </a:p>
        </p:txBody>
      </p:sp>
      <p:pic>
        <p:nvPicPr>
          <p:cNvPr id="2050" name="Picture 2" descr="E:\doc\Documents\PrintScreen Files\дрозофіли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124745"/>
            <a:ext cx="6808241" cy="57332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Успадкування гіпоплазії емалі зубів</a:t>
            </a:r>
            <a:endParaRPr lang="uk-UA" dirty="0"/>
          </a:p>
        </p:txBody>
      </p:sp>
      <p:pic>
        <p:nvPicPr>
          <p:cNvPr id="4" name="irc_mi" descr="http://upload.wikimedia.org/wikipedia/commons/thumb/d/de/X_dominant_affected_father_uk.svg/520px-X_dominant_affected_father_uk.svg.pn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60" y="1609725"/>
            <a:ext cx="480048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20675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Успадкування гемофілії, дальтонізму</a:t>
            </a:r>
            <a:endParaRPr lang="uk-UA" dirty="0"/>
          </a:p>
        </p:txBody>
      </p:sp>
      <p:pic>
        <p:nvPicPr>
          <p:cNvPr id="6" name="irc_mi" descr="https://upload.wikimedia.org/wikipedia/commons/thumb/6/66/X_recessive_carrier_mother_uk.svg/2000px-X_recessive_carrier_mother_uk.svg.pn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628800"/>
            <a:ext cx="4968552" cy="52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6940624" cy="692696"/>
          </a:xfrm>
        </p:spPr>
        <p:txBody>
          <a:bodyPr/>
          <a:lstStyle/>
          <a:p>
            <a:r>
              <a:rPr lang="uk-UA" dirty="0" smtClean="0"/>
              <a:t>Зчеплене успадкування</a:t>
            </a:r>
            <a:endParaRPr lang="uk-UA" dirty="0"/>
          </a:p>
        </p:txBody>
      </p:sp>
      <p:pic>
        <p:nvPicPr>
          <p:cNvPr id="4098" name="Picture 2" descr="E:\doc\Documents\PrintScreen Files\зчеплене успадк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7945801" cy="60378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200" dirty="0" smtClean="0"/>
              <a:t>Основні положення хромосомної теорії спадковості</a:t>
            </a:r>
            <a:endParaRPr lang="uk-UA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2800" b="1" dirty="0" smtClean="0"/>
              <a:t>1. Гени містяться в хромосомах. Хромосома – група зчеплення генів.</a:t>
            </a:r>
          </a:p>
          <a:p>
            <a:r>
              <a:rPr lang="uk-UA" sz="2800" b="1" dirty="0" smtClean="0"/>
              <a:t>2. Гени розташовані в хромосомі лінійно.</a:t>
            </a:r>
          </a:p>
          <a:p>
            <a:r>
              <a:rPr lang="uk-UA" sz="2800" b="1" dirty="0" smtClean="0"/>
              <a:t>3. Зчеплення генів може порушуватись в результаті кросинговеру.</a:t>
            </a:r>
          </a:p>
          <a:p>
            <a:r>
              <a:rPr lang="uk-UA" sz="2800" b="1" dirty="0" smtClean="0"/>
              <a:t>4. Частота кросинговеру знаходиться у прямій пропорційній залежності від відстані між генами. </a:t>
            </a:r>
            <a:endParaRPr lang="uk-UA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Як визначити частоту кросинговеру?</a:t>
            </a:r>
            <a:endParaRPr lang="uk-UA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Частота кросинговеру визначається відношенням кількості </a:t>
            </a:r>
            <a:r>
              <a:rPr lang="uk-UA" dirty="0" err="1" smtClean="0"/>
              <a:t>кросоверних</a:t>
            </a:r>
            <a:r>
              <a:rPr lang="uk-UA" dirty="0" smtClean="0"/>
              <a:t> особин до загальної кількості особин в потомстві і помноженому на 100%.</a:t>
            </a:r>
            <a:endParaRPr lang="uk-UA" dirty="0"/>
          </a:p>
        </p:txBody>
      </p:sp>
      <p:pic>
        <p:nvPicPr>
          <p:cNvPr id="6" name="irc_mi" descr="http://narodna-osvita.com.ua/uploads/genetyka/genetyka-77.pn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501008"/>
            <a:ext cx="568863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Основні терміни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b="1" dirty="0" err="1" smtClean="0">
                <a:solidFill>
                  <a:srgbClr val="FF0000"/>
                </a:solidFill>
              </a:rPr>
              <a:t>Гомозигота</a:t>
            </a:r>
            <a:r>
              <a:rPr lang="uk-UA" dirty="0" smtClean="0"/>
              <a:t> – диплоїдний організм (зигота), що має в ідентичних локусах гомологічних хромосом однакові алелі </a:t>
            </a:r>
            <a:r>
              <a:rPr lang="uk-UA" dirty="0" smtClean="0">
                <a:solidFill>
                  <a:srgbClr val="FF0000"/>
                </a:solidFill>
              </a:rPr>
              <a:t>(АА, </a:t>
            </a:r>
            <a:r>
              <a:rPr lang="uk-UA" dirty="0" err="1" smtClean="0">
                <a:solidFill>
                  <a:srgbClr val="FF0000"/>
                </a:solidFill>
              </a:rPr>
              <a:t>аа</a:t>
            </a:r>
            <a:r>
              <a:rPr lang="uk-UA" dirty="0" smtClean="0">
                <a:solidFill>
                  <a:srgbClr val="FF0000"/>
                </a:solidFill>
              </a:rPr>
              <a:t>).</a:t>
            </a:r>
          </a:p>
          <a:p>
            <a:r>
              <a:rPr lang="uk-UA" b="1" dirty="0" smtClean="0">
                <a:solidFill>
                  <a:srgbClr val="FF0000"/>
                </a:solidFill>
              </a:rPr>
              <a:t>Гетерозигота</a:t>
            </a:r>
            <a:r>
              <a:rPr lang="uk-UA" dirty="0" smtClean="0"/>
              <a:t> – диплоїдний організм (зигота), що має в ідентичних локусах гомологічних хромосом різні </a:t>
            </a:r>
            <a:r>
              <a:rPr lang="uk-UA" dirty="0" err="1" smtClean="0"/>
              <a:t>алельні</a:t>
            </a:r>
            <a:r>
              <a:rPr lang="uk-UA" dirty="0" smtClean="0"/>
              <a:t> гени </a:t>
            </a:r>
            <a:r>
              <a:rPr lang="uk-UA" dirty="0" smtClean="0">
                <a:solidFill>
                  <a:srgbClr val="FF0000"/>
                </a:solidFill>
              </a:rPr>
              <a:t>(</a:t>
            </a:r>
            <a:r>
              <a:rPr lang="uk-UA" dirty="0" err="1" smtClean="0">
                <a:solidFill>
                  <a:srgbClr val="FF0000"/>
                </a:solidFill>
              </a:rPr>
              <a:t>Аа</a:t>
            </a:r>
            <a:r>
              <a:rPr lang="uk-UA" dirty="0" smtClean="0">
                <a:solidFill>
                  <a:srgbClr val="FF0000"/>
                </a:solidFill>
              </a:rPr>
              <a:t>).</a:t>
            </a:r>
          </a:p>
          <a:p>
            <a:r>
              <a:rPr lang="uk-UA" b="1" dirty="0" err="1" smtClean="0">
                <a:solidFill>
                  <a:srgbClr val="FF0000"/>
                </a:solidFill>
              </a:rPr>
              <a:t>Гемізигота</a:t>
            </a:r>
            <a:r>
              <a:rPr lang="uk-UA" b="1" dirty="0" smtClean="0">
                <a:solidFill>
                  <a:srgbClr val="FF0000"/>
                </a:solidFill>
              </a:rPr>
              <a:t> </a:t>
            </a:r>
            <a:r>
              <a:rPr lang="uk-UA" dirty="0" smtClean="0"/>
              <a:t>– зигота, у якій певний ген пре </a:t>
            </a:r>
            <a:r>
              <a:rPr lang="uk-UA" dirty="0" err="1" smtClean="0"/>
              <a:t>дставлений</a:t>
            </a:r>
            <a:r>
              <a:rPr lang="uk-UA" dirty="0" smtClean="0"/>
              <a:t> тільки одним </a:t>
            </a:r>
            <a:r>
              <a:rPr lang="uk-UA" dirty="0" err="1" smtClean="0"/>
              <a:t>алелем</a:t>
            </a:r>
            <a:r>
              <a:rPr lang="uk-UA" dirty="0" smtClean="0"/>
              <a:t>. </a:t>
            </a:r>
            <a:r>
              <a:rPr lang="uk-UA" b="1" dirty="0" err="1" smtClean="0">
                <a:solidFill>
                  <a:srgbClr val="FF0000"/>
                </a:solidFill>
              </a:rPr>
              <a:t>Гемізиготи</a:t>
            </a:r>
            <a:r>
              <a:rPr lang="uk-UA" b="1" dirty="0" smtClean="0">
                <a:solidFill>
                  <a:srgbClr val="FF0000"/>
                </a:solidFill>
              </a:rPr>
              <a:t> виявляються в </a:t>
            </a:r>
            <a:r>
              <a:rPr lang="uk-UA" b="1" dirty="0" err="1" smtClean="0">
                <a:solidFill>
                  <a:srgbClr val="FF0000"/>
                </a:solidFill>
              </a:rPr>
              <a:t>гетерогаметних</a:t>
            </a:r>
            <a:r>
              <a:rPr lang="uk-UA" b="1" dirty="0" smtClean="0">
                <a:solidFill>
                  <a:srgbClr val="FF0000"/>
                </a:solidFill>
              </a:rPr>
              <a:t> організмів.</a:t>
            </a:r>
            <a:endParaRPr lang="uk-UA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ВирішЕмо</a:t>
            </a:r>
            <a:r>
              <a:rPr lang="uk-UA" dirty="0" smtClean="0"/>
              <a:t> задачу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Ген </a:t>
            </a:r>
            <a:r>
              <a:rPr lang="en-US" dirty="0" smtClean="0"/>
              <a:t>S </a:t>
            </a:r>
            <a:r>
              <a:rPr lang="uk-UA" dirty="0" smtClean="0"/>
              <a:t>у курей кодує сріблясте пір</a:t>
            </a:r>
            <a:r>
              <a:rPr lang="en-US" dirty="0" smtClean="0"/>
              <a:t>’</a:t>
            </a:r>
            <a:r>
              <a:rPr lang="uk-UA" dirty="0" smtClean="0"/>
              <a:t>я, його рецесивний алель – темне забарвлення. Домінантний ген </a:t>
            </a:r>
            <a:r>
              <a:rPr lang="en-US" dirty="0" smtClean="0"/>
              <a:t>D</a:t>
            </a:r>
            <a:r>
              <a:rPr lang="uk-UA" dirty="0" smtClean="0"/>
              <a:t> кодує нормальні розміри, тоді як </a:t>
            </a:r>
            <a:r>
              <a:rPr lang="en-US" dirty="0" smtClean="0"/>
              <a:t>d</a:t>
            </a:r>
            <a:r>
              <a:rPr lang="uk-UA" dirty="0" smtClean="0"/>
              <a:t> – малі розміри птахів.</a:t>
            </a:r>
          </a:p>
          <a:p>
            <a:r>
              <a:rPr lang="uk-UA" dirty="0" smtClean="0"/>
              <a:t>Гетерозиготних сріблястих великих курей схрестили з темними малими півниками. Отримали: сріблястих великих – 190; сріблястих малих – 21, темних великих – 20 і темних і малих птахів -189.</a:t>
            </a:r>
          </a:p>
          <a:p>
            <a:r>
              <a:rPr lang="uk-UA" dirty="0" smtClean="0"/>
              <a:t>Визначити відстань між генами забарвлення пір</a:t>
            </a:r>
            <a:r>
              <a:rPr lang="en-US" dirty="0" smtClean="0"/>
              <a:t>’</a:t>
            </a:r>
            <a:r>
              <a:rPr lang="uk-UA" dirty="0" smtClean="0"/>
              <a:t>я </a:t>
            </a:r>
            <a:r>
              <a:rPr lang="uk-UA" smtClean="0"/>
              <a:t>і розмірів.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200" dirty="0" smtClean="0"/>
              <a:t>Цитоплазматична спадковість або </a:t>
            </a:r>
            <a:r>
              <a:rPr lang="uk-UA" sz="3200" dirty="0" err="1" smtClean="0"/>
              <a:t>позахромосомне</a:t>
            </a:r>
            <a:r>
              <a:rPr lang="uk-UA" sz="3200" dirty="0" smtClean="0"/>
              <a:t> успадкування</a:t>
            </a:r>
            <a:endParaRPr lang="uk-UA" sz="3200" dirty="0"/>
          </a:p>
        </p:txBody>
      </p:sp>
      <p:pic>
        <p:nvPicPr>
          <p:cNvPr id="4" name="Содержимое 3" descr="Наследственность цитоплазматическая фото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12776"/>
            <a:ext cx="7488832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Генетика хлоропластів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Строкатість листя спостерігається у ротиків, нічної красуні, інших рослин. Ознака строкатості передається лише по материнській лінії, через пластиди. Є сорти кукурудзи з чоловічою стерильністю, яка передається винятково через цитоплазму жіночих статевих клітин.</a:t>
            </a:r>
          </a:p>
          <a:p>
            <a:r>
              <a:rPr lang="uk-UA" b="1" dirty="0" smtClean="0">
                <a:solidFill>
                  <a:srgbClr val="FF0000"/>
                </a:solidFill>
              </a:rPr>
              <a:t>Цитоплазматична спадковість </a:t>
            </a:r>
            <a:r>
              <a:rPr lang="uk-UA" b="1" dirty="0" err="1" smtClean="0">
                <a:solidFill>
                  <a:srgbClr val="FF0000"/>
                </a:solidFill>
              </a:rPr>
              <a:t>пов</a:t>
            </a:r>
            <a:r>
              <a:rPr lang="en-US" b="1" dirty="0" smtClean="0">
                <a:solidFill>
                  <a:srgbClr val="FF0000"/>
                </a:solidFill>
              </a:rPr>
              <a:t>’</a:t>
            </a:r>
            <a:r>
              <a:rPr lang="uk-UA" b="1" dirty="0" err="1" smtClean="0">
                <a:solidFill>
                  <a:srgbClr val="FF0000"/>
                </a:solidFill>
              </a:rPr>
              <a:t>язана</a:t>
            </a:r>
            <a:r>
              <a:rPr lang="uk-UA" b="1" dirty="0" smtClean="0">
                <a:solidFill>
                  <a:srgbClr val="FF0000"/>
                </a:solidFill>
              </a:rPr>
              <a:t> з</a:t>
            </a:r>
          </a:p>
          <a:p>
            <a:pPr>
              <a:buNone/>
            </a:pPr>
            <a:r>
              <a:rPr lang="uk-UA" b="1" dirty="0" smtClean="0">
                <a:solidFill>
                  <a:srgbClr val="FF0000"/>
                </a:solidFill>
              </a:rPr>
              <a:t>   успадкуванням ознак, які зумовлюють гени мітохондрій і пластид</a:t>
            </a:r>
            <a:endParaRPr lang="uk-UA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Основні терміни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Рецесивність</a:t>
            </a:r>
            <a:r>
              <a:rPr lang="uk-UA" dirty="0" smtClean="0"/>
              <a:t> – здатність гена виявлятися в фенотипі лише в гомозиготному або в </a:t>
            </a:r>
            <a:r>
              <a:rPr lang="uk-UA" dirty="0" err="1" smtClean="0"/>
              <a:t>гемізиготному</a:t>
            </a:r>
            <a:r>
              <a:rPr lang="uk-UA" dirty="0" smtClean="0"/>
              <a:t> стані.</a:t>
            </a:r>
          </a:p>
          <a:p>
            <a:r>
              <a:rPr lang="uk-UA" b="1" dirty="0" smtClean="0">
                <a:solidFill>
                  <a:srgbClr val="FF0000"/>
                </a:solidFill>
              </a:rPr>
              <a:t>Домінантність </a:t>
            </a:r>
            <a:r>
              <a:rPr lang="uk-UA" dirty="0" smtClean="0"/>
              <a:t>– здатність гена виявлятися як у гомозиготному, так і в гетерозиготному стані. Тобто всі гібриди подібні за певною ознакою лише на одного з батьків. </a:t>
            </a:r>
          </a:p>
          <a:p>
            <a:r>
              <a:rPr lang="uk-UA" b="1" dirty="0" smtClean="0">
                <a:solidFill>
                  <a:srgbClr val="FF0000"/>
                </a:solidFill>
              </a:rPr>
              <a:t>Гібрид</a:t>
            </a:r>
            <a:r>
              <a:rPr lang="uk-UA" dirty="0" smtClean="0"/>
              <a:t> – особина, що виникла в результаті статевого розмноження; </a:t>
            </a:r>
            <a:r>
              <a:rPr lang="uk-UA" dirty="0" err="1" smtClean="0"/>
              <a:t>гено-</a:t>
            </a:r>
            <a:r>
              <a:rPr lang="uk-UA" dirty="0" smtClean="0"/>
              <a:t> і фенотип гібридів відомі, а схрещування їх контрольоване.</a:t>
            </a:r>
          </a:p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Методи генетичних досліджень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Гібридологічний метод</a:t>
            </a:r>
            <a:r>
              <a:rPr lang="uk-UA" dirty="0" smtClean="0"/>
              <a:t> дає змогу вивчати закономірності мінливості та прояву ознак потомків, отриманих за певних схрещувань. </a:t>
            </a:r>
            <a:r>
              <a:rPr lang="uk-UA" b="1" dirty="0" smtClean="0">
                <a:solidFill>
                  <a:srgbClr val="FF0000"/>
                </a:solidFill>
              </a:rPr>
              <a:t>Основні закономірності успадкування Г.Мендель відкрив саме цим методом.</a:t>
            </a:r>
            <a:r>
              <a:rPr lang="uk-UA" dirty="0" smtClean="0">
                <a:solidFill>
                  <a:srgbClr val="FF0000"/>
                </a:solidFill>
              </a:rPr>
              <a:t> </a:t>
            </a:r>
            <a:r>
              <a:rPr lang="uk-UA" dirty="0" smtClean="0"/>
              <a:t>При використанні цього методу враховують не весь комплекс ознак у батьків і гібридів, аналізують спадковість за окремими ознаками та їхніми проявами та проводять кількісний облік успадкування кожного стану ознаки.</a:t>
            </a:r>
          </a:p>
          <a:p>
            <a:r>
              <a:rPr lang="uk-UA" b="1" dirty="0" smtClean="0">
                <a:solidFill>
                  <a:srgbClr val="FF0000"/>
                </a:solidFill>
              </a:rPr>
              <a:t>Гібридологічний метод є перспективним </a:t>
            </a:r>
            <a:r>
              <a:rPr lang="uk-UA" dirty="0" smtClean="0"/>
              <a:t>.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Генеалогічний метод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700808"/>
            <a:ext cx="4716016" cy="5157192"/>
          </a:xfrm>
        </p:spPr>
        <p:txBody>
          <a:bodyPr>
            <a:normAutofit fontScale="92500" lnSpcReduction="20000"/>
          </a:bodyPr>
          <a:lstStyle/>
          <a:p>
            <a:r>
              <a:rPr lang="uk-UA" dirty="0" smtClean="0"/>
              <a:t>Полягає у вивченні родоводів організмів, що має змогу простежити характер успадкування різних станів  певних ознак у ряді поколінь </a:t>
            </a:r>
            <a:r>
              <a:rPr lang="uk-UA" b="1" dirty="0" smtClean="0"/>
              <a:t>Застосовують у медичній генетиці.</a:t>
            </a:r>
            <a:r>
              <a:rPr lang="uk-UA" dirty="0" smtClean="0"/>
              <a:t> На основі встановлення характеру успадкування ознаки можна прогнозувати прояв її в майбутніх потомків.</a:t>
            </a:r>
          </a:p>
          <a:p>
            <a:r>
              <a:rPr lang="uk-UA" b="1" dirty="0" smtClean="0">
                <a:solidFill>
                  <a:srgbClr val="FF0000"/>
                </a:solidFill>
              </a:rPr>
              <a:t>Генеалогічний метод є ретроспективний</a:t>
            </a:r>
            <a:r>
              <a:rPr lang="uk-UA" dirty="0" smtClean="0"/>
              <a:t>.</a:t>
            </a:r>
            <a:endParaRPr lang="uk-UA" dirty="0"/>
          </a:p>
        </p:txBody>
      </p:sp>
      <p:pic>
        <p:nvPicPr>
          <p:cNvPr id="5" name="irc_mi" descr="http://subject.com.ua/biology/medical/medical.files/image136.jpg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772816"/>
            <a:ext cx="4283968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20040"/>
            <a:ext cx="7228656" cy="948720"/>
          </a:xfrm>
        </p:spPr>
        <p:txBody>
          <a:bodyPr/>
          <a:lstStyle/>
          <a:p>
            <a:r>
              <a:rPr lang="uk-UA" dirty="0" err="1" smtClean="0"/>
              <a:t>Цитогенетичний</a:t>
            </a:r>
            <a:r>
              <a:rPr lang="uk-UA" dirty="0" smtClean="0"/>
              <a:t> метод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Передбачає дослідження особливостей хромосомного набору (каріотипу) організмів для виявлення </a:t>
            </a:r>
            <a:r>
              <a:rPr lang="uk-UA" dirty="0" err="1" smtClean="0"/>
              <a:t>геномних</a:t>
            </a:r>
            <a:r>
              <a:rPr lang="uk-UA" dirty="0" smtClean="0"/>
              <a:t> та хромосомних мутацій, що </a:t>
            </a:r>
            <a:r>
              <a:rPr lang="uk-UA" dirty="0" err="1" smtClean="0"/>
              <a:t>пов</a:t>
            </a:r>
            <a:r>
              <a:rPr lang="en-US" dirty="0" smtClean="0"/>
              <a:t>’</a:t>
            </a:r>
            <a:r>
              <a:rPr lang="uk-UA" dirty="0" err="1" smtClean="0"/>
              <a:t>язані</a:t>
            </a:r>
            <a:r>
              <a:rPr lang="uk-UA" dirty="0" smtClean="0"/>
              <a:t> із зміною кількості та структури хромосом.</a:t>
            </a:r>
            <a:endParaRPr lang="uk-UA" dirty="0"/>
          </a:p>
        </p:txBody>
      </p:sp>
      <p:pic>
        <p:nvPicPr>
          <p:cNvPr id="4" name="irc_mi" descr="http://svitppt.com.ua/images/47/46020/960/img9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089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20040"/>
            <a:ext cx="7444680" cy="732696"/>
          </a:xfrm>
        </p:spPr>
        <p:txBody>
          <a:bodyPr/>
          <a:lstStyle/>
          <a:p>
            <a:r>
              <a:rPr lang="uk-UA" dirty="0" err="1" smtClean="0"/>
              <a:t>Близнюковий</a:t>
            </a:r>
            <a:r>
              <a:rPr lang="uk-UA" dirty="0" smtClean="0"/>
              <a:t> метод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96752"/>
            <a:ext cx="8100392" cy="5661248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Полягає у вивченні розвитку ознак у близнят. </a:t>
            </a:r>
            <a:r>
              <a:rPr lang="uk-UA" dirty="0" err="1" smtClean="0"/>
              <a:t>Різнояйцеві</a:t>
            </a:r>
            <a:r>
              <a:rPr lang="uk-UA" dirty="0" smtClean="0"/>
              <a:t> близнята розвиваються з різних яйцеклітин і відрізняються за </a:t>
            </a:r>
            <a:r>
              <a:rPr lang="uk-UA" b="1" dirty="0" smtClean="0"/>
              <a:t>генотипом</a:t>
            </a:r>
            <a:r>
              <a:rPr lang="uk-UA" dirty="0" smtClean="0"/>
              <a:t>. </a:t>
            </a:r>
            <a:r>
              <a:rPr lang="uk-UA" dirty="0" smtClean="0">
                <a:solidFill>
                  <a:srgbClr val="FF0000"/>
                </a:solidFill>
              </a:rPr>
              <a:t>Якщо вони розвиваються в однакових умовах то відмінності між ними зумовлені генотипом</a:t>
            </a:r>
            <a:r>
              <a:rPr lang="uk-UA" dirty="0" smtClean="0"/>
              <a:t>.</a:t>
            </a:r>
          </a:p>
          <a:p>
            <a:r>
              <a:rPr lang="uk-UA" dirty="0" err="1" smtClean="0"/>
              <a:t>Однояйцеві</a:t>
            </a:r>
            <a:r>
              <a:rPr lang="uk-UA" dirty="0" smtClean="0"/>
              <a:t> близнята розвиваються з однієї зиготи, мають одну стать і дуже схожі. Відмінності між ними зумовлені </a:t>
            </a:r>
            <a:r>
              <a:rPr lang="uk-UA" b="1" dirty="0" smtClean="0"/>
              <a:t>факторами середовища. </a:t>
            </a:r>
            <a:endParaRPr lang="uk-UA" b="1" dirty="0" smtClean="0"/>
          </a:p>
          <a:p>
            <a:r>
              <a:rPr lang="uk-UA" b="1" dirty="0" smtClean="0">
                <a:solidFill>
                  <a:srgbClr val="FF0000"/>
                </a:solidFill>
              </a:rPr>
              <a:t>Цей </a:t>
            </a:r>
            <a:r>
              <a:rPr lang="uk-UA" b="1" dirty="0" smtClean="0">
                <a:solidFill>
                  <a:srgbClr val="FF0000"/>
                </a:solidFill>
              </a:rPr>
              <a:t>метод дає змогу встановлювати роль спадковості та мінливості у розвитку деяких ознак</a:t>
            </a:r>
            <a:r>
              <a:rPr lang="uk-UA" b="1" dirty="0" smtClean="0">
                <a:solidFill>
                  <a:srgbClr val="FF0000"/>
                </a:solidFill>
              </a:rPr>
              <a:t>. Насамперед це стосується ознак, які визначаються декількома генами (полігенні ознаки)</a:t>
            </a:r>
            <a:endParaRPr lang="uk-UA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549</TotalTime>
  <Words>1090</Words>
  <Application>Microsoft Office PowerPoint</Application>
  <PresentationFormat>Экран (4:3)</PresentationFormat>
  <Paragraphs>94</Paragraphs>
  <Slides>42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Изящная</vt:lpstr>
      <vt:lpstr>Основи генетики Закономірності  спадковості</vt:lpstr>
      <vt:lpstr>Генетика</vt:lpstr>
      <vt:lpstr>Основні терміни та поняття генетики</vt:lpstr>
      <vt:lpstr>Основні терміни</vt:lpstr>
      <vt:lpstr>Основні терміни</vt:lpstr>
      <vt:lpstr>Методи генетичних досліджень</vt:lpstr>
      <vt:lpstr>Генеалогічний метод</vt:lpstr>
      <vt:lpstr>Цитогенетичний метод</vt:lpstr>
      <vt:lpstr>Близнюковий метод</vt:lpstr>
      <vt:lpstr>Слайд 10</vt:lpstr>
      <vt:lpstr>Біохімічні методи</vt:lpstr>
      <vt:lpstr>Слайд 12</vt:lpstr>
      <vt:lpstr>Закономірності спадковості, встановлені Г.Менделем Альтернативні ознаки</vt:lpstr>
      <vt:lpstr>Закон одноманітності гібридів першого покоління</vt:lpstr>
      <vt:lpstr>Закон розщеплення</vt:lpstr>
      <vt:lpstr>Закон незалежного успадкування і комбінування ознак</vt:lpstr>
      <vt:lpstr>Закон чистоти гамет</vt:lpstr>
      <vt:lpstr>Відхилення від закономірностей, встановлених г.Менделем</vt:lpstr>
      <vt:lpstr>Слайд 19</vt:lpstr>
      <vt:lpstr>Слайд 20</vt:lpstr>
      <vt:lpstr>Слайд 21</vt:lpstr>
      <vt:lpstr>Множинні алелі</vt:lpstr>
      <vt:lpstr>Слайд 23</vt:lpstr>
      <vt:lpstr>Слайд 24</vt:lpstr>
      <vt:lpstr>Комплементарна взаємодія. Новоутворення при схрещуваннях.</vt:lpstr>
      <vt:lpstr>Слайд 26</vt:lpstr>
      <vt:lpstr>Слайд 27</vt:lpstr>
      <vt:lpstr>Полімерія</vt:lpstr>
      <vt:lpstr>Плейотропія</vt:lpstr>
      <vt:lpstr>Типи визначення статі</vt:lpstr>
      <vt:lpstr>Стать як спадкова ознака</vt:lpstr>
      <vt:lpstr>Слайд 32</vt:lpstr>
      <vt:lpstr>Ознаки, зчеплені зі статтю</vt:lpstr>
      <vt:lpstr>Колір очей у дрозофіли</vt:lpstr>
      <vt:lpstr>Успадкування гіпоплазії емалі зубів</vt:lpstr>
      <vt:lpstr>Успадкування гемофілії, дальтонізму</vt:lpstr>
      <vt:lpstr>Зчеплене успадкування</vt:lpstr>
      <vt:lpstr>Основні положення хромосомної теорії спадковості</vt:lpstr>
      <vt:lpstr>Як визначити частоту кросинговеру?</vt:lpstr>
      <vt:lpstr>ВирішЕмо задачу</vt:lpstr>
      <vt:lpstr>Цитоплазматична спадковість або позахромосомне успадкування</vt:lpstr>
      <vt:lpstr>Генетика хлоропластів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Основи генетики Закономірності  спадковості</dc:title>
  <dc:creator>C2-411-Note</dc:creator>
  <cp:lastModifiedBy>C2-411-Note</cp:lastModifiedBy>
  <cp:revision>47</cp:revision>
  <dcterms:created xsi:type="dcterms:W3CDTF">2016-03-13T08:51:51Z</dcterms:created>
  <dcterms:modified xsi:type="dcterms:W3CDTF">2020-03-17T10:40:02Z</dcterms:modified>
</cp:coreProperties>
</file>