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4" r:id="rId3"/>
    <p:sldId id="258" r:id="rId4"/>
    <p:sldId id="262" r:id="rId5"/>
    <p:sldId id="263" r:id="rId6"/>
    <p:sldId id="259" r:id="rId7"/>
    <p:sldId id="264" r:id="rId8"/>
    <p:sldId id="285" r:id="rId9"/>
    <p:sldId id="266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92" r:id="rId21"/>
    <p:sldId id="275" r:id="rId22"/>
    <p:sldId id="276" r:id="rId23"/>
    <p:sldId id="280" r:id="rId24"/>
    <p:sldId id="289" r:id="rId25"/>
    <p:sldId id="277" r:id="rId26"/>
    <p:sldId id="278" r:id="rId27"/>
    <p:sldId id="279" r:id="rId28"/>
    <p:sldId id="281" r:id="rId29"/>
    <p:sldId id="291" r:id="rId30"/>
    <p:sldId id="282" r:id="rId31"/>
    <p:sldId id="283" r:id="rId32"/>
    <p:sldId id="290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8382-D852-46FE-BE49-4FD8298C6947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76F-CEFA-4F52-B81D-2C547F1C53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4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576F-CEFA-4F52-B81D-2C547F1C53DC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&amp;url=http://www.slideshare.net/daria25049/ss-9910016&amp;psig=AFQjCNE2koH9hhY7z1OlGAI-T0MNpx0LMQ&amp;ust=14584994975417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a/url?sa=i&amp;rct=j&amp;q=&amp;esrc=s&amp;source=images&amp;cd=&amp;cad=rja&amp;uact=8&amp;ved=0ahUKEwiv7YSLu9HLAhXnIJoKHeK_BZ8QjRwIBw&amp;url=http://svitppt.com.ua/biologiya/minlivist-u-lyudini-yak-vlastivist-zhittya-i-genetichne-yavische0.html&amp;bvm=bv.117218890,d.bGs&amp;psig=AFQjCNFEWywfkYJ2nA_nI-D2lF4zBd_HIA&amp;ust=14586387910934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biologiya/mutacii1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ua/url?sa=i&amp;rct=j&amp;q=&amp;esrc=s&amp;source=images&amp;cd=&amp;cad=rja&amp;uact=8&amp;ved=0ahUKEwih_JnxvtHLAhXiK5oKHb8ICq4QjRwIBw&amp;url=http://svitppt.com.ua/medicina/zmenshennya-golovnogo-mozku.html&amp;bvm=bv.117218890,d.bGs&amp;psig=AFQjCNHgOZJLW-qLjXuaRQ9dXphBr3TtnA&amp;ust=14586398111581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.ua/url?sa=i&amp;url=https://ru.wikipedia.org/wiki/%D0%9F%D0%BB%D0%BE%D0%B8%D0%B4%D0%BD%D0%BE%D1%81%D1%82%D1%8C&amp;psig=AOvVaw2s5Smw_T-IIYO18jBQx9fe&amp;ust=1584698615526000&amp;source=images&amp;cd=vfe&amp;ved=0CAIQjRxqFwoTCMi2jcOkpugCFQAAAAAdAAAAABA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.ua/url?sa=i&amp;url=http://beaplanet.ru/selekcyya_roslin/metodi_selekcy_roslin/polyplodyya.html&amp;psig=AOvVaw2s5Smw_T-IIYO18jBQx9fe&amp;ust=1584698615526000&amp;source=images&amp;cd=vfe&amp;ved=0CAIQjRxqFwoTCMi2jcOkpugCFQAAAAAdAAAAABA-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ua/url?sa=i&amp;rct=j&amp;q=&amp;esrc=s&amp;source=images&amp;cd=&amp;cad=rja&amp;uact=8&amp;ved=0ahUKEwiSu4fGwNHLAhUjLZoKHT5OBqwQjRwIBw&amp;url=http://school-collection.lyceum62.ru/ecor/storage/autoindex/a6a71f00-9303-a4a8-0566-3322524ab991/00149191382495527/00149191382495527.htm&amp;bvm=bv.117218890,d.bGs&amp;psig=AFQjCNGJDpt5UxP1UB-XpMQfGSFfB-kYWw&amp;ust=145864005741574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ua/url?sa=i&amp;rct=j&amp;q=&amp;esrc=s&amp;source=images&amp;cd=&amp;cad=rja&amp;uact=8&amp;ved=0ahUKEwif7er6wNHLAhWrE5oKHSDBB58QjRwIBw&amp;url=http://900igr.net/kartinki/biologija/Izmenchivost/018-Mutatsionnaja-izmenchivost.html&amp;bvm=bv.117218890,d.bGs&amp;psig=AFQjCNE1beq_cviUsdjtPp7CHLgWSq_vBA&amp;ust=145864035078746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medic.social/gennyie-bolezni-nasledstvennyie/gennyie-mutatsii26225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ua/url?sa=i&amp;rct=j&amp;q=&amp;esrc=s&amp;source=images&amp;cd=&amp;cad=rja&amp;uact=8&amp;ved=0ahUKEwj0z5mowdHLAhUKJ5oKHTaNBbEQjRwIBw&amp;url=http://dovidka.biz.ua/shho-take-mutatsiyi/&amp;bvm=bv.117218890,d.bGs&amp;psig=AFQjCNGGbwnoYiqMNwYluvg0n1AKXFqneg&amp;ust=145864046282679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.ua/url?sa=i&amp;rct=j&amp;q=&amp;esrc=s&amp;source=images&amp;cd=&amp;cad=rja&amp;uact=8&amp;ved=0ahUKEwiTkdjnwdHLAhVyb5oKHdEDAqgQjRwIBw&amp;url=http://intranet.tdmu.edu.ua/data/kafedra/internal/med_biologia/classes_stud/uk/med/biol/ptn/%D0%93%D0%B5%D0%BD%D0%B5%D1%82%D0%B8%D0%BA%D0%B0/3_%D0%BA%D1%83%D1%80%D1%81/%D0%A2%D0%B5%D0%BC%D0%B0%2010.htm&amp;bvm=bv.117218890,d.bGs&amp;psig=AFQjCNF8GATTcLK7k2cfEsm51u9RXuz5hQ&amp;ust=145864058098083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svitppt.com.ua/biologiya/mutacii-vidi-mutaciy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ua/url?sa=i&amp;rct=j&amp;q=&amp;esrc=s&amp;source=images&amp;cd=&amp;cad=rja&amp;uact=8&amp;ved=0ahUKEwiOxtGRw9HLAhXFC5oKHdEzCrEQjRwIBw&amp;url=http://meduniver.com/Medical/genetika/mozaicizm.html&amp;bvm=bv.117218890,d.bGs&amp;psig=AFQjCNHpc_1JxQBrvtD7gBYjsxtGehP_gA&amp;ust=145864087502364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ua/url?sa=i&amp;rct=j&amp;q=&amp;esrc=s&amp;source=images&amp;cd=&amp;cad=rja&amp;uact=8&amp;ved=0ahUKEwi4zY22w9HLAhWhZpoKHfUKAZ8QjRwIBw&amp;url=http://vk.com/id174949548&amp;bvm=bv.117218890,d.bGs&amp;psig=AFQjCNHpc_1JxQBrvtD7gBYjsxtGehP_gA&amp;ust=145864087502364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ua/url?sa=i&amp;rct=j&amp;q=&amp;esrc=s&amp;source=images&amp;cd=&amp;cad=rja&amp;uact=8&amp;ved=0ahUKEwi-maSw-4_RAhWJjSwKHTpQCZEQjRwIBw&amp;url=https://www.kinopoisk.ru/picture/1209475/&amp;bvm=bv.142059868,d.bGg&amp;psig=AFQjCNEGeJYmOGcJERWWMayliZnLka_FbA&amp;ust=14827765805588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i-pvLZxNHLAhXrKJoKHb5nCp0QjRwIBw&amp;url=http://orenda.pl.ua/read/vavilov_mikola_ivanovich&amp;bvm=bv.117218890,d.bGs&amp;psig=AFQjCNFmuMRnlAYMLdcWNUiujNNBv8qPfw&amp;ust=1458641346477445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smNuvt83LAhXENpoKHa2NAaEQjRwIBw&amp;url=http://dok.znaimo.com.ua/docs/index-34591.html&amp;bvm=bv.117218890,d.bGs&amp;psig=AFQjCNHO7DhnBH6ufVnrZJlsp-vfcI-nBg&amp;ust=14585002512929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j_wOrXt83LAhUiQJoKHT8xBq8QjRwIBw&amp;url=http://narodna-osvita.com.ua/346-10-modifkacyna-mnlivst-nasldok-vzayemodyi-genotipu-ta-umov-dovkllya.html&amp;bvm=bv.117218890,d.bGs&amp;psig=AFQjCNHGAxu4a9dtx0qg4euBBDkoRbF8Mw&amp;ust=14585004380308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iF2JjP99PLAhXJ3iwKHZwZDuIQjRwIBw&amp;url=http://www.myshared.ru/slide/286978/&amp;bvm=bv.117218890,d.bGg&amp;psig=AFQjCNEO4g7bBxuosHrJhyP51-cCqs2A6g&amp;ust=1458723758036140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.ua/url?sa=i&amp;rct=j&amp;q=&amp;esrc=s&amp;source=images&amp;cd=&amp;cad=rja&amp;uact=8&amp;ved=0ahUKEwiU1rmuuM3LAhWtbZoKHQ3yAaMQjRwIBw&amp;url=http://narodna-osvita.com.ua/346-10-modifkacyna-mnlivst-nasldok-vzayemodyi-genotipu-ta-umov-dovkllya.html&amp;bvm=bv.117218890,d.bGs&amp;psig=AFQjCNHGAxu4a9dtx0qg4euBBDkoRbF8Mw&amp;ust=145850043803088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vitppt.com.ua/biologiya/modifikaciyna-minlivis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uact=8&amp;ved=0ahUKEwjIqtPg8tPLAhVM1iwKHfcqDOQQjRwIBw&amp;url=http://www.slideshare.net/VeraTaran/ss-15750362&amp;psig=AFQjCNFdZzAanKfvFKVpSpDeNyP7n9IxQQ&amp;ust=14587224496980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mh9Ci-o_RAhVDjCwKHU-KCxMQjRwIBw&amp;url=http://www.myshared.ru/slide/284474/&amp;psig=AFQjCNHCEfZB-RvauEcUtBfe16_RYKhQqw&amp;ust=148277584569107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Закономірності</a:t>
            </a:r>
            <a:br>
              <a:rPr lang="uk-UA" dirty="0" smtClean="0"/>
            </a:br>
            <a:r>
              <a:rPr lang="uk-UA" dirty="0" smtClean="0"/>
              <a:t>мінливості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11027115016-phpapp01/95/-13-728.jpg?cb=131971628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Спадкова мінливість. </a:t>
            </a:r>
            <a:r>
              <a:rPr lang="uk-UA" dirty="0" err="1" smtClean="0"/>
              <a:t>Комбінативна</a:t>
            </a:r>
            <a:endParaRPr lang="uk-UA" dirty="0"/>
          </a:p>
        </p:txBody>
      </p:sp>
      <p:pic>
        <p:nvPicPr>
          <p:cNvPr id="4" name="irc_mi" descr="http://svitppt.com.ua/images/23/22711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705678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Спадкова мінливість. Мутаційна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Мутацією називають </a:t>
            </a:r>
            <a:r>
              <a:rPr lang="uk-UA" sz="3600" b="1" dirty="0" smtClean="0"/>
              <a:t>раптову, невизначену, стійку, незворотну зміну </a:t>
            </a:r>
            <a:r>
              <a:rPr lang="uk-UA" sz="3600" dirty="0" smtClean="0"/>
              <a:t>структури генотипу.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Мутації раптові зміни генетичного матеріалу, що успадковуються.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мутацій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7516688" cy="5763040"/>
          </a:xfrm>
        </p:spPr>
        <p:txBody>
          <a:bodyPr/>
          <a:lstStyle/>
          <a:p>
            <a:r>
              <a:rPr lang="uk-UA" b="1" dirty="0" smtClean="0"/>
              <a:t>За характером зміни геному: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</a:t>
            </a:r>
            <a:r>
              <a:rPr lang="uk-UA" dirty="0" err="1" smtClean="0">
                <a:solidFill>
                  <a:srgbClr val="FF0000"/>
                </a:solidFill>
              </a:rPr>
              <a:t>Геномні</a:t>
            </a:r>
            <a:r>
              <a:rPr lang="uk-UA" dirty="0" smtClean="0">
                <a:solidFill>
                  <a:srgbClr val="FF0000"/>
                </a:solidFill>
              </a:rPr>
              <a:t> мутації – зміна кількості хромосом.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Хромосомні мутації або перебудови – зміни структури хромосом.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3. Генні мутації – зміни на рівні ДНК.</a:t>
            </a:r>
          </a:p>
          <a:p>
            <a:r>
              <a:rPr lang="uk-UA" b="1" dirty="0" smtClean="0"/>
              <a:t>За проявом у гетерозиготі: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Домінантні мутації.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Рецесивні мутації.</a:t>
            </a:r>
          </a:p>
          <a:p>
            <a:r>
              <a:rPr lang="uk-UA" b="1" dirty="0" smtClean="0"/>
              <a:t>За відхиленням від норми: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Прямі мутації.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Реверсії.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Класифікація мутацій продовження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602128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Залежно від причини, що викликала мутацію: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Спонтанні.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Індуковані.</a:t>
            </a:r>
          </a:p>
          <a:p>
            <a:r>
              <a:rPr lang="uk-UA" b="1" dirty="0" smtClean="0"/>
              <a:t>За локалізацією в клітині: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Ядерні.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Цитоплазматичні.</a:t>
            </a:r>
          </a:p>
          <a:p>
            <a:r>
              <a:rPr lang="uk-UA" b="1" dirty="0" smtClean="0"/>
              <a:t>По відношенню до можливості успадкування: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Генеративні.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Соматичні.</a:t>
            </a:r>
          </a:p>
          <a:p>
            <a:r>
              <a:rPr lang="uk-UA" b="1" dirty="0" smtClean="0"/>
              <a:t>За адаптивним значенням: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Корисні.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Нейтральні.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3. Шкідливі.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Мутагени</a:t>
            </a:r>
            <a:endParaRPr lang="uk-UA" dirty="0"/>
          </a:p>
        </p:txBody>
      </p:sp>
      <p:pic>
        <p:nvPicPr>
          <p:cNvPr id="4" name="irc_mi" descr="http://svitppt.com.ua/images/7/6410/770/img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7/6410/770/img1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Проблеми генетичної безпеки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064896" cy="57332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Фактори забруднення антропогенного походження:</a:t>
            </a:r>
          </a:p>
          <a:p>
            <a:r>
              <a:rPr lang="uk-UA" dirty="0" smtClean="0"/>
              <a:t>1. </a:t>
            </a:r>
            <a:r>
              <a:rPr lang="uk-UA" b="1" dirty="0" smtClean="0"/>
              <a:t>Пестициди.</a:t>
            </a:r>
          </a:p>
          <a:p>
            <a:r>
              <a:rPr lang="uk-UA" dirty="0" smtClean="0"/>
              <a:t>2. Важкі метали.</a:t>
            </a:r>
          </a:p>
          <a:p>
            <a:r>
              <a:rPr lang="uk-UA" dirty="0" smtClean="0"/>
              <a:t>3. Вуглекислий газ.</a:t>
            </a:r>
          </a:p>
          <a:p>
            <a:r>
              <a:rPr lang="uk-UA" dirty="0" smtClean="0"/>
              <a:t>4. </a:t>
            </a:r>
            <a:r>
              <a:rPr lang="uk-UA" dirty="0" err="1" smtClean="0"/>
              <a:t>Діоксид</a:t>
            </a:r>
            <a:r>
              <a:rPr lang="uk-UA" dirty="0" smtClean="0"/>
              <a:t> сірки та продукти її окиснення.</a:t>
            </a:r>
          </a:p>
          <a:p>
            <a:r>
              <a:rPr lang="uk-UA" dirty="0" smtClean="0"/>
              <a:t>5. Розливи нафти.</a:t>
            </a:r>
          </a:p>
          <a:p>
            <a:r>
              <a:rPr lang="uk-UA" dirty="0" smtClean="0"/>
              <a:t>6. Стічні води промислових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7. Тверді відходи.</a:t>
            </a:r>
          </a:p>
          <a:p>
            <a:r>
              <a:rPr lang="uk-UA" dirty="0" smtClean="0"/>
              <a:t>8. Хімічні добрива.</a:t>
            </a:r>
          </a:p>
          <a:p>
            <a:r>
              <a:rPr lang="uk-UA" dirty="0" smtClean="0"/>
              <a:t>9. Органічні відходи.</a:t>
            </a:r>
          </a:p>
          <a:p>
            <a:r>
              <a:rPr lang="uk-UA" dirty="0" smtClean="0"/>
              <a:t>10. Оксиди нітрогену.</a:t>
            </a:r>
          </a:p>
          <a:p>
            <a:r>
              <a:rPr lang="uk-UA" dirty="0" smtClean="0"/>
              <a:t>11. Радіоактивні відходи.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5/24225/960/img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Геномні</a:t>
            </a:r>
            <a:r>
              <a:rPr lang="uk-UA" dirty="0" smtClean="0"/>
              <a:t> мутації</a:t>
            </a:r>
            <a:endParaRPr lang="uk-UA" dirty="0"/>
          </a:p>
        </p:txBody>
      </p:sp>
      <p:pic>
        <p:nvPicPr>
          <p:cNvPr id="4" name="irc_mi" descr="http://svitppt.com.ua/images/7/6410/770/img1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Мінливість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69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smtClean="0"/>
              <a:t>Мінливість – здатність формувати в процесі онтогенезу унікальний </a:t>
            </a:r>
            <a:r>
              <a:rPr lang="uk-UA" sz="3200" b="1" dirty="0" smtClean="0">
                <a:solidFill>
                  <a:srgbClr val="FF0000"/>
                </a:solidFill>
              </a:rPr>
              <a:t>фенотип</a:t>
            </a:r>
            <a:r>
              <a:rPr lang="uk-UA" sz="3200" dirty="0" smtClean="0"/>
              <a:t> на основі взаємодії </a:t>
            </a:r>
            <a:r>
              <a:rPr lang="uk-UA" sz="3200" b="1" dirty="0" smtClean="0">
                <a:solidFill>
                  <a:srgbClr val="FF0000"/>
                </a:solidFill>
              </a:rPr>
              <a:t>генотипу з оточуючим середовищем.</a:t>
            </a:r>
          </a:p>
          <a:p>
            <a:r>
              <a:rPr lang="uk-UA" sz="3200" b="1" dirty="0" smtClean="0"/>
              <a:t>Проявом мінливості є відмінності між організмами, що належать до одного виду.</a:t>
            </a:r>
          </a:p>
          <a:p>
            <a:r>
              <a:rPr lang="uk-UA" sz="3200" b="1" dirty="0" smtClean="0"/>
              <a:t>Проявом мінливості є </a:t>
            </a:r>
            <a:r>
              <a:rPr lang="uk-UA" sz="3200" b="1" dirty="0" err="1" smtClean="0"/>
              <a:t>біорізноманіття</a:t>
            </a:r>
            <a:r>
              <a:rPr lang="uk-UA" sz="3200" b="1" dirty="0" smtClean="0"/>
              <a:t>, яке сформувалось в процесі еволюції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1063" cy="587375"/>
          </a:xfrm>
        </p:spPr>
        <p:txBody>
          <a:bodyPr/>
          <a:lstStyle/>
          <a:p>
            <a:r>
              <a:rPr lang="uk-UA" dirty="0" smtClean="0"/>
              <a:t>Типи поліплоїдії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6516688" cy="5689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Автополіплоїдії – парне </a:t>
            </a:r>
            <a:r>
              <a:rPr lang="uk-UA" dirty="0" err="1" smtClean="0"/>
              <a:t>гаплоїдному</a:t>
            </a:r>
            <a:r>
              <a:rPr lang="uk-UA" dirty="0" smtClean="0"/>
              <a:t> числу збільшення кількості хромосом в межах одного виду. Може виникати  внаслідок нерозходження хромосом під час мітотичного або </a:t>
            </a:r>
            <a:r>
              <a:rPr lang="uk-UA" dirty="0" err="1" smtClean="0"/>
              <a:t>мейотичного</a:t>
            </a:r>
            <a:r>
              <a:rPr lang="uk-UA" dirty="0" smtClean="0"/>
              <a:t> поділів. Прикладом можуть бути сорти гречки, жита, цукрового буряка.</a:t>
            </a:r>
          </a:p>
          <a:p>
            <a:r>
              <a:rPr lang="uk-UA" dirty="0" err="1" smtClean="0"/>
              <a:t>Алоплоїдія</a:t>
            </a:r>
            <a:r>
              <a:rPr lang="uk-UA" dirty="0" smtClean="0"/>
              <a:t> – збільшення числа хромосом за рахунок об</a:t>
            </a:r>
            <a:r>
              <a:rPr lang="en-US" dirty="0" smtClean="0"/>
              <a:t>’</a:t>
            </a:r>
            <a:r>
              <a:rPr lang="uk-UA" dirty="0" smtClean="0"/>
              <a:t>єднання геномів різних видів після утворення міжвидових гібридів. Прикладом є алича – гібрид терену і дикої сливи.</a:t>
            </a:r>
          </a:p>
          <a:p>
            <a:r>
              <a:rPr lang="uk-UA" dirty="0" smtClean="0"/>
              <a:t>Серед рослин </a:t>
            </a:r>
            <a:r>
              <a:rPr lang="uk-UA" dirty="0" err="1" smtClean="0"/>
              <a:t>поліплоїдні</a:t>
            </a:r>
            <a:r>
              <a:rPr lang="uk-UA" dirty="0" smtClean="0"/>
              <a:t> форми  характеризується більш інтенсивним  ростом, розмірами і витривалістю.</a:t>
            </a:r>
            <a:endParaRPr lang="uk-UA" dirty="0"/>
          </a:p>
        </p:txBody>
      </p:sp>
      <p:pic>
        <p:nvPicPr>
          <p:cNvPr id="4" name="Рисунок 3" descr="Картинки по запросу &quot;автополіплоїдія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49746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автополіплоїдія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123728" cy="3168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Алополіплоїди</a:t>
            </a:r>
            <a:r>
              <a:rPr lang="uk-UA" dirty="0" smtClean="0"/>
              <a:t>. Штучний</a:t>
            </a:r>
            <a:br>
              <a:rPr lang="uk-UA" dirty="0" smtClean="0"/>
            </a:br>
            <a:r>
              <a:rPr lang="uk-UA" dirty="0" err="1" smtClean="0"/>
              <a:t>алопполіплоїд</a:t>
            </a:r>
            <a:r>
              <a:rPr lang="uk-UA" dirty="0" smtClean="0"/>
              <a:t> гібриду редьки і капусти. </a:t>
            </a:r>
            <a:endParaRPr lang="uk-UA" dirty="0"/>
          </a:p>
        </p:txBody>
      </p:sp>
      <p:pic>
        <p:nvPicPr>
          <p:cNvPr id="6" name="Содержимое 5" descr="http://school-collection.lyceum62.ru/ecor/storage/autoindex/a6a71f00-9303-a4a8-0566-3322524ab991/00149191382495527/737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8680"/>
            <a:ext cx="16916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Arial" charset="0"/>
                <a:cs typeface="Arial" charset="0"/>
              </a:rPr>
              <a:t>Карпеченко</a:t>
            </a:r>
            <a:r>
              <a:rPr lang="uk-UA" dirty="0" smtClean="0">
                <a:latin typeface="Arial" charset="0"/>
                <a:cs typeface="Arial" charset="0"/>
              </a:rPr>
              <a:t/>
            </a:r>
            <a:br>
              <a:rPr lang="uk-UA" dirty="0" smtClean="0">
                <a:latin typeface="Arial" charset="0"/>
                <a:cs typeface="Arial" charset="0"/>
              </a:rPr>
            </a:br>
            <a:r>
              <a:rPr lang="uk-UA" dirty="0" smtClean="0">
                <a:latin typeface="Arial" charset="0"/>
                <a:cs typeface="Arial" charset="0"/>
              </a:rPr>
              <a:t>(1899–1941)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3212977"/>
            <a:ext cx="1619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Карпеченко</a:t>
            </a:r>
            <a: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(1899–1941</a:t>
            </a:r>
            <a:endParaRPr lang="uk-UA" dirty="0"/>
          </a:p>
        </p:txBody>
      </p:sp>
      <p:pic>
        <p:nvPicPr>
          <p:cNvPr id="10" name="irc_mi" descr="http://school-collection.lyceum62.ru/ecor/storage/autoindex/a6a71f00-9303-a4a8-0566-3322524ab991/00149191382495527/73707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68407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588680"/>
          </a:xfrm>
        </p:spPr>
        <p:txBody>
          <a:bodyPr/>
          <a:lstStyle/>
          <a:p>
            <a:r>
              <a:rPr lang="uk-UA" dirty="0" err="1" smtClean="0"/>
              <a:t>Гетероплоїдія</a:t>
            </a:r>
            <a:endParaRPr lang="uk-UA" dirty="0"/>
          </a:p>
        </p:txBody>
      </p:sp>
      <p:pic>
        <p:nvPicPr>
          <p:cNvPr id="7" name="irc_mi" descr="http://900igr.net/datas/biologija/Izmenchivost/0013-013-Mutatsionnaja-izmenchivos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5689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Механізми анеуплоїдії</a:t>
            </a:r>
            <a:endParaRPr lang="uk-UA" dirty="0"/>
          </a:p>
        </p:txBody>
      </p:sp>
      <p:pic>
        <p:nvPicPr>
          <p:cNvPr id="4" name="irc_mi" descr="http://medic.social/files/uch_group35/uch_pgroup46/uch_uch470/image/115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аберації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330824" cy="4353347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Внутрішньохромосомні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err="1" smtClean="0"/>
              <a:t>Делеції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Дуплікації</a:t>
            </a:r>
          </a:p>
          <a:p>
            <a:pPr>
              <a:buNone/>
            </a:pPr>
            <a:r>
              <a:rPr lang="uk-UA" dirty="0" smtClean="0"/>
              <a:t>Інверсії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4283968" cy="4425355"/>
          </a:xfrm>
          <a:solidFill>
            <a:schemeClr val="bg1"/>
          </a:solidFill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Міжхромосомні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err="1" smtClean="0"/>
              <a:t>Транслокації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vidka.biz.ua/wp-content/uploads/2014/11/hromosomni-mutatsiyi-300x2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604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10.files/image050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60/59199/770/img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66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Соматичні мутації. </a:t>
            </a:r>
            <a:r>
              <a:rPr lang="uk-UA" dirty="0" err="1" smtClean="0"/>
              <a:t>Мозаїцизм</a:t>
            </a:r>
            <a:endParaRPr lang="uk-UA" dirty="0"/>
          </a:p>
        </p:txBody>
      </p:sp>
      <p:pic>
        <p:nvPicPr>
          <p:cNvPr id="4" name="irc_mi" descr="http://meduniver.com/Medical/genetika/Img/14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20258"/>
            <a:ext cx="3521075" cy="32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s622120.vk.me/v622120112/292b4/ZSrXq0wlTTE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962" y="1796256"/>
            <a:ext cx="4116462" cy="50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58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Соматичні мутації. </a:t>
            </a:r>
            <a:r>
              <a:rPr lang="uk-UA" dirty="0" err="1" smtClean="0"/>
              <a:t>Мозаїцизм</a:t>
            </a:r>
            <a:endParaRPr lang="uk-UA" dirty="0"/>
          </a:p>
        </p:txBody>
      </p:sp>
      <p:pic>
        <p:nvPicPr>
          <p:cNvPr id="6" name="irc_mi" descr="Результат пошуку зображень за запитом &quot;джейн сеймур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4805025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Мінливість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Спадкова</a:t>
            </a:r>
            <a:r>
              <a:rPr lang="uk-UA" b="1" dirty="0" smtClean="0"/>
              <a:t> і </a:t>
            </a:r>
            <a:r>
              <a:rPr lang="uk-UA" b="1" dirty="0" err="1" smtClean="0">
                <a:solidFill>
                  <a:srgbClr val="FF0000"/>
                </a:solidFill>
              </a:rPr>
              <a:t>неспадкова</a:t>
            </a:r>
            <a:r>
              <a:rPr lang="uk-UA" b="1" dirty="0" smtClean="0"/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Спадкова</a:t>
            </a:r>
            <a:r>
              <a:rPr lang="uk-UA" b="1" dirty="0" smtClean="0"/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комбінативна</a:t>
            </a:r>
            <a:r>
              <a:rPr lang="uk-UA" b="1" dirty="0" smtClean="0">
                <a:solidFill>
                  <a:srgbClr val="7030A0"/>
                </a:solidFill>
              </a:rPr>
              <a:t> і мутаційна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Неспадкова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модифікаційна, морфози.</a:t>
            </a:r>
          </a:p>
          <a:p>
            <a:r>
              <a:rPr lang="uk-UA" b="1" dirty="0" smtClean="0"/>
              <a:t>Онтогенетична мінливість </a:t>
            </a:r>
            <a:r>
              <a:rPr lang="uk-UA" dirty="0" smtClean="0"/>
              <a:t>частково результат спадкової мінливості, частково – </a:t>
            </a:r>
            <a:r>
              <a:rPr lang="uk-UA" dirty="0" err="1" smtClean="0"/>
              <a:t>неспадкової</a:t>
            </a:r>
            <a:r>
              <a:rPr lang="uk-UA" dirty="0" smtClean="0"/>
              <a:t>. </a:t>
            </a:r>
          </a:p>
          <a:p>
            <a:r>
              <a:rPr lang="uk-UA" b="1" dirty="0" smtClean="0"/>
              <a:t>Онтогенетична мінливість – це результат реалізації норми реакції організму в часі, під час його індивідуального розвитку.</a:t>
            </a:r>
            <a:endParaRPr lang="uk-UA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Закон гомологічних рядів спадкової мінливості організмів</a:t>
            </a:r>
            <a:endParaRPr lang="uk-UA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Генетично близькі види і роди (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між собою єдністю походження) характеризуються подібними рядами у спадковій мінливості з такою закономірністю, що знаючи ряд форм у межах одного виду, можна передбачити існування паралельних форм інших видів і родів.</a:t>
            </a:r>
            <a:endParaRPr lang="uk-UA" dirty="0"/>
          </a:p>
        </p:txBody>
      </p:sp>
      <p:pic>
        <p:nvPicPr>
          <p:cNvPr id="8" name="irc_mi" descr="http://orenda.pl.ua/file/171278927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Закон гомологічних рядів М.І.</a:t>
            </a:r>
            <a:r>
              <a:rPr lang="uk-UA" dirty="0" err="1" smtClean="0"/>
              <a:t>Вавілова</a:t>
            </a:r>
            <a:endParaRPr lang="uk-UA" dirty="0"/>
          </a:p>
        </p:txBody>
      </p:sp>
      <p:pic>
        <p:nvPicPr>
          <p:cNvPr id="4" name="Содержимое 3" descr="http://bse.sci-lib.com/a_pictures/17/01/22067029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1764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3203848" cy="4104456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1-4- м</a:t>
            </a:r>
            <a:r>
              <a:rPr lang="en-US" dirty="0" smtClean="0"/>
              <a:t>’</a:t>
            </a:r>
            <a:r>
              <a:rPr lang="uk-UA" dirty="0" smtClean="0"/>
              <a:t>яка пшениця</a:t>
            </a:r>
          </a:p>
          <a:p>
            <a:r>
              <a:rPr lang="uk-UA" dirty="0" smtClean="0"/>
              <a:t>5-8- тверда пшениця</a:t>
            </a:r>
          </a:p>
          <a:p>
            <a:r>
              <a:rPr lang="uk-UA" dirty="0" smtClean="0"/>
              <a:t>9-12 </a:t>
            </a:r>
            <a:r>
              <a:rPr lang="uk-UA" dirty="0" err="1" smtClean="0"/>
              <a:t>-ячмінь</a:t>
            </a:r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жука колорадського спостерігається зміна забарвлення внаслідок впливу на його лялечку високих та низьких температур. Проявом якої форми мінливості є наведений приклад?</a:t>
            </a:r>
          </a:p>
          <a:p>
            <a:r>
              <a:rPr lang="uk-UA" dirty="0" smtClean="0"/>
              <a:t>А мутаційної</a:t>
            </a:r>
          </a:p>
          <a:p>
            <a:r>
              <a:rPr lang="uk-UA" dirty="0" smtClean="0"/>
              <a:t>Б модифікаційної</a:t>
            </a:r>
          </a:p>
          <a:p>
            <a:r>
              <a:rPr lang="uk-UA" dirty="0" smtClean="0"/>
              <a:t>В </a:t>
            </a:r>
            <a:r>
              <a:rPr lang="uk-UA" dirty="0" err="1" smtClean="0"/>
              <a:t>комбінативної</a:t>
            </a:r>
            <a:endParaRPr lang="uk-UA" dirty="0" smtClean="0"/>
          </a:p>
          <a:p>
            <a:r>
              <a:rPr lang="uk-UA" smtClean="0"/>
              <a:t>Г спадкової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k.znaimo.com.ua/pars_docs/refs/35/34591/img2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Приклади Модифікаційної мінливості</a:t>
            </a:r>
            <a:endParaRPr lang="uk-UA" dirty="0"/>
          </a:p>
        </p:txBody>
      </p:sp>
      <p:pic>
        <p:nvPicPr>
          <p:cNvPr id="4" name="irc_mi" descr="http://narodna-osvita.com.ua/uploads/biology11/image13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03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narodna-osvita.com.ua/uploads/biology11/image13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images.myshared.ru/286978/slide_16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4290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Модифікації – </a:t>
            </a:r>
            <a:r>
              <a:rPr lang="uk-UA" dirty="0" err="1" smtClean="0"/>
              <a:t>неспадкові</a:t>
            </a:r>
            <a:r>
              <a:rPr lang="uk-UA" dirty="0" smtClean="0"/>
              <a:t> зміни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Модифікації – зміни організму в межах норми реакції.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Норма реакції – межі модифікаційної мінливості ознаки, що спостерігаються у даного </a:t>
            </a:r>
            <a:r>
              <a:rPr lang="uk-UA" sz="3200" b="1" dirty="0" smtClean="0">
                <a:solidFill>
                  <a:srgbClr val="FF0000"/>
                </a:solidFill>
              </a:rPr>
              <a:t>індивіда</a:t>
            </a:r>
            <a:r>
              <a:rPr lang="uk-UA" b="1" dirty="0" smtClean="0">
                <a:solidFill>
                  <a:srgbClr val="FF0000"/>
                </a:solidFill>
              </a:rPr>
              <a:t> і визначаються його </a:t>
            </a:r>
            <a:r>
              <a:rPr lang="uk-UA" sz="3200" b="1" dirty="0" smtClean="0">
                <a:solidFill>
                  <a:srgbClr val="FF0000"/>
                </a:solidFill>
              </a:rPr>
              <a:t>генотипом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Ознаки можуть мати </a:t>
            </a:r>
            <a:r>
              <a:rPr lang="uk-UA" b="1" dirty="0" smtClean="0"/>
              <a:t>широку і вузьку </a:t>
            </a:r>
            <a:r>
              <a:rPr lang="uk-UA" b="1" dirty="0" smtClean="0">
                <a:solidFill>
                  <a:srgbClr val="FF0000"/>
                </a:solidFill>
              </a:rPr>
              <a:t>норму реакції.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У людини до ознак, що мають широку норму реакції відносять: пігментацію шкіри, кількість формених елементів крові. Вузьку норму реакції мають показники кислотно-лужної рівноваги внутрішнього середовища. Так </a:t>
            </a:r>
            <a:r>
              <a:rPr lang="uk-UA" b="1" dirty="0" err="1" smtClean="0">
                <a:solidFill>
                  <a:srgbClr val="FF0000"/>
                </a:solidFill>
              </a:rPr>
              <a:t>рН</a:t>
            </a:r>
            <a:r>
              <a:rPr lang="uk-UA" b="1" dirty="0" smtClean="0">
                <a:solidFill>
                  <a:srgbClr val="FF0000"/>
                </a:solidFill>
              </a:rPr>
              <a:t> плазми крові коливається в межах – 7, 35 – 7,4.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4/43795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mage.slidesharecdn.com/1-121224093133-phpapp02/95/-5-638.jpg?cb=135634155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9248" cy="660688"/>
          </a:xfrm>
        </p:spPr>
        <p:txBody>
          <a:bodyPr/>
          <a:lstStyle/>
          <a:p>
            <a:r>
              <a:rPr lang="uk-UA" dirty="0" smtClean="0"/>
              <a:t>Морфози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364088" cy="51845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При інтенсивній дії багатьох агентів спостерігаються </a:t>
            </a:r>
            <a:r>
              <a:rPr lang="uk-UA" dirty="0" err="1" smtClean="0"/>
              <a:t>неспадкові</a:t>
            </a:r>
            <a:r>
              <a:rPr lang="uk-UA" dirty="0" smtClean="0"/>
              <a:t> зміни, </a:t>
            </a:r>
            <a:r>
              <a:rPr lang="uk-UA" b="1" dirty="0" smtClean="0"/>
              <a:t>випадкові</a:t>
            </a:r>
            <a:r>
              <a:rPr lang="uk-UA" dirty="0" smtClean="0"/>
              <a:t> за проявом. Такі зміни називають </a:t>
            </a:r>
            <a:r>
              <a:rPr lang="uk-UA" b="1" dirty="0" smtClean="0">
                <a:solidFill>
                  <a:srgbClr val="FF0000"/>
                </a:solidFill>
              </a:rPr>
              <a:t>морфозами.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Вони можуть нагадувати </a:t>
            </a:r>
            <a:r>
              <a:rPr lang="uk-UA" dirty="0" err="1" smtClean="0">
                <a:solidFill>
                  <a:srgbClr val="C00000"/>
                </a:solidFill>
              </a:rPr>
              <a:t>фенотиповий</a:t>
            </a:r>
            <a:r>
              <a:rPr lang="uk-UA" dirty="0" smtClean="0">
                <a:solidFill>
                  <a:srgbClr val="C00000"/>
                </a:solidFill>
              </a:rPr>
              <a:t> прояв відомих мутацій. Тоді їх називають </a:t>
            </a:r>
            <a:r>
              <a:rPr lang="uk-UA" b="1" dirty="0" err="1" smtClean="0">
                <a:solidFill>
                  <a:srgbClr val="C00000"/>
                </a:solidFill>
              </a:rPr>
              <a:t>фенокопіями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dirty="0" smtClean="0"/>
              <a:t>У людини прикладами є вроджені вади розвитку, які не спричинені змінами генетичного матеріалу (вовча паща, недорозвиненість кінцівок тощо)</a:t>
            </a:r>
            <a:endParaRPr lang="uk-UA" dirty="0"/>
          </a:p>
        </p:txBody>
      </p:sp>
      <p:pic>
        <p:nvPicPr>
          <p:cNvPr id="5" name="irc_mi" descr="Результат пошуку зображень за запитом &quot;фенокопии&quot;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85192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659</Words>
  <Application>Microsoft Office PowerPoint</Application>
  <PresentationFormat>Экран (4:3)</PresentationFormat>
  <Paragraphs>96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Закономірності мінливості</vt:lpstr>
      <vt:lpstr>Мінливість </vt:lpstr>
      <vt:lpstr>Мінливість</vt:lpstr>
      <vt:lpstr>Презентация PowerPoint</vt:lpstr>
      <vt:lpstr>Приклади Модифікаційної мінливості</vt:lpstr>
      <vt:lpstr>Модифікації – неспадкові зміни</vt:lpstr>
      <vt:lpstr>Презентация PowerPoint</vt:lpstr>
      <vt:lpstr>Презентация PowerPoint</vt:lpstr>
      <vt:lpstr>Морфози</vt:lpstr>
      <vt:lpstr>Презентация PowerPoint</vt:lpstr>
      <vt:lpstr>Спадкова мінливість. Комбінативна</vt:lpstr>
      <vt:lpstr>Спадкова мінливість. Мутаційна</vt:lpstr>
      <vt:lpstr>Класифікація мутацій </vt:lpstr>
      <vt:lpstr>Класифікація мутацій продовження</vt:lpstr>
      <vt:lpstr>Мутагени</vt:lpstr>
      <vt:lpstr>Презентация PowerPoint</vt:lpstr>
      <vt:lpstr>Проблеми генетичної безпеки</vt:lpstr>
      <vt:lpstr>Презентация PowerPoint</vt:lpstr>
      <vt:lpstr>Геномні мутації</vt:lpstr>
      <vt:lpstr>Типи поліплоїдії</vt:lpstr>
      <vt:lpstr>Алополіплоїди. Штучний алопполіплоїд гібриду редьки і капусти. </vt:lpstr>
      <vt:lpstr>Гетероплоїдія</vt:lpstr>
      <vt:lpstr>Механізми анеуплоїдії</vt:lpstr>
      <vt:lpstr>Хромосомні аберації</vt:lpstr>
      <vt:lpstr>Презентация PowerPoint</vt:lpstr>
      <vt:lpstr>Презентация PowerPoint</vt:lpstr>
      <vt:lpstr>Презентация PowerPoint</vt:lpstr>
      <vt:lpstr>Соматичні мутації. Мозаїцизм</vt:lpstr>
      <vt:lpstr>Соматичні мутації. Мозаїцизм</vt:lpstr>
      <vt:lpstr>Закон гомологічних рядів спадкової мінливості організмів</vt:lpstr>
      <vt:lpstr>Закон гомологічних рядів М.І.Вавілова</vt:lpstr>
      <vt:lpstr>задача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мінливість</dc:title>
  <dc:creator>C2-411-Note</dc:creator>
  <cp:lastModifiedBy>Admin</cp:lastModifiedBy>
  <cp:revision>26</cp:revision>
  <dcterms:created xsi:type="dcterms:W3CDTF">2016-03-19T18:42:05Z</dcterms:created>
  <dcterms:modified xsi:type="dcterms:W3CDTF">2020-03-20T09:17:45Z</dcterms:modified>
</cp:coreProperties>
</file>