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2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41" r:id="rId20"/>
    <p:sldId id="342" r:id="rId21"/>
    <p:sldId id="343" r:id="rId22"/>
    <p:sldId id="344" r:id="rId23"/>
    <p:sldId id="346" r:id="rId24"/>
    <p:sldId id="347" r:id="rId25"/>
    <p:sldId id="348" r:id="rId26"/>
    <p:sldId id="349" r:id="rId27"/>
    <p:sldId id="350" r:id="rId28"/>
    <p:sldId id="351" r:id="rId29"/>
    <p:sldId id="354" r:id="rId30"/>
    <p:sldId id="355" r:id="rId31"/>
    <p:sldId id="356" r:id="rId32"/>
    <p:sldId id="357" r:id="rId33"/>
    <p:sldId id="358" r:id="rId34"/>
    <p:sldId id="359" r:id="rId35"/>
    <p:sldId id="360" r:id="rId36"/>
    <p:sldId id="361" r:id="rId37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F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8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8EADCC-784B-4E5C-847A-E15662D776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7DDE754-E77C-4613-A326-E2D23ECCEC11}">
      <dgm:prSet phldrT="[Текст]"/>
      <dgm:spPr>
        <a:solidFill>
          <a:srgbClr val="66FFFF"/>
        </a:solidFill>
      </dgm:spPr>
      <dgm:t>
        <a:bodyPr/>
        <a:lstStyle/>
        <a:p>
          <a:pPr algn="ctr"/>
          <a:r>
            <a:rPr lang="uk-UA" b="1" dirty="0" smtClean="0">
              <a:solidFill>
                <a:srgbClr val="C00000"/>
              </a:solidFill>
              <a:latin typeface="Arial Black" pitchFamily="34" charset="0"/>
            </a:rPr>
            <a:t>статеві ознаки</a:t>
          </a:r>
          <a:endParaRPr lang="uk-UA" b="1" dirty="0">
            <a:solidFill>
              <a:srgbClr val="C00000"/>
            </a:solidFill>
            <a:latin typeface="Arial Black" pitchFamily="34" charset="0"/>
          </a:endParaRPr>
        </a:p>
      </dgm:t>
    </dgm:pt>
    <dgm:pt modelId="{4E60B697-B5F7-4A2E-A120-2D84FB7E0DFA}" type="parTrans" cxnId="{41549B62-D96E-488E-B8A1-905B2E3C046C}">
      <dgm:prSet/>
      <dgm:spPr/>
      <dgm:t>
        <a:bodyPr/>
        <a:lstStyle/>
        <a:p>
          <a:endParaRPr lang="uk-UA"/>
        </a:p>
      </dgm:t>
    </dgm:pt>
    <dgm:pt modelId="{2815A077-64B3-4ADC-BE6E-E8C6A3FF4193}" type="sibTrans" cxnId="{41549B62-D96E-488E-B8A1-905B2E3C046C}">
      <dgm:prSet/>
      <dgm:spPr/>
      <dgm:t>
        <a:bodyPr/>
        <a:lstStyle/>
        <a:p>
          <a:endParaRPr lang="uk-UA"/>
        </a:p>
      </dgm:t>
    </dgm:pt>
    <dgm:pt modelId="{8E52D1CF-69BF-44AF-B8B0-B08E9594FCA6}">
      <dgm:prSet phldrT="[Текст]" custT="1"/>
      <dgm:spPr>
        <a:solidFill>
          <a:srgbClr val="66FFFF"/>
        </a:solidFill>
      </dgm:spPr>
      <dgm:t>
        <a:bodyPr/>
        <a:lstStyle/>
        <a:p>
          <a:pPr algn="ctr"/>
          <a:r>
            <a:rPr lang="uk-UA" sz="6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третинні</a:t>
          </a:r>
          <a:r>
            <a:rPr lang="uk-UA" sz="5500" dirty="0" smtClean="0">
              <a:solidFill>
                <a:srgbClr val="002060"/>
              </a:solidFill>
            </a:rPr>
            <a:t> </a:t>
          </a:r>
          <a:endParaRPr lang="uk-UA" sz="5500" dirty="0">
            <a:solidFill>
              <a:srgbClr val="002060"/>
            </a:solidFill>
          </a:endParaRPr>
        </a:p>
      </dgm:t>
    </dgm:pt>
    <dgm:pt modelId="{6E558FE4-8B61-4CFC-BE8E-3A2AF7AFAE6C}" type="parTrans" cxnId="{06B5AE58-99CB-4368-A81B-160658FF7AB8}">
      <dgm:prSet/>
      <dgm:spPr/>
      <dgm:t>
        <a:bodyPr/>
        <a:lstStyle/>
        <a:p>
          <a:endParaRPr lang="uk-UA"/>
        </a:p>
      </dgm:t>
    </dgm:pt>
    <dgm:pt modelId="{30019625-5491-4165-AE1A-B1F27704B0F2}" type="sibTrans" cxnId="{06B5AE58-99CB-4368-A81B-160658FF7AB8}">
      <dgm:prSet/>
      <dgm:spPr/>
      <dgm:t>
        <a:bodyPr/>
        <a:lstStyle/>
        <a:p>
          <a:endParaRPr lang="uk-UA"/>
        </a:p>
      </dgm:t>
    </dgm:pt>
    <dgm:pt modelId="{F70F12F4-4D29-48B5-AE2F-6E9AFD4A50F8}">
      <dgm:prSet custT="1"/>
      <dgm:spPr>
        <a:solidFill>
          <a:srgbClr val="66FFFF"/>
        </a:solidFill>
      </dgm:spPr>
      <dgm:t>
        <a:bodyPr/>
        <a:lstStyle/>
        <a:p>
          <a:pPr algn="ctr"/>
          <a:r>
            <a:rPr lang="uk-UA" sz="6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первинні</a:t>
          </a:r>
          <a:endParaRPr lang="uk-UA" sz="6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85DF4F9-E0D0-41A9-AECD-1719A6EF7C7C}" type="parTrans" cxnId="{38415478-1DB9-434F-9F76-E6C33FB23DCD}">
      <dgm:prSet/>
      <dgm:spPr/>
      <dgm:t>
        <a:bodyPr/>
        <a:lstStyle/>
        <a:p>
          <a:endParaRPr lang="uk-UA"/>
        </a:p>
      </dgm:t>
    </dgm:pt>
    <dgm:pt modelId="{E9AE2E0E-417F-42E3-801C-7A2513E9C9D2}" type="sibTrans" cxnId="{38415478-1DB9-434F-9F76-E6C33FB23DCD}">
      <dgm:prSet/>
      <dgm:spPr/>
      <dgm:t>
        <a:bodyPr/>
        <a:lstStyle/>
        <a:p>
          <a:endParaRPr lang="uk-UA"/>
        </a:p>
      </dgm:t>
    </dgm:pt>
    <dgm:pt modelId="{18A95BF9-2A10-43C3-A33B-C300733F8EEF}">
      <dgm:prSet custT="1"/>
      <dgm:spPr>
        <a:solidFill>
          <a:srgbClr val="66FFFF"/>
        </a:solidFill>
      </dgm:spPr>
      <dgm:t>
        <a:bodyPr/>
        <a:lstStyle/>
        <a:p>
          <a:pPr algn="ctr"/>
          <a:r>
            <a:rPr lang="uk-UA" sz="6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вторинні</a:t>
          </a:r>
          <a:endParaRPr lang="uk-UA" sz="6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224EDA7-FD9D-466E-9AC2-96EFE1A82451}" type="parTrans" cxnId="{9DA14E19-3E2D-4861-814A-52F71AE46266}">
      <dgm:prSet/>
      <dgm:spPr/>
      <dgm:t>
        <a:bodyPr/>
        <a:lstStyle/>
        <a:p>
          <a:endParaRPr lang="uk-UA"/>
        </a:p>
      </dgm:t>
    </dgm:pt>
    <dgm:pt modelId="{63BE643E-049E-498F-BD1F-4D91165A26EC}" type="sibTrans" cxnId="{9DA14E19-3E2D-4861-814A-52F71AE46266}">
      <dgm:prSet/>
      <dgm:spPr/>
      <dgm:t>
        <a:bodyPr/>
        <a:lstStyle/>
        <a:p>
          <a:endParaRPr lang="uk-UA"/>
        </a:p>
      </dgm:t>
    </dgm:pt>
    <dgm:pt modelId="{55083C9E-5F39-4EF4-8CAE-248FEC79C27E}" type="pres">
      <dgm:prSet presAssocID="{068EADCC-784B-4E5C-847A-E15662D776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375A917-2557-405A-88B0-F8392FD6E416}" type="pres">
      <dgm:prSet presAssocID="{57DDE754-E77C-4613-A326-E2D23ECCEC1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5B5523B-F8A8-45EB-A617-553BFEADD980}" type="pres">
      <dgm:prSet presAssocID="{2815A077-64B3-4ADC-BE6E-E8C6A3FF4193}" presName="spacer" presStyleCnt="0"/>
      <dgm:spPr/>
    </dgm:pt>
    <dgm:pt modelId="{AFD5FEC7-B29B-430D-9A6B-D6A1B63DD649}" type="pres">
      <dgm:prSet presAssocID="{F70F12F4-4D29-48B5-AE2F-6E9AFD4A50F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946CD5A-9C24-4B8E-B196-E001771CEDEF}" type="pres">
      <dgm:prSet presAssocID="{E9AE2E0E-417F-42E3-801C-7A2513E9C9D2}" presName="spacer" presStyleCnt="0"/>
      <dgm:spPr/>
    </dgm:pt>
    <dgm:pt modelId="{5FC3D4CB-FE78-48E6-A9C5-3B58210E5878}" type="pres">
      <dgm:prSet presAssocID="{18A95BF9-2A10-43C3-A33B-C300733F8EE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74B00F8-BFC1-42E6-8C6F-AD2BA01B8663}" type="pres">
      <dgm:prSet presAssocID="{63BE643E-049E-498F-BD1F-4D91165A26EC}" presName="spacer" presStyleCnt="0"/>
      <dgm:spPr/>
    </dgm:pt>
    <dgm:pt modelId="{5644E4DF-44E9-4C65-BA71-5D2C29108AF0}" type="pres">
      <dgm:prSet presAssocID="{8E52D1CF-69BF-44AF-B8B0-B08E9594FCA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3A6DDE1-6E27-42F2-86D3-4B754FCA804E}" type="presOf" srcId="{068EADCC-784B-4E5C-847A-E15662D776E0}" destId="{55083C9E-5F39-4EF4-8CAE-248FEC79C27E}" srcOrd="0" destOrd="0" presId="urn:microsoft.com/office/officeart/2005/8/layout/vList2"/>
    <dgm:cxn modelId="{06B5AE58-99CB-4368-A81B-160658FF7AB8}" srcId="{068EADCC-784B-4E5C-847A-E15662D776E0}" destId="{8E52D1CF-69BF-44AF-B8B0-B08E9594FCA6}" srcOrd="3" destOrd="0" parTransId="{6E558FE4-8B61-4CFC-BE8E-3A2AF7AFAE6C}" sibTransId="{30019625-5491-4165-AE1A-B1F27704B0F2}"/>
    <dgm:cxn modelId="{38415478-1DB9-434F-9F76-E6C33FB23DCD}" srcId="{068EADCC-784B-4E5C-847A-E15662D776E0}" destId="{F70F12F4-4D29-48B5-AE2F-6E9AFD4A50F8}" srcOrd="1" destOrd="0" parTransId="{085DF4F9-E0D0-41A9-AECD-1719A6EF7C7C}" sibTransId="{E9AE2E0E-417F-42E3-801C-7A2513E9C9D2}"/>
    <dgm:cxn modelId="{08FF33AA-CF6B-4CD6-A4FC-770913DB5F9F}" type="presOf" srcId="{F70F12F4-4D29-48B5-AE2F-6E9AFD4A50F8}" destId="{AFD5FEC7-B29B-430D-9A6B-D6A1B63DD649}" srcOrd="0" destOrd="0" presId="urn:microsoft.com/office/officeart/2005/8/layout/vList2"/>
    <dgm:cxn modelId="{9353835A-6359-40B4-8247-300E25EC180B}" type="presOf" srcId="{8E52D1CF-69BF-44AF-B8B0-B08E9594FCA6}" destId="{5644E4DF-44E9-4C65-BA71-5D2C29108AF0}" srcOrd="0" destOrd="0" presId="urn:microsoft.com/office/officeart/2005/8/layout/vList2"/>
    <dgm:cxn modelId="{6FC32596-A1F4-4481-8117-ADD64EA9B73E}" type="presOf" srcId="{18A95BF9-2A10-43C3-A33B-C300733F8EEF}" destId="{5FC3D4CB-FE78-48E6-A9C5-3B58210E5878}" srcOrd="0" destOrd="0" presId="urn:microsoft.com/office/officeart/2005/8/layout/vList2"/>
    <dgm:cxn modelId="{9DA14E19-3E2D-4861-814A-52F71AE46266}" srcId="{068EADCC-784B-4E5C-847A-E15662D776E0}" destId="{18A95BF9-2A10-43C3-A33B-C300733F8EEF}" srcOrd="2" destOrd="0" parTransId="{A224EDA7-FD9D-466E-9AC2-96EFE1A82451}" sibTransId="{63BE643E-049E-498F-BD1F-4D91165A26EC}"/>
    <dgm:cxn modelId="{432F4434-BCFD-49D6-92EB-1751E26024B2}" type="presOf" srcId="{57DDE754-E77C-4613-A326-E2D23ECCEC11}" destId="{E375A917-2557-405A-88B0-F8392FD6E416}" srcOrd="0" destOrd="0" presId="urn:microsoft.com/office/officeart/2005/8/layout/vList2"/>
    <dgm:cxn modelId="{41549B62-D96E-488E-B8A1-905B2E3C046C}" srcId="{068EADCC-784B-4E5C-847A-E15662D776E0}" destId="{57DDE754-E77C-4613-A326-E2D23ECCEC11}" srcOrd="0" destOrd="0" parTransId="{4E60B697-B5F7-4A2E-A120-2D84FB7E0DFA}" sibTransId="{2815A077-64B3-4ADC-BE6E-E8C6A3FF4193}"/>
    <dgm:cxn modelId="{5EDFEBAA-CDB7-4F29-AEC4-2D6F8ECD04D7}" type="presParOf" srcId="{55083C9E-5F39-4EF4-8CAE-248FEC79C27E}" destId="{E375A917-2557-405A-88B0-F8392FD6E416}" srcOrd="0" destOrd="0" presId="urn:microsoft.com/office/officeart/2005/8/layout/vList2"/>
    <dgm:cxn modelId="{EC725794-569B-45D1-8EF6-71F73185AA44}" type="presParOf" srcId="{55083C9E-5F39-4EF4-8CAE-248FEC79C27E}" destId="{F5B5523B-F8A8-45EB-A617-553BFEADD980}" srcOrd="1" destOrd="0" presId="urn:microsoft.com/office/officeart/2005/8/layout/vList2"/>
    <dgm:cxn modelId="{AC3CB4B2-962D-4757-84EF-D14ACF0642C6}" type="presParOf" srcId="{55083C9E-5F39-4EF4-8CAE-248FEC79C27E}" destId="{AFD5FEC7-B29B-430D-9A6B-D6A1B63DD649}" srcOrd="2" destOrd="0" presId="urn:microsoft.com/office/officeart/2005/8/layout/vList2"/>
    <dgm:cxn modelId="{EC6B35FB-4301-45FE-9965-88A067F28A6E}" type="presParOf" srcId="{55083C9E-5F39-4EF4-8CAE-248FEC79C27E}" destId="{B946CD5A-9C24-4B8E-B196-E001771CEDEF}" srcOrd="3" destOrd="0" presId="urn:microsoft.com/office/officeart/2005/8/layout/vList2"/>
    <dgm:cxn modelId="{2D8ADDC3-E27C-40CF-9B6D-39C48B6B095F}" type="presParOf" srcId="{55083C9E-5F39-4EF4-8CAE-248FEC79C27E}" destId="{5FC3D4CB-FE78-48E6-A9C5-3B58210E5878}" srcOrd="4" destOrd="0" presId="urn:microsoft.com/office/officeart/2005/8/layout/vList2"/>
    <dgm:cxn modelId="{E308EC1E-371F-4E3C-A152-1DECC31671B9}" type="presParOf" srcId="{55083C9E-5F39-4EF4-8CAE-248FEC79C27E}" destId="{274B00F8-BFC1-42E6-8C6F-AD2BA01B8663}" srcOrd="5" destOrd="0" presId="urn:microsoft.com/office/officeart/2005/8/layout/vList2"/>
    <dgm:cxn modelId="{5E2FF8FF-F153-454F-A9D1-448F2A7FAD48}" type="presParOf" srcId="{55083C9E-5F39-4EF4-8CAE-248FEC79C27E}" destId="{5644E4DF-44E9-4C65-BA71-5D2C29108AF0}" srcOrd="6" destOrd="0" presId="urn:microsoft.com/office/officeart/2005/8/layout/vList2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E00CBD-1798-4FBB-8EA6-41B07BC3F564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2BDA914-B90C-4590-B358-F33C759DFEA0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57150"/>
      </dgm:spPr>
      <dgm:t>
        <a:bodyPr/>
        <a:lstStyle/>
        <a:p>
          <a:r>
            <a:rPr lang="uk-UA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експресія певних </a:t>
          </a:r>
          <a:r>
            <a:rPr lang="uk-UA" b="1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аутосомних</a:t>
          </a:r>
          <a:r>
            <a:rPr lang="uk-UA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генів залежить від статі</a:t>
          </a:r>
          <a:endParaRPr lang="uk-UA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65FB3FE1-641D-42D8-A700-0B7A2FC2F765}" type="parTrans" cxnId="{FCAEE4CE-08D9-4087-94DD-4B9ABA35FAB7}">
      <dgm:prSet/>
      <dgm:spPr/>
      <dgm:t>
        <a:bodyPr/>
        <a:lstStyle/>
        <a:p>
          <a:endParaRPr lang="uk-UA"/>
        </a:p>
      </dgm:t>
    </dgm:pt>
    <dgm:pt modelId="{5124BA7B-0038-4625-9F72-DF501BB758AD}" type="sibTrans" cxnId="{FCAEE4CE-08D9-4087-94DD-4B9ABA35FAB7}">
      <dgm:prSet/>
      <dgm:spPr/>
      <dgm:t>
        <a:bodyPr/>
        <a:lstStyle/>
        <a:p>
          <a:endParaRPr lang="uk-UA"/>
        </a:p>
      </dgm:t>
    </dgm:pt>
    <dgm:pt modelId="{42B63403-2CAF-4862-BCF6-A0EAA1F213AE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57150"/>
      </dgm:spPr>
      <dgm:t>
        <a:bodyPr/>
        <a:lstStyle/>
        <a:p>
          <a:r>
            <a:rPr lang="uk-UA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ознаки, обмежені статтю</a:t>
          </a:r>
          <a:endParaRPr lang="uk-UA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45F84D4-87FB-4820-8C11-7834F3E66985}" type="parTrans" cxnId="{FC63BD8A-D551-489C-9B78-AE1D9E63D115}">
      <dgm:prSet/>
      <dgm:spPr/>
      <dgm:t>
        <a:bodyPr/>
        <a:lstStyle/>
        <a:p>
          <a:endParaRPr lang="uk-UA"/>
        </a:p>
      </dgm:t>
    </dgm:pt>
    <dgm:pt modelId="{E366A73A-211C-4CA7-B09F-8274A7EE1003}" type="sibTrans" cxnId="{FC63BD8A-D551-489C-9B78-AE1D9E63D115}">
      <dgm:prSet/>
      <dgm:spPr/>
      <dgm:t>
        <a:bodyPr/>
        <a:lstStyle/>
        <a:p>
          <a:endParaRPr lang="uk-UA"/>
        </a:p>
      </dgm:t>
    </dgm:pt>
    <dgm:pt modelId="{35453270-2B00-472E-B0D3-DC9EB1FDBD2E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57150"/>
      </dgm:spPr>
      <dgm:t>
        <a:bodyPr/>
        <a:lstStyle/>
        <a:p>
          <a:r>
            <a:rPr lang="uk-UA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ознаки, залежні від статі</a:t>
          </a:r>
          <a:endParaRPr lang="uk-UA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61FF04B-EE89-48F9-A33E-F8F7054EEDC9}" type="parTrans" cxnId="{31B652BF-E28A-47AD-AC50-9CFD144CB836}">
      <dgm:prSet/>
      <dgm:spPr/>
      <dgm:t>
        <a:bodyPr/>
        <a:lstStyle/>
        <a:p>
          <a:endParaRPr lang="uk-UA"/>
        </a:p>
      </dgm:t>
    </dgm:pt>
    <dgm:pt modelId="{9767790F-A8F4-4B16-AED6-48082040C02C}" type="sibTrans" cxnId="{31B652BF-E28A-47AD-AC50-9CFD144CB836}">
      <dgm:prSet/>
      <dgm:spPr/>
      <dgm:t>
        <a:bodyPr/>
        <a:lstStyle/>
        <a:p>
          <a:endParaRPr lang="uk-UA"/>
        </a:p>
      </dgm:t>
    </dgm:pt>
    <dgm:pt modelId="{3704209C-663E-4FF3-9B27-8AC0FA063A74}" type="pres">
      <dgm:prSet presAssocID="{CFE00CBD-1798-4FBB-8EA6-41B07BC3F56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6109D7B2-EC4F-4C76-BE33-8D6842C0152E}" type="pres">
      <dgm:prSet presAssocID="{32BDA914-B90C-4590-B358-F33C759DFEA0}" presName="composite" presStyleCnt="0"/>
      <dgm:spPr/>
    </dgm:pt>
    <dgm:pt modelId="{E554A227-EC20-4A4F-A666-9697ECC7AD3C}" type="pres">
      <dgm:prSet presAssocID="{32BDA914-B90C-4590-B358-F33C759DFEA0}" presName="bentUpArrow1" presStyleLbl="alignImgPlace1" presStyleIdx="0" presStyleCnt="2" custScaleX="219600" custLinFactNeighborY="10060"/>
      <dgm:spPr>
        <a:solidFill>
          <a:srgbClr val="00CC00"/>
        </a:solidFill>
        <a:ln w="28575"/>
      </dgm:spPr>
    </dgm:pt>
    <dgm:pt modelId="{D8F12E49-4F00-4BFE-83A6-B81AA5745A97}" type="pres">
      <dgm:prSet presAssocID="{32BDA914-B90C-4590-B358-F33C759DFEA0}" presName="ParentText" presStyleLbl="node1" presStyleIdx="0" presStyleCnt="3" custScaleX="1772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F0D572-D222-45C6-9B8D-208437A8D853}" type="pres">
      <dgm:prSet presAssocID="{32BDA914-B90C-4590-B358-F33C759DFEA0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69C5882-C6E1-4880-AE3B-A2A5448CC3A1}" type="pres">
      <dgm:prSet presAssocID="{5124BA7B-0038-4625-9F72-DF501BB758AD}" presName="sibTrans" presStyleCnt="0"/>
      <dgm:spPr/>
    </dgm:pt>
    <dgm:pt modelId="{A581A3CD-809D-466C-A5E7-ADB6FC541DBB}" type="pres">
      <dgm:prSet presAssocID="{42B63403-2CAF-4862-BCF6-A0EAA1F213AE}" presName="composite" presStyleCnt="0"/>
      <dgm:spPr/>
    </dgm:pt>
    <dgm:pt modelId="{FDD73288-5D6D-4F71-9649-5BFE16B6F433}" type="pres">
      <dgm:prSet presAssocID="{42B63403-2CAF-4862-BCF6-A0EAA1F213AE}" presName="bentUpArrow1" presStyleLbl="alignImgPlace1" presStyleIdx="1" presStyleCnt="2" custScaleX="225378" custLinFactX="-33892" custLinFactNeighborX="-100000" custLinFactNeighborY="-8077"/>
      <dgm:spPr>
        <a:solidFill>
          <a:srgbClr val="00CC00"/>
        </a:solidFill>
        <a:ln w="28575"/>
      </dgm:spPr>
    </dgm:pt>
    <dgm:pt modelId="{5197333A-EE71-40EA-8891-70F379E3D8AA}" type="pres">
      <dgm:prSet presAssocID="{42B63403-2CAF-4862-BCF6-A0EAA1F213AE}" presName="ParentText" presStyleLbl="node1" presStyleIdx="1" presStyleCnt="3" custScaleX="131946" custLinFactNeighborX="73692" custLinFactNeighborY="-428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6E98D9-F8F9-42A0-8CF7-4523671FF58E}" type="pres">
      <dgm:prSet presAssocID="{42B63403-2CAF-4862-BCF6-A0EAA1F213AE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05B1DC-7886-4AEA-80E2-803B5BAC7FA7}" type="pres">
      <dgm:prSet presAssocID="{E366A73A-211C-4CA7-B09F-8274A7EE1003}" presName="sibTrans" presStyleCnt="0"/>
      <dgm:spPr/>
    </dgm:pt>
    <dgm:pt modelId="{6C93F1DD-81D9-45DB-8B84-5697B3E5C18C}" type="pres">
      <dgm:prSet presAssocID="{35453270-2B00-472E-B0D3-DC9EB1FDBD2E}" presName="composite" presStyleCnt="0"/>
      <dgm:spPr/>
    </dgm:pt>
    <dgm:pt modelId="{8C86C2A9-6365-462F-8F0E-CCE1F2A129D7}" type="pres">
      <dgm:prSet presAssocID="{35453270-2B00-472E-B0D3-DC9EB1FDBD2E}" presName="ParentText" presStyleLbl="node1" presStyleIdx="2" presStyleCnt="3" custScaleX="134888" custLinFactNeighborX="-12971" custLinFactNeighborY="-41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9A1584C-B552-483A-903B-A174A4E605EB}" type="presOf" srcId="{35453270-2B00-472E-B0D3-DC9EB1FDBD2E}" destId="{8C86C2A9-6365-462F-8F0E-CCE1F2A129D7}" srcOrd="0" destOrd="0" presId="urn:microsoft.com/office/officeart/2005/8/layout/StepDownProcess"/>
    <dgm:cxn modelId="{22003559-7FB4-4B49-B9D4-5EBFF0BBAB58}" type="presOf" srcId="{32BDA914-B90C-4590-B358-F33C759DFEA0}" destId="{D8F12E49-4F00-4BFE-83A6-B81AA5745A97}" srcOrd="0" destOrd="0" presId="urn:microsoft.com/office/officeart/2005/8/layout/StepDownProcess"/>
    <dgm:cxn modelId="{31B652BF-E28A-47AD-AC50-9CFD144CB836}" srcId="{CFE00CBD-1798-4FBB-8EA6-41B07BC3F564}" destId="{35453270-2B00-472E-B0D3-DC9EB1FDBD2E}" srcOrd="2" destOrd="0" parTransId="{361FF04B-EE89-48F9-A33E-F8F7054EEDC9}" sibTransId="{9767790F-A8F4-4B16-AED6-48082040C02C}"/>
    <dgm:cxn modelId="{FCAEE4CE-08D9-4087-94DD-4B9ABA35FAB7}" srcId="{CFE00CBD-1798-4FBB-8EA6-41B07BC3F564}" destId="{32BDA914-B90C-4590-B358-F33C759DFEA0}" srcOrd="0" destOrd="0" parTransId="{65FB3FE1-641D-42D8-A700-0B7A2FC2F765}" sibTransId="{5124BA7B-0038-4625-9F72-DF501BB758AD}"/>
    <dgm:cxn modelId="{174947B9-38FF-4AF7-B876-6883CD4DD9C4}" type="presOf" srcId="{42B63403-2CAF-4862-BCF6-A0EAA1F213AE}" destId="{5197333A-EE71-40EA-8891-70F379E3D8AA}" srcOrd="0" destOrd="0" presId="urn:microsoft.com/office/officeart/2005/8/layout/StepDownProcess"/>
    <dgm:cxn modelId="{EEA8DB99-B00E-49E2-B993-D4D42759CA3A}" type="presOf" srcId="{CFE00CBD-1798-4FBB-8EA6-41B07BC3F564}" destId="{3704209C-663E-4FF3-9B27-8AC0FA063A74}" srcOrd="0" destOrd="0" presId="urn:microsoft.com/office/officeart/2005/8/layout/StepDownProcess"/>
    <dgm:cxn modelId="{FC63BD8A-D551-489C-9B78-AE1D9E63D115}" srcId="{CFE00CBD-1798-4FBB-8EA6-41B07BC3F564}" destId="{42B63403-2CAF-4862-BCF6-A0EAA1F213AE}" srcOrd="1" destOrd="0" parTransId="{F45F84D4-87FB-4820-8C11-7834F3E66985}" sibTransId="{E366A73A-211C-4CA7-B09F-8274A7EE1003}"/>
    <dgm:cxn modelId="{8BCAA82A-5786-4EED-B51F-1F6E92B8FB55}" type="presParOf" srcId="{3704209C-663E-4FF3-9B27-8AC0FA063A74}" destId="{6109D7B2-EC4F-4C76-BE33-8D6842C0152E}" srcOrd="0" destOrd="0" presId="urn:microsoft.com/office/officeart/2005/8/layout/StepDownProcess"/>
    <dgm:cxn modelId="{E0643A7D-F913-46BB-8293-7B1464257103}" type="presParOf" srcId="{6109D7B2-EC4F-4C76-BE33-8D6842C0152E}" destId="{E554A227-EC20-4A4F-A666-9697ECC7AD3C}" srcOrd="0" destOrd="0" presId="urn:microsoft.com/office/officeart/2005/8/layout/StepDownProcess"/>
    <dgm:cxn modelId="{AD896A18-CDF7-43C8-B3BB-6A357FE5E369}" type="presParOf" srcId="{6109D7B2-EC4F-4C76-BE33-8D6842C0152E}" destId="{D8F12E49-4F00-4BFE-83A6-B81AA5745A97}" srcOrd="1" destOrd="0" presId="urn:microsoft.com/office/officeart/2005/8/layout/StepDownProcess"/>
    <dgm:cxn modelId="{C97E2ACD-0286-469B-B694-7BA88DA7AF84}" type="presParOf" srcId="{6109D7B2-EC4F-4C76-BE33-8D6842C0152E}" destId="{21F0D572-D222-45C6-9B8D-208437A8D853}" srcOrd="2" destOrd="0" presId="urn:microsoft.com/office/officeart/2005/8/layout/StepDownProcess"/>
    <dgm:cxn modelId="{2B99C3A6-265B-4111-A246-22E0F1823A64}" type="presParOf" srcId="{3704209C-663E-4FF3-9B27-8AC0FA063A74}" destId="{469C5882-C6E1-4880-AE3B-A2A5448CC3A1}" srcOrd="1" destOrd="0" presId="urn:microsoft.com/office/officeart/2005/8/layout/StepDownProcess"/>
    <dgm:cxn modelId="{EFCC8AF7-678D-4631-A834-8A7C59DE00F7}" type="presParOf" srcId="{3704209C-663E-4FF3-9B27-8AC0FA063A74}" destId="{A581A3CD-809D-466C-A5E7-ADB6FC541DBB}" srcOrd="2" destOrd="0" presId="urn:microsoft.com/office/officeart/2005/8/layout/StepDownProcess"/>
    <dgm:cxn modelId="{F3E6C257-209C-4495-944D-E61EACA89397}" type="presParOf" srcId="{A581A3CD-809D-466C-A5E7-ADB6FC541DBB}" destId="{FDD73288-5D6D-4F71-9649-5BFE16B6F433}" srcOrd="0" destOrd="0" presId="urn:microsoft.com/office/officeart/2005/8/layout/StepDownProcess"/>
    <dgm:cxn modelId="{82D9A4D3-6089-4D03-99B5-D90964F7CB22}" type="presParOf" srcId="{A581A3CD-809D-466C-A5E7-ADB6FC541DBB}" destId="{5197333A-EE71-40EA-8891-70F379E3D8AA}" srcOrd="1" destOrd="0" presId="urn:microsoft.com/office/officeart/2005/8/layout/StepDownProcess"/>
    <dgm:cxn modelId="{A714C2A1-C899-4847-8DA0-AFD38942E0BF}" type="presParOf" srcId="{A581A3CD-809D-466C-A5E7-ADB6FC541DBB}" destId="{666E98D9-F8F9-42A0-8CF7-4523671FF58E}" srcOrd="2" destOrd="0" presId="urn:microsoft.com/office/officeart/2005/8/layout/StepDownProcess"/>
    <dgm:cxn modelId="{9C5CBCF4-7B50-4A33-8D77-5FD72B3EDC57}" type="presParOf" srcId="{3704209C-663E-4FF3-9B27-8AC0FA063A74}" destId="{C005B1DC-7886-4AEA-80E2-803B5BAC7FA7}" srcOrd="3" destOrd="0" presId="urn:microsoft.com/office/officeart/2005/8/layout/StepDownProcess"/>
    <dgm:cxn modelId="{DA527BC1-E3C7-40CD-B92C-718A11592903}" type="presParOf" srcId="{3704209C-663E-4FF3-9B27-8AC0FA063A74}" destId="{6C93F1DD-81D9-45DB-8B84-5697B3E5C18C}" srcOrd="4" destOrd="0" presId="urn:microsoft.com/office/officeart/2005/8/layout/StepDownProcess"/>
    <dgm:cxn modelId="{D9BFAF13-B6BC-4E6B-BFD6-1481E20BA947}" type="presParOf" srcId="{6C93F1DD-81D9-45DB-8B84-5697B3E5C18C}" destId="{8C86C2A9-6365-462F-8F0E-CCE1F2A129D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5A917-2557-405A-88B0-F8392FD6E416}">
      <dsp:nvSpPr>
        <dsp:cNvPr id="0" name=""/>
        <dsp:cNvSpPr/>
      </dsp:nvSpPr>
      <dsp:spPr>
        <a:xfrm>
          <a:off x="0" y="35001"/>
          <a:ext cx="8280920" cy="1447875"/>
        </a:xfrm>
        <a:prstGeom prst="roundRect">
          <a:avLst/>
        </a:prstGeom>
        <a:solidFill>
          <a:srgbClr val="66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500" b="1" kern="1200" dirty="0" smtClean="0">
              <a:solidFill>
                <a:srgbClr val="C00000"/>
              </a:solidFill>
              <a:latin typeface="Arial Black" pitchFamily="34" charset="0"/>
            </a:rPr>
            <a:t>статеві ознаки</a:t>
          </a:r>
          <a:endParaRPr lang="uk-UA" sz="5500" b="1" kern="1200" dirty="0">
            <a:solidFill>
              <a:srgbClr val="C00000"/>
            </a:solidFill>
            <a:latin typeface="Arial Black" pitchFamily="34" charset="0"/>
          </a:endParaRPr>
        </a:p>
      </dsp:txBody>
      <dsp:txXfrm>
        <a:off x="70679" y="105680"/>
        <a:ext cx="8139562" cy="1306517"/>
      </dsp:txXfrm>
    </dsp:sp>
    <dsp:sp modelId="{AFD5FEC7-B29B-430D-9A6B-D6A1B63DD649}">
      <dsp:nvSpPr>
        <dsp:cNvPr id="0" name=""/>
        <dsp:cNvSpPr/>
      </dsp:nvSpPr>
      <dsp:spPr>
        <a:xfrm>
          <a:off x="0" y="1641276"/>
          <a:ext cx="8280920" cy="1447875"/>
        </a:xfrm>
        <a:prstGeom prst="roundRect">
          <a:avLst/>
        </a:prstGeom>
        <a:solidFill>
          <a:srgbClr val="66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первинні</a:t>
          </a:r>
          <a:endParaRPr lang="uk-UA" sz="6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0679" y="1711955"/>
        <a:ext cx="8139562" cy="1306517"/>
      </dsp:txXfrm>
    </dsp:sp>
    <dsp:sp modelId="{5FC3D4CB-FE78-48E6-A9C5-3B58210E5878}">
      <dsp:nvSpPr>
        <dsp:cNvPr id="0" name=""/>
        <dsp:cNvSpPr/>
      </dsp:nvSpPr>
      <dsp:spPr>
        <a:xfrm>
          <a:off x="0" y="3247551"/>
          <a:ext cx="8280920" cy="1447875"/>
        </a:xfrm>
        <a:prstGeom prst="roundRect">
          <a:avLst/>
        </a:prstGeom>
        <a:solidFill>
          <a:srgbClr val="66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вторинні</a:t>
          </a:r>
          <a:endParaRPr lang="uk-UA" sz="6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0679" y="3318230"/>
        <a:ext cx="8139562" cy="1306517"/>
      </dsp:txXfrm>
    </dsp:sp>
    <dsp:sp modelId="{5644E4DF-44E9-4C65-BA71-5D2C29108AF0}">
      <dsp:nvSpPr>
        <dsp:cNvPr id="0" name=""/>
        <dsp:cNvSpPr/>
      </dsp:nvSpPr>
      <dsp:spPr>
        <a:xfrm>
          <a:off x="0" y="4853827"/>
          <a:ext cx="8280920" cy="1447875"/>
        </a:xfrm>
        <a:prstGeom prst="roundRect">
          <a:avLst/>
        </a:prstGeom>
        <a:solidFill>
          <a:srgbClr val="66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третинні</a:t>
          </a:r>
          <a:r>
            <a:rPr lang="uk-UA" sz="5500" kern="1200" dirty="0" smtClean="0">
              <a:solidFill>
                <a:srgbClr val="002060"/>
              </a:solidFill>
            </a:rPr>
            <a:t> </a:t>
          </a:r>
          <a:endParaRPr lang="uk-UA" sz="5500" kern="1200" dirty="0">
            <a:solidFill>
              <a:srgbClr val="002060"/>
            </a:solidFill>
          </a:endParaRPr>
        </a:p>
      </dsp:txBody>
      <dsp:txXfrm>
        <a:off x="70679" y="4924506"/>
        <a:ext cx="8139562" cy="13065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4A227-EC20-4A4F-A666-9697ECC7AD3C}">
      <dsp:nvSpPr>
        <dsp:cNvPr id="0" name=""/>
        <dsp:cNvSpPr/>
      </dsp:nvSpPr>
      <dsp:spPr>
        <a:xfrm rot="5400000">
          <a:off x="1444009" y="1130438"/>
          <a:ext cx="1575962" cy="39400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CC0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12E49-4F00-4BFE-83A6-B81AA5745A97}">
      <dsp:nvSpPr>
        <dsp:cNvPr id="0" name=""/>
        <dsp:cNvSpPr/>
      </dsp:nvSpPr>
      <dsp:spPr>
        <a:xfrm>
          <a:off x="1226" y="297829"/>
          <a:ext cx="4703491" cy="1857009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експресія певних </a:t>
          </a:r>
          <a:r>
            <a:rPr lang="uk-UA" sz="3500" b="1" kern="1200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аутосомних</a:t>
          </a:r>
          <a:r>
            <a:rPr lang="uk-UA" sz="35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генів залежить від статі</a:t>
          </a:r>
          <a:endParaRPr lang="uk-UA" sz="35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91894" y="388497"/>
        <a:ext cx="4522155" cy="1675673"/>
      </dsp:txXfrm>
    </dsp:sp>
    <dsp:sp modelId="{21F0D572-D222-45C6-9B8D-208437A8D853}">
      <dsp:nvSpPr>
        <dsp:cNvPr id="0" name=""/>
        <dsp:cNvSpPr/>
      </dsp:nvSpPr>
      <dsp:spPr>
        <a:xfrm>
          <a:off x="3679468" y="474937"/>
          <a:ext cx="1929534" cy="1500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73288-5D6D-4F71-9649-5BFE16B6F433}">
      <dsp:nvSpPr>
        <dsp:cNvPr id="0" name=""/>
        <dsp:cNvSpPr/>
      </dsp:nvSpPr>
      <dsp:spPr>
        <a:xfrm rot="5400000">
          <a:off x="1524558" y="2878806"/>
          <a:ext cx="1575962" cy="40436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CC0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7333A-EE71-40EA-8891-70F379E3D8AA}">
      <dsp:nvSpPr>
        <dsp:cNvPr id="0" name=""/>
        <dsp:cNvSpPr/>
      </dsp:nvSpPr>
      <dsp:spPr>
        <a:xfrm>
          <a:off x="5040565" y="2304253"/>
          <a:ext cx="3500518" cy="1857009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ознаки, обмежені статтю</a:t>
          </a:r>
          <a:endParaRPr lang="uk-UA" sz="35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5131233" y="2394921"/>
        <a:ext cx="3319182" cy="1675673"/>
      </dsp:txXfrm>
    </dsp:sp>
    <dsp:sp modelId="{666E98D9-F8F9-42A0-8CF7-4523671FF58E}">
      <dsp:nvSpPr>
        <dsp:cNvPr id="0" name=""/>
        <dsp:cNvSpPr/>
      </dsp:nvSpPr>
      <dsp:spPr>
        <a:xfrm>
          <a:off x="6162277" y="2560971"/>
          <a:ext cx="1929534" cy="1500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6C2A9-6365-462F-8F0E-CCE1F2A129D7}">
      <dsp:nvSpPr>
        <dsp:cNvPr id="0" name=""/>
        <dsp:cNvSpPr/>
      </dsp:nvSpPr>
      <dsp:spPr>
        <a:xfrm>
          <a:off x="5040572" y="4392497"/>
          <a:ext cx="3578569" cy="1857009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ознаки, залежні від статі</a:t>
          </a:r>
          <a:endParaRPr lang="uk-UA" sz="35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5131240" y="4483165"/>
        <a:ext cx="3397233" cy="1675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13152-CD47-4D9B-8F50-10E591AB39FD}" type="datetimeFigureOut">
              <a:rPr lang="uk-UA"/>
              <a:pPr>
                <a:defRPr/>
              </a:pPr>
              <a:t>07.10.2016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1B304-8DC0-4CCA-A040-87C930DDD55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138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0FB5-5908-457E-B141-CCF833D2D669}" type="datetimeFigureOut">
              <a:rPr lang="uk-UA"/>
              <a:pPr>
                <a:defRPr/>
              </a:pPr>
              <a:t>07.10.2016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14D41-827B-4638-9222-25504959E06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616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E07CE-0BDC-4491-ACCE-D4A2AB92F622}" type="datetimeFigureOut">
              <a:rPr lang="uk-UA"/>
              <a:pPr>
                <a:defRPr/>
              </a:pPr>
              <a:t>07.10.2016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927FF-8EF6-4278-886D-3094EFB5394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660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92AF0-0D9A-4769-A7B9-61277129D49F}" type="datetimeFigureOut">
              <a:rPr lang="uk-UA"/>
              <a:pPr>
                <a:defRPr/>
              </a:pPr>
              <a:t>07.10.2016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41143-4F5E-4D48-B761-D4B761493B9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197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DB279-A490-44DF-89F1-E94350721764}" type="datetimeFigureOut">
              <a:rPr lang="uk-UA"/>
              <a:pPr>
                <a:defRPr/>
              </a:pPr>
              <a:t>07.10.2016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22442-4903-48FF-8A2F-F0128A556EC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7864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BE3C3-27E8-4361-93BC-AFE34109E7D8}" type="datetimeFigureOut">
              <a:rPr lang="uk-UA"/>
              <a:pPr>
                <a:defRPr/>
              </a:pPr>
              <a:t>07.10.2016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CFF2A-F436-4E97-9206-ABBC2D1FA49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077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8DA34-C2A8-4D66-9260-C6429657EB35}" type="datetimeFigureOut">
              <a:rPr lang="uk-UA"/>
              <a:pPr>
                <a:defRPr/>
              </a:pPr>
              <a:t>07.10.2016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0DD55-6AFE-430C-B96D-F06DB5DC7EC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000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B6F04-A10A-49A5-B6D6-2F61B8EFE5A9}" type="datetimeFigureOut">
              <a:rPr lang="uk-UA"/>
              <a:pPr>
                <a:defRPr/>
              </a:pPr>
              <a:t>07.10.2016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E1CB6-F50E-4057-AF25-9B0522B2FBA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340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01F76-0A40-46F6-A15A-26902C78D8EE}" type="datetimeFigureOut">
              <a:rPr lang="uk-UA"/>
              <a:pPr>
                <a:defRPr/>
              </a:pPr>
              <a:t>07.10.2016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17100-6FB3-44CA-9525-7E35FC87825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023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1D785-509F-4610-B2A0-9B43D1ABD953}" type="datetimeFigureOut">
              <a:rPr lang="uk-UA"/>
              <a:pPr>
                <a:defRPr/>
              </a:pPr>
              <a:t>07.10.2016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3BE82-58B9-4C31-919F-5480F6A703E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258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800F-A177-424D-BB91-EC370541847D}" type="datetimeFigureOut">
              <a:rPr lang="uk-UA"/>
              <a:pPr>
                <a:defRPr/>
              </a:pPr>
              <a:t>07.10.2016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5C8DF-6486-4254-8488-E57E679A995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322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22969D-561B-4A71-9BBD-5A5CAB4E5669}" type="datetimeFigureOut">
              <a:rPr lang="uk-UA"/>
              <a:pPr>
                <a:defRPr/>
              </a:pPr>
              <a:t>07.10.2016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5AAF63-634F-4863-9679-9C51C651998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996385"/>
            <a:ext cx="8650697" cy="28007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Г</a:t>
            </a:r>
            <a:r>
              <a:rPr lang="uk-UA" sz="8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енетика</a:t>
            </a:r>
            <a:endParaRPr lang="uk-UA" sz="8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статі</a:t>
            </a:r>
          </a:p>
        </p:txBody>
      </p:sp>
    </p:spTree>
    <p:extLst>
      <p:ext uri="{BB962C8B-B14F-4D97-AF65-F5344CB8AC3E}">
        <p14:creationId xmlns:p14="http://schemas.microsoft.com/office/powerpoint/2010/main" val="407591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73238"/>
            <a:ext cx="9186863" cy="1470025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uk-UA" sz="8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статеві</a:t>
            </a:r>
            <a:br>
              <a:rPr lang="uk-UA" sz="8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8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хромосоми</a:t>
            </a:r>
            <a:r>
              <a:rPr lang="uk-UA" sz="12000" b="1" dirty="0" smtClean="0"/>
              <a:t/>
            </a:r>
            <a:br>
              <a:rPr lang="uk-UA" sz="12000" b="1" dirty="0" smtClean="0"/>
            </a:br>
            <a:r>
              <a:rPr lang="uk-UA" sz="12000" b="1" dirty="0" smtClean="0">
                <a:latin typeface="+mn-lt"/>
              </a:rPr>
              <a:t> </a:t>
            </a:r>
            <a:endParaRPr lang="ru-RU" sz="1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3140968"/>
            <a:ext cx="9144001" cy="17526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гетеросоми</a:t>
            </a:r>
            <a:endParaRPr lang="ru-RU" sz="7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алосоми</a:t>
            </a:r>
            <a:endParaRPr lang="ru-RU" sz="7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гоносоми</a:t>
            </a:r>
            <a:endParaRPr lang="ru-RU" sz="7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/>
              <a:t> </a:t>
            </a:r>
            <a:endParaRPr lang="en-US" sz="8000" b="1" dirty="0" smtClean="0">
              <a:solidFill>
                <a:srgbClr val="C000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0" b="1" dirty="0" smtClean="0">
              <a:solidFill>
                <a:srgbClr val="C000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/>
              <a:t> </a:t>
            </a:r>
            <a:endParaRPr lang="ru-RU" sz="8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0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ytimg.com/vi/9iVkuOUUxyw/hqdefaul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73" y="1061454"/>
            <a:ext cx="6313454" cy="473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1773238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uk-UA" sz="7300" b="1" spc="-15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Гомогаметна</a:t>
            </a:r>
            <a:r>
              <a:rPr lang="en-US" sz="7300" b="1" spc="-1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7300" b="1" spc="-1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7300" b="1" spc="-1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7300" b="1" spc="-1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стать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sz="6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3446879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uk-UA" sz="60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утворює один </a:t>
            </a:r>
            <a:r>
              <a:rPr lang="en-US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тип гамет</a:t>
            </a:r>
            <a:endParaRPr lang="uk-UA" sz="6000" b="1" dirty="0"/>
          </a:p>
        </p:txBody>
      </p:sp>
    </p:spTree>
    <p:extLst>
      <p:ext uri="{BB962C8B-B14F-4D97-AF65-F5344CB8AC3E}">
        <p14:creationId xmlns:p14="http://schemas.microsoft.com/office/powerpoint/2010/main" val="74605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1700213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uk-UA" sz="7300" b="1" spc="-15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Гетерогаметна</a:t>
            </a:r>
            <a:r>
              <a:rPr lang="uk-UA" sz="10700" b="1" dirty="0" smtClean="0">
                <a:solidFill>
                  <a:srgbClr val="C00000"/>
                </a:solidFill>
              </a:rPr>
              <a:t> </a:t>
            </a:r>
            <a:r>
              <a:rPr lang="uk-UA" sz="7300" b="1" spc="-1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стать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444530"/>
            <a:ext cx="9144000" cy="1752600"/>
          </a:xfrm>
        </p:spPr>
        <p:txBody>
          <a:bodyPr/>
          <a:lstStyle/>
          <a:p>
            <a:r>
              <a:rPr lang="uk-UA" sz="6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утворює різні </a:t>
            </a:r>
            <a:endParaRPr lang="en-US" sz="6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r>
              <a:rPr lang="uk-UA" sz="6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типи гамет</a:t>
            </a:r>
          </a:p>
        </p:txBody>
      </p:sp>
    </p:spTree>
    <p:extLst>
      <p:ext uri="{BB962C8B-B14F-4D97-AF65-F5344CB8AC3E}">
        <p14:creationId xmlns:p14="http://schemas.microsoft.com/office/powerpoint/2010/main" val="118830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  <a:extLst/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9900"/>
                </a:solidFill>
                <a:latin typeface="Arial Black" pitchFamily="34" charset="0"/>
                <a:cs typeface="Arial" pitchFamily="34" charset="0"/>
              </a:rPr>
              <a:t>Т</a:t>
            </a:r>
            <a:r>
              <a:rPr lang="uk-UA" sz="4800" b="1" dirty="0" err="1" smtClean="0">
                <a:solidFill>
                  <a:srgbClr val="009900"/>
                </a:solidFill>
                <a:latin typeface="Arial Black" pitchFamily="34" charset="0"/>
                <a:cs typeface="Arial" pitchFamily="34" charset="0"/>
              </a:rPr>
              <a:t>ипи</a:t>
            </a:r>
            <a:r>
              <a:rPr lang="uk-UA" sz="4800" b="1" dirty="0" smtClean="0">
                <a:solidFill>
                  <a:srgbClr val="009900"/>
                </a:solidFill>
                <a:latin typeface="Arial Black" pitchFamily="34" charset="0"/>
                <a:cs typeface="Arial" pitchFamily="34" charset="0"/>
              </a:rPr>
              <a:t> хромосомного</a:t>
            </a:r>
            <a:br>
              <a:rPr lang="uk-UA" sz="4800" b="1" dirty="0" smtClean="0">
                <a:solidFill>
                  <a:srgbClr val="009900"/>
                </a:solidFill>
                <a:latin typeface="Arial Black" pitchFamily="34" charset="0"/>
                <a:cs typeface="Arial" pitchFamily="34" charset="0"/>
              </a:rPr>
            </a:br>
            <a:r>
              <a:rPr lang="uk-UA" sz="4800" b="1" dirty="0" smtClean="0">
                <a:solidFill>
                  <a:srgbClr val="0099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uk-UA" sz="4800" b="1" dirty="0">
                <a:solidFill>
                  <a:srgbClr val="009900"/>
                </a:solidFill>
                <a:latin typeface="Arial Black" pitchFamily="34" charset="0"/>
                <a:cs typeface="Arial" pitchFamily="34" charset="0"/>
              </a:rPr>
              <a:t>визначення статі</a:t>
            </a:r>
            <a:endParaRPr lang="ru-RU" sz="4800" b="1" dirty="0">
              <a:solidFill>
                <a:srgbClr val="00990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1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8313" y="1268413"/>
          <a:ext cx="8135937" cy="432117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11979"/>
                <a:gridCol w="3335973"/>
                <a:gridCol w="2087985"/>
              </a:tblGrid>
              <a:tr h="1440392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жіноча стать</a:t>
                      </a:r>
                      <a:endParaRPr lang="uk-UA" sz="3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27" marB="45727">
                    <a:solidFill>
                      <a:srgbClr val="FFB9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гомогаметна</a:t>
                      </a:r>
                      <a:r>
                        <a:rPr lang="uk-UA" sz="3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uk-UA" sz="3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27" marB="45727">
                    <a:solidFill>
                      <a:srgbClr val="FFB9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ХХ</a:t>
                      </a:r>
                      <a:endParaRPr lang="uk-UA" sz="48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9" marR="91429" marT="45727" marB="45727">
                    <a:solidFill>
                      <a:srgbClr val="FFB9BB"/>
                    </a:solidFill>
                  </a:tcPr>
                </a:tc>
              </a:tr>
              <a:tr h="1440392">
                <a:tc>
                  <a:txBody>
                    <a:bodyPr/>
                    <a:lstStyle/>
                    <a:p>
                      <a:pPr algn="ctr"/>
                      <a:r>
                        <a:rPr lang="uk-UA" sz="3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чоловіча</a:t>
                      </a:r>
                      <a:r>
                        <a:rPr lang="uk-UA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uk-UA" sz="3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стать</a:t>
                      </a:r>
                      <a:r>
                        <a:rPr lang="uk-UA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uk-UA" sz="28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27" marB="45727">
                    <a:solidFill>
                      <a:srgbClr val="00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гетерогаметна</a:t>
                      </a:r>
                      <a:endParaRPr lang="uk-UA" sz="32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9" marR="91429" marT="45727" marB="45727">
                    <a:solidFill>
                      <a:srgbClr val="00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ХУ</a:t>
                      </a:r>
                      <a:endParaRPr lang="uk-UA" sz="48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9" marR="91429" marT="45727" marB="45727">
                    <a:solidFill>
                      <a:srgbClr val="00FFFF">
                        <a:alpha val="20000"/>
                      </a:srgbClr>
                    </a:solidFill>
                  </a:tcPr>
                </a:tc>
              </a:tr>
              <a:tr h="1440392">
                <a:tc gridSpan="3"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ссавці, амфібії,</a:t>
                      </a:r>
                      <a:r>
                        <a:rPr lang="uk-UA" sz="3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uk-UA" sz="3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ракоподібні,  комахи</a:t>
                      </a:r>
                      <a:br>
                        <a:rPr lang="uk-UA" sz="3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uk-UA" sz="3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uk-UA" sz="3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uk-UA" sz="3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крім метеликів</a:t>
                      </a:r>
                      <a:r>
                        <a:rPr lang="uk-UA" sz="3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uk-UA" sz="3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uk-UA" sz="3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27" marB="45727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32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00FFFF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32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00FFF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2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8313" y="1268413"/>
          <a:ext cx="8135937" cy="432117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11979"/>
                <a:gridCol w="3335973"/>
                <a:gridCol w="2087985"/>
              </a:tblGrid>
              <a:tr h="1440392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жіноча стать</a:t>
                      </a:r>
                      <a:endParaRPr lang="uk-UA" sz="3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27" marB="45727">
                    <a:solidFill>
                      <a:srgbClr val="FFB9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гомогаметна</a:t>
                      </a:r>
                      <a:r>
                        <a:rPr lang="uk-UA" sz="3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uk-UA" sz="3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27" marB="45727">
                    <a:solidFill>
                      <a:srgbClr val="FFB9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ХХ</a:t>
                      </a:r>
                      <a:endParaRPr lang="uk-UA" sz="48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9" marR="91429" marT="45727" marB="45727">
                    <a:solidFill>
                      <a:srgbClr val="FFB9BB"/>
                    </a:solidFill>
                  </a:tcPr>
                </a:tc>
              </a:tr>
              <a:tr h="1440392">
                <a:tc>
                  <a:txBody>
                    <a:bodyPr/>
                    <a:lstStyle/>
                    <a:p>
                      <a:pPr algn="ctr"/>
                      <a:r>
                        <a:rPr lang="uk-UA" sz="3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чоловіча</a:t>
                      </a:r>
                      <a:r>
                        <a:rPr lang="uk-UA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uk-UA" sz="3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стать</a:t>
                      </a:r>
                      <a:r>
                        <a:rPr lang="uk-UA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uk-UA" sz="28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27" marB="45727">
                    <a:solidFill>
                      <a:srgbClr val="00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гетерогаметна</a:t>
                      </a:r>
                      <a:endParaRPr lang="uk-UA" sz="32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9" marR="91429" marT="45727" marB="45727">
                    <a:solidFill>
                      <a:srgbClr val="00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ХО</a:t>
                      </a:r>
                      <a:endParaRPr lang="uk-UA" sz="48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9" marR="91429" marT="45727" marB="45727">
                    <a:solidFill>
                      <a:srgbClr val="00FFFF">
                        <a:alpha val="20000"/>
                      </a:srgbClr>
                    </a:solidFill>
                  </a:tcPr>
                </a:tc>
              </a:tr>
              <a:tr h="1440392">
                <a:tc gridSpan="3"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клопи</a:t>
                      </a:r>
                      <a:endParaRPr lang="uk-UA" sz="5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27" marB="45727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32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00FFFF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32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00FFF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38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8313" y="1268413"/>
          <a:ext cx="8135937" cy="432117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11979"/>
                <a:gridCol w="3335973"/>
                <a:gridCol w="2087985"/>
              </a:tblGrid>
              <a:tr h="1440392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жіноча стать</a:t>
                      </a:r>
                      <a:endParaRPr lang="uk-UA" sz="3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27" marB="45727">
                    <a:solidFill>
                      <a:srgbClr val="FFB9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гетерогаметна</a:t>
                      </a:r>
                      <a:r>
                        <a:rPr lang="uk-UA" sz="3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uk-UA" sz="3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27" marB="45727">
                    <a:solidFill>
                      <a:srgbClr val="FFB9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ХУ</a:t>
                      </a:r>
                      <a:endParaRPr lang="uk-UA" sz="48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9" marR="91429" marT="45727" marB="45727">
                    <a:solidFill>
                      <a:srgbClr val="FFB9BB"/>
                    </a:solidFill>
                  </a:tcPr>
                </a:tc>
              </a:tr>
              <a:tr h="1440392">
                <a:tc>
                  <a:txBody>
                    <a:bodyPr/>
                    <a:lstStyle/>
                    <a:p>
                      <a:pPr algn="ctr"/>
                      <a:r>
                        <a:rPr lang="uk-UA" sz="3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чоловіча</a:t>
                      </a:r>
                      <a:r>
                        <a:rPr lang="uk-UA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uk-UA" sz="3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стать</a:t>
                      </a:r>
                      <a:r>
                        <a:rPr lang="uk-UA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uk-UA" sz="28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27" marB="45727">
                    <a:solidFill>
                      <a:srgbClr val="00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гомогаметна</a:t>
                      </a:r>
                      <a:endParaRPr lang="uk-UA" sz="32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9" marR="91429" marT="45727" marB="45727">
                    <a:solidFill>
                      <a:srgbClr val="00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ХХ</a:t>
                      </a:r>
                      <a:endParaRPr lang="uk-UA" sz="48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9" marR="91429" marT="45727" marB="45727">
                    <a:solidFill>
                      <a:srgbClr val="00FFFF">
                        <a:alpha val="20000"/>
                      </a:srgbClr>
                    </a:solidFill>
                  </a:tcPr>
                </a:tc>
              </a:tr>
              <a:tr h="1440392">
                <a:tc gridSpan="3">
                  <a:txBody>
                    <a:bodyPr/>
                    <a:lstStyle/>
                    <a:p>
                      <a:pPr algn="ctr"/>
                      <a:r>
                        <a:rPr lang="uk-UA" sz="4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птахи</a:t>
                      </a:r>
                      <a:r>
                        <a:rPr lang="uk-UA" sz="4000" b="1" dirty="0" smtClean="0">
                          <a:solidFill>
                            <a:srgbClr val="002060"/>
                          </a:solidFill>
                        </a:rPr>
                        <a:t>,  </a:t>
                      </a:r>
                      <a:r>
                        <a:rPr lang="uk-UA" sz="4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плазуни</a:t>
                      </a:r>
                      <a:r>
                        <a:rPr lang="uk-UA" sz="4000" b="1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uk-UA" sz="4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метелики</a:t>
                      </a:r>
                      <a:endParaRPr lang="uk-UA" sz="40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9" marR="91429" marT="45727" marB="45727">
                    <a:solidFill>
                      <a:srgbClr val="00FFFF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32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00FFFF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32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00FFF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90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894704"/>
              </p:ext>
            </p:extLst>
          </p:nvPr>
        </p:nvGraphicFramePr>
        <p:xfrm>
          <a:off x="468313" y="1268413"/>
          <a:ext cx="8135937" cy="432117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11979"/>
                <a:gridCol w="3335973"/>
                <a:gridCol w="2087985"/>
              </a:tblGrid>
              <a:tr h="1440392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жіноча стать</a:t>
                      </a:r>
                      <a:endParaRPr lang="uk-UA" sz="3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27" marB="45727">
                    <a:solidFill>
                      <a:srgbClr val="FFB9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гетерогаметна</a:t>
                      </a:r>
                      <a:r>
                        <a:rPr lang="uk-UA" sz="3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uk-UA" sz="3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27" marB="45727">
                    <a:solidFill>
                      <a:srgbClr val="FFB9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ХО</a:t>
                      </a:r>
                      <a:endParaRPr lang="uk-UA" sz="48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9" marR="91429" marT="45727" marB="45727">
                    <a:solidFill>
                      <a:srgbClr val="FFB9BB"/>
                    </a:solidFill>
                  </a:tcPr>
                </a:tc>
              </a:tr>
              <a:tr h="1440392">
                <a:tc>
                  <a:txBody>
                    <a:bodyPr/>
                    <a:lstStyle/>
                    <a:p>
                      <a:pPr algn="ctr"/>
                      <a:r>
                        <a:rPr lang="uk-UA" sz="3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чоловіча</a:t>
                      </a:r>
                      <a:r>
                        <a:rPr lang="uk-UA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uk-UA" sz="3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стать</a:t>
                      </a:r>
                      <a:r>
                        <a:rPr lang="uk-UA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uk-UA" sz="28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27" marB="45727">
                    <a:solidFill>
                      <a:srgbClr val="00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гомогаметна</a:t>
                      </a:r>
                      <a:endParaRPr lang="uk-UA" sz="32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9" marR="91429" marT="45727" marB="45727">
                    <a:solidFill>
                      <a:srgbClr val="00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</a:t>
                      </a:r>
                      <a:r>
                        <a:rPr lang="en-US" sz="48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</a:t>
                      </a:r>
                      <a:endParaRPr lang="uk-UA" sz="48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9" marR="91429" marT="45727" marB="45727">
                    <a:solidFill>
                      <a:srgbClr val="00FFFF">
                        <a:alpha val="20000"/>
                      </a:srgbClr>
                    </a:solidFill>
                  </a:tcPr>
                </a:tc>
              </a:tr>
              <a:tr h="1440392">
                <a:tc gridSpan="3"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молі, живородна</a:t>
                      </a:r>
                      <a:r>
                        <a:rPr lang="uk-UA" sz="40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ящірка</a:t>
                      </a:r>
                      <a:endParaRPr lang="uk-UA" sz="4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27" marB="45727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32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00FFFF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32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00FFF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73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uk-UA" sz="4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У-хромосома людини</a:t>
            </a:r>
            <a:r>
              <a:rPr lang="uk-UA" sz="5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uk-UA" sz="5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sz="5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має ген </a:t>
            </a:r>
            <a:r>
              <a:rPr lang="en-US" sz="6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SRY</a:t>
            </a:r>
            <a:r>
              <a:rPr lang="uk-UA" sz="5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uk-UA" sz="5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sz="4800" b="1" dirty="0" smtClean="0">
                <a:solidFill>
                  <a:srgbClr val="006600"/>
                </a:solidFill>
                <a:latin typeface="Arial Narrow" pitchFamily="34" charset="0"/>
                <a:cs typeface="Arial" charset="0"/>
              </a:rPr>
              <a:t>(</a:t>
            </a:r>
            <a:r>
              <a:rPr lang="en-US" sz="4800" b="1" dirty="0" smtClean="0">
                <a:solidFill>
                  <a:srgbClr val="006600"/>
                </a:solidFill>
                <a:latin typeface="Arial Narrow" pitchFamily="34" charset="0"/>
                <a:cs typeface="Arial" charset="0"/>
              </a:rPr>
              <a:t>Sex-determining Region Y)</a:t>
            </a:r>
            <a:endParaRPr lang="uk-UA" sz="4800" b="1" dirty="0" smtClean="0">
              <a:solidFill>
                <a:srgbClr val="006600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21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95536" y="188640"/>
          <a:ext cx="828092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45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0" y="2780928"/>
            <a:ext cx="9144000" cy="1143000"/>
          </a:xfrm>
        </p:spPr>
        <p:txBody>
          <a:bodyPr/>
          <a:lstStyle/>
          <a:p>
            <a:pPr eaLnBrk="1" hangingPunct="1"/>
            <a:r>
              <a:rPr lang="ru-RU" sz="6000" b="1" dirty="0" err="1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г</a:t>
            </a:r>
            <a:r>
              <a:rPr lang="uk-UA" sz="6000" b="1" dirty="0" err="1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оландричні</a:t>
            </a:r>
            <a:r>
              <a:rPr lang="uk-UA" sz="60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/>
            </a:r>
            <a:br>
              <a:rPr lang="uk-UA" sz="60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</a:br>
            <a:r>
              <a:rPr lang="uk-UA" sz="60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 ознаки</a:t>
            </a:r>
            <a:r>
              <a:rPr lang="uk-UA" sz="6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uk-UA" sz="6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uk-UA" sz="54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передаються суто по батьківській лінії </a:t>
            </a:r>
            <a:r>
              <a:rPr lang="uk-UA" sz="4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uk-UA" sz="4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sz="40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гіпертрихоз вушної раковини «</a:t>
            </a:r>
            <a:r>
              <a:rPr lang="en-US" sz="40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hairy ears</a:t>
            </a:r>
            <a:r>
              <a:rPr lang="ru-RU" sz="40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», </a:t>
            </a:r>
            <a:r>
              <a:rPr lang="en-US" sz="40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Y-linked</a:t>
            </a:r>
            <a:endParaRPr lang="uk-UA" sz="4000" b="1" dirty="0" smtClean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52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9720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Успадкування,</a:t>
            </a:r>
            <a:br>
              <a:rPr lang="uk-UA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зчеплене </a:t>
            </a:r>
            <a:r>
              <a:rPr lang="uk-UA" sz="6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зі </a:t>
            </a:r>
            <a:r>
              <a:rPr lang="uk-UA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статтю   </a:t>
            </a:r>
            <a:r>
              <a:rPr lang="uk-UA" sz="60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6000" b="1" i="1" dirty="0" smtClean="0">
                <a:latin typeface="Arial" pitchFamily="34" charset="0"/>
                <a:cs typeface="Arial" pitchFamily="34" charset="0"/>
              </a:rPr>
            </a:br>
            <a:r>
              <a:rPr lang="uk-UA" sz="6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uk-UA" sz="6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спадкування  генів</a:t>
            </a:r>
            <a:r>
              <a:rPr lang="uk-UA" sz="6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6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6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6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локалізованих </a:t>
            </a:r>
            <a:r>
              <a:rPr lang="uk-UA" sz="6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у статевих </a:t>
            </a:r>
            <a:r>
              <a:rPr lang="uk-UA" sz="6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хромосомах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0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0" y="2857500"/>
            <a:ext cx="9143999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600" b="1" dirty="0" err="1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Результати</a:t>
            </a:r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реципрокних</a:t>
            </a:r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схрещувань</a:t>
            </a:r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 при аутосомному  </a:t>
            </a:r>
            <a:r>
              <a:rPr lang="ru-RU" sz="3600" b="1" dirty="0" err="1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успадкуванні</a:t>
            </a:r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 та  </a:t>
            </a:r>
            <a:r>
              <a:rPr lang="ru-RU" sz="3600" b="1" dirty="0" err="1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успадкуванні</a:t>
            </a:r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зчепленому</a:t>
            </a:r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зі</a:t>
            </a:r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статтю</a:t>
            </a:r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,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ВІДРІЗНЯЮТЬСЯ!</a:t>
            </a:r>
            <a:endParaRPr lang="uk-UA" sz="4000" b="1" dirty="0" smtClean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1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79512" y="116632"/>
          <a:ext cx="8964488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32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pPr eaLnBrk="1" hangingPunct="1"/>
            <a:r>
              <a:rPr lang="uk-UA" sz="6000" b="1" spc="-15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Ознаки,</a:t>
            </a:r>
            <a:br>
              <a:rPr lang="uk-UA" sz="6000" b="1" spc="-15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uk-UA" sz="6000" b="1" spc="-15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обмежені  статтю</a:t>
            </a:r>
            <a:r>
              <a:rPr lang="ru-RU" sz="3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sz="40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відповідний ген є у обох статей,</a:t>
            </a:r>
            <a:br>
              <a:rPr lang="uk-UA" sz="40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</a:br>
            <a:r>
              <a:rPr lang="uk-UA" sz="40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 але </a:t>
            </a:r>
            <a:r>
              <a:rPr lang="uk-UA" sz="4000" b="1" dirty="0" err="1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фенотипічно</a:t>
            </a:r>
            <a:r>
              <a:rPr lang="uk-UA" sz="40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/>
            </a:r>
            <a:br>
              <a:rPr lang="uk-UA" sz="40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</a:br>
            <a:r>
              <a:rPr lang="uk-UA" sz="40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  виявляється тільки у однієї статі</a:t>
            </a:r>
            <a:br>
              <a:rPr lang="uk-UA" sz="40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</a:br>
            <a:r>
              <a:rPr lang="uk-UA" sz="4000" b="1" dirty="0" smtClean="0">
                <a:solidFill>
                  <a:srgbClr val="00CC00"/>
                </a:solidFill>
                <a:latin typeface="Arial Narrow" pitchFamily="34" charset="0"/>
                <a:cs typeface="Arial" charset="0"/>
              </a:rPr>
              <a:t>(молочність, </a:t>
            </a:r>
            <a:r>
              <a:rPr lang="uk-UA" sz="4000" b="1" dirty="0" err="1" smtClean="0">
                <a:solidFill>
                  <a:srgbClr val="00CC00"/>
                </a:solidFill>
                <a:latin typeface="Arial Narrow" pitchFamily="34" charset="0"/>
                <a:cs typeface="Arial" charset="0"/>
              </a:rPr>
              <a:t>яйценоскість</a:t>
            </a:r>
            <a:r>
              <a:rPr lang="uk-UA" sz="4000" b="1" dirty="0" smtClean="0">
                <a:solidFill>
                  <a:srgbClr val="00CC00"/>
                </a:solidFill>
                <a:latin typeface="Arial Narrow" pitchFamily="34" charset="0"/>
                <a:cs typeface="Arial" charset="0"/>
              </a:rPr>
              <a:t> )</a:t>
            </a:r>
            <a:endParaRPr lang="uk-UA" sz="5400" b="1" dirty="0" smtClean="0">
              <a:solidFill>
                <a:srgbClr val="00CC00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9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457200" y="3429000"/>
            <a:ext cx="8229600" cy="1143000"/>
          </a:xfrm>
        </p:spPr>
        <p:txBody>
          <a:bodyPr/>
          <a:lstStyle/>
          <a:p>
            <a:r>
              <a:rPr lang="ru-RU" sz="54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Ознаки</a:t>
            </a:r>
            <a:r>
              <a:rPr lang="ru-RU" sz="5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,</a:t>
            </a:r>
            <a:br>
              <a:rPr lang="ru-RU" sz="5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54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залежні</a:t>
            </a:r>
            <a:r>
              <a:rPr lang="ru-RU" sz="5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54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від</a:t>
            </a:r>
            <a:r>
              <a:rPr lang="ru-RU" sz="5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54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статі</a:t>
            </a:r>
            <a:r>
              <a:rPr lang="ru-RU" sz="5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відповідний</a:t>
            </a:r>
            <a:r>
              <a:rPr lang="ru-RU" sz="3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ген є у </a:t>
            </a:r>
            <a:r>
              <a:rPr lang="ru-RU" sz="36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обох</a:t>
            </a:r>
            <a:r>
              <a:rPr lang="ru-RU" sz="3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статей, але </a:t>
            </a:r>
            <a:r>
              <a:rPr lang="ru-RU" sz="36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ступінь</a:t>
            </a:r>
            <a:r>
              <a:rPr lang="ru-RU" sz="3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фенотипічного</a:t>
            </a:r>
            <a:r>
              <a:rPr lang="ru-RU" sz="3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прояву</a:t>
            </a:r>
            <a:r>
              <a:rPr lang="ru-RU" sz="3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відрізняється</a:t>
            </a:r>
            <a:r>
              <a:rPr lang="ru-RU" sz="3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у </a:t>
            </a:r>
            <a:r>
              <a:rPr lang="ru-RU" sz="36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різних</a:t>
            </a:r>
            <a:r>
              <a:rPr lang="ru-RU" sz="3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статей</a:t>
            </a:r>
            <a:br>
              <a:rPr lang="ru-RU" sz="3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b="1" dirty="0" smtClean="0">
                <a:solidFill>
                  <a:srgbClr val="00CC00"/>
                </a:solidFill>
                <a:latin typeface="Arial" charset="0"/>
                <a:cs typeface="Arial" charset="0"/>
              </a:rPr>
              <a:t>(</a:t>
            </a:r>
            <a:r>
              <a:rPr lang="uk-UA" b="1" dirty="0" err="1" smtClean="0">
                <a:solidFill>
                  <a:srgbClr val="00CC00"/>
                </a:solidFill>
                <a:latin typeface="Arial" charset="0"/>
                <a:cs typeface="Arial" charset="0"/>
              </a:rPr>
              <a:t>рогатість</a:t>
            </a:r>
            <a:r>
              <a:rPr lang="uk-UA" b="1" dirty="0" smtClean="0">
                <a:solidFill>
                  <a:srgbClr val="00CC00"/>
                </a:solidFill>
                <a:latin typeface="Arial" charset="0"/>
                <a:cs typeface="Arial" charset="0"/>
              </a:rPr>
              <a:t>, облисіння)</a:t>
            </a:r>
            <a:r>
              <a:rPr lang="uk-UA" sz="3600" b="1" dirty="0">
                <a:solidFill>
                  <a:srgbClr val="006600"/>
                </a:solidFill>
                <a:latin typeface="Arial" charset="0"/>
                <a:cs typeface="Arial" charset="0"/>
              </a:rPr>
              <a:t/>
            </a:r>
            <a:br>
              <a:rPr lang="uk-UA" sz="3600" b="1" dirty="0">
                <a:solidFill>
                  <a:srgbClr val="006600"/>
                </a:solidFill>
                <a:latin typeface="Arial" charset="0"/>
                <a:cs typeface="Arial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endParaRPr lang="uk-UA" sz="36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48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upload.wikimedia.org/wikipedia/commons/thumb/f/fb/Chromosome_X.svg/175px-Chromosome_X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852" y="1412776"/>
            <a:ext cx="611229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Заголовок 2"/>
          <p:cNvSpPr>
            <a:spLocks noGrp="1"/>
          </p:cNvSpPr>
          <p:nvPr>
            <p:ph type="title"/>
          </p:nvPr>
        </p:nvSpPr>
        <p:spPr>
          <a:xfrm>
            <a:off x="457200" y="4293096"/>
            <a:ext cx="8229600" cy="1143000"/>
          </a:xfrm>
        </p:spPr>
        <p:txBody>
          <a:bodyPr/>
          <a:lstStyle/>
          <a:p>
            <a:r>
              <a:rPr lang="uk-UA" sz="54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Х-хромосома</a:t>
            </a:r>
            <a:r>
              <a:rPr lang="uk-UA" sz="5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uk-UA" sz="5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uk-UA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має біля 1400 генів</a:t>
            </a:r>
          </a:p>
        </p:txBody>
      </p:sp>
    </p:spTree>
    <p:extLst>
      <p:ext uri="{BB962C8B-B14F-4D97-AF65-F5344CB8AC3E}">
        <p14:creationId xmlns:p14="http://schemas.microsoft.com/office/powerpoint/2010/main" val="184603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6" descr="http://upload.wikimedia.org/wikipedia/commons/thumb/1/1f/Chromosome_Y.svg/500px-Chromosome_Y.svg.png?uselang=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64791"/>
            <a:ext cx="3073138" cy="352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Заголовок 1"/>
          <p:cNvSpPr>
            <a:spLocks noGrp="1"/>
          </p:cNvSpPr>
          <p:nvPr>
            <p:ph type="title"/>
          </p:nvPr>
        </p:nvSpPr>
        <p:spPr>
          <a:xfrm>
            <a:off x="684213" y="3149600"/>
            <a:ext cx="8135937" cy="1143000"/>
          </a:xfrm>
        </p:spPr>
        <p:txBody>
          <a:bodyPr/>
          <a:lstStyle/>
          <a:p>
            <a:pPr algn="r"/>
            <a:r>
              <a:rPr lang="uk-UA" sz="5400" b="1" dirty="0" smtClean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У-хромосома</a:t>
            </a:r>
            <a:r>
              <a:rPr lang="uk-UA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br>
              <a:rPr lang="uk-UA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має біля 200 генів</a:t>
            </a:r>
          </a:p>
        </p:txBody>
      </p:sp>
    </p:spTree>
    <p:extLst>
      <p:ext uri="{BB962C8B-B14F-4D97-AF65-F5344CB8AC3E}">
        <p14:creationId xmlns:p14="http://schemas.microsoft.com/office/powerpoint/2010/main" val="73448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457200" y="3212976"/>
            <a:ext cx="8229600" cy="1143000"/>
          </a:xfrm>
        </p:spPr>
        <p:txBody>
          <a:bodyPr/>
          <a:lstStyle/>
          <a:p>
            <a:r>
              <a:rPr lang="uk-UA" sz="4800" b="1" dirty="0" err="1" smtClean="0">
                <a:solidFill>
                  <a:srgbClr val="C00000"/>
                </a:solidFill>
                <a:latin typeface="Arial Black" pitchFamily="34" charset="0"/>
                <a:cs typeface="Courier New" pitchFamily="49" charset="0"/>
              </a:rPr>
              <a:t>Х-зчеплені</a:t>
            </a:r>
            <a:r>
              <a:rPr lang="uk-UA" sz="4800" b="1" dirty="0" smtClean="0">
                <a:solidFill>
                  <a:srgbClr val="C00000"/>
                </a:solidFill>
                <a:latin typeface="Arial Black" pitchFamily="34" charset="0"/>
                <a:cs typeface="Courier New" pitchFamily="49" charset="0"/>
              </a:rPr>
              <a:t> хвороби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54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гемофілія </a:t>
            </a:r>
            <a:br>
              <a:rPr lang="uk-UA" sz="54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</a:br>
            <a:r>
              <a:rPr lang="uk-UA" sz="54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дальтонізм</a:t>
            </a:r>
            <a:br>
              <a:rPr lang="uk-UA" sz="54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</a:br>
            <a:r>
              <a:rPr lang="uk-UA" sz="54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м'язова дистрофія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77701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uk-UA" sz="7200" b="1" dirty="0" err="1" smtClean="0">
                <a:solidFill>
                  <a:srgbClr val="009900"/>
                </a:solidFill>
                <a:latin typeface="Arial" charset="0"/>
                <a:cs typeface="Arial" charset="0"/>
              </a:rPr>
              <a:t>Гемізигота</a:t>
            </a:r>
            <a:r>
              <a:rPr lang="ru-RU" sz="4800" dirty="0" smtClean="0">
                <a:latin typeface="Arial" charset="0"/>
                <a:cs typeface="Arial" charset="0"/>
              </a:rPr>
              <a:t> </a:t>
            </a:r>
            <a:br>
              <a:rPr lang="ru-RU" sz="4800" dirty="0" smtClean="0">
                <a:latin typeface="Arial" charset="0"/>
                <a:cs typeface="Arial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диплоїдний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організм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у </a:t>
            </a:r>
            <a:r>
              <a:rPr lang="ru-RU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якого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є </a:t>
            </a:r>
            <a:r>
              <a:rPr lang="ru-RU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тільки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один </a:t>
            </a:r>
            <a:r>
              <a:rPr lang="ru-RU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алель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певного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гена </a:t>
            </a:r>
          </a:p>
        </p:txBody>
      </p:sp>
    </p:spTree>
    <p:extLst>
      <p:ext uri="{BB962C8B-B14F-4D97-AF65-F5344CB8AC3E}">
        <p14:creationId xmlns:p14="http://schemas.microsoft.com/office/powerpoint/2010/main" val="148624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470025"/>
          </a:xfrm>
        </p:spPr>
        <p:txBody>
          <a:bodyPr/>
          <a:lstStyle/>
          <a:p>
            <a:pPr eaLnBrk="1" hangingPunct="1"/>
            <a:r>
              <a:rPr lang="uk-UA" sz="4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первинні статеві  ознаки</a:t>
            </a:r>
            <a:r>
              <a:rPr lang="uk-UA" sz="9600" b="1" dirty="0" smtClean="0">
                <a:solidFill>
                  <a:srgbClr val="002060"/>
                </a:solidFill>
              </a:rPr>
              <a:t/>
            </a:r>
            <a:br>
              <a:rPr lang="uk-UA" sz="9600" b="1" dirty="0" smtClean="0">
                <a:solidFill>
                  <a:srgbClr val="002060"/>
                </a:solidFill>
              </a:rPr>
            </a:br>
            <a:endParaRPr lang="uk-UA" sz="9600" b="1" dirty="0" smtClean="0">
              <a:solidFill>
                <a:srgbClr val="00206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07604" y="3645024"/>
            <a:ext cx="7128792" cy="1752600"/>
          </a:xfrm>
        </p:spPr>
        <p:txBody>
          <a:bodyPr/>
          <a:lstStyle/>
          <a:p>
            <a:pPr eaLnBrk="1" hangingPunct="1"/>
            <a:r>
              <a:rPr lang="uk-UA" sz="6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статеві органи</a:t>
            </a:r>
          </a:p>
        </p:txBody>
      </p:sp>
    </p:spTree>
    <p:extLst>
      <p:ext uri="{BB962C8B-B14F-4D97-AF65-F5344CB8AC3E}">
        <p14:creationId xmlns:p14="http://schemas.microsoft.com/office/powerpoint/2010/main" val="412651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1773238"/>
            <a:ext cx="7812088" cy="3168650"/>
          </a:xfrm>
          <a:solidFill>
            <a:srgbClr val="FF99FF"/>
          </a:solidFill>
        </p:spPr>
        <p:txBody>
          <a:bodyPr/>
          <a:lstStyle/>
          <a:p>
            <a:pPr eaLnBrk="1" hangingPunct="1"/>
            <a:r>
              <a:rPr lang="uk-UA" sz="8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Статевий хроматин</a:t>
            </a:r>
            <a:endParaRPr lang="ru-RU" sz="88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45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dok.opredelim.com/pars_docs/refs/15/14470/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8170862" cy="612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42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cellbiol.ru/files/u1/Bar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150" y="2492896"/>
            <a:ext cx="5035699" cy="360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Заголовок 1"/>
          <p:cNvSpPr>
            <a:spLocks noGrp="1"/>
          </p:cNvSpPr>
          <p:nvPr>
            <p:ph type="title"/>
          </p:nvPr>
        </p:nvSpPr>
        <p:spPr>
          <a:xfrm>
            <a:off x="539750" y="908050"/>
            <a:ext cx="8229600" cy="1143000"/>
          </a:xfrm>
        </p:spPr>
        <p:txBody>
          <a:bodyPr/>
          <a:lstStyle/>
          <a:p>
            <a:r>
              <a:rPr lang="uk-UA" sz="4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тільце Барра – інактивована </a:t>
            </a:r>
            <a:br>
              <a:rPr lang="uk-UA" sz="4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sz="4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Х-хромосома</a:t>
            </a:r>
          </a:p>
        </p:txBody>
      </p:sp>
    </p:spTree>
    <p:extLst>
      <p:ext uri="{BB962C8B-B14F-4D97-AF65-F5344CB8AC3E}">
        <p14:creationId xmlns:p14="http://schemas.microsoft.com/office/powerpoint/2010/main" val="30746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0" y="3284984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sz="48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у котів з диференціальною</a:t>
            </a:r>
            <a:br>
              <a:rPr lang="uk-UA" sz="48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</a:br>
            <a:r>
              <a:rPr lang="uk-UA" sz="48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 інактивацією </a:t>
            </a:r>
            <a:r>
              <a:rPr lang="uk-UA" sz="4800" b="1" dirty="0" err="1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Х-хромосоми</a:t>
            </a:r>
            <a:r>
              <a:rPr lang="uk-UA" sz="48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  пов'язане  успадкування черепахового забарвлення</a:t>
            </a:r>
            <a:r>
              <a:rPr lang="uk-UA" sz="5400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/>
            </a:r>
            <a:br>
              <a:rPr lang="uk-UA" sz="5400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</a:br>
            <a:endParaRPr lang="uk-UA" sz="5400" dirty="0" smtClean="0">
              <a:solidFill>
                <a:srgbClr val="002060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65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upload.wikimedia.org/wikipedia/commons/b/ba/Calico_cat_-_Phoe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4788"/>
            <a:ext cx="4392612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2" descr="http://upload.wikimedia.org/wikipedia/commons/9/90/Mike_neko_TOP_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643313"/>
            <a:ext cx="4897438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55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>
          <a:xfrm>
            <a:off x="0" y="3212976"/>
            <a:ext cx="9144000" cy="11430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uk-UA" sz="5400" b="1" dirty="0" smtClean="0">
                <a:solidFill>
                  <a:srgbClr val="009900"/>
                </a:solidFill>
                <a:latin typeface="Arial Black" pitchFamily="34" charset="0"/>
                <a:cs typeface="Arial" charset="0"/>
              </a:rPr>
              <a:t>алель С</a:t>
            </a:r>
            <a:r>
              <a:rPr lang="uk-UA" sz="6600" b="1" baseline="30000" dirty="0" smtClean="0">
                <a:solidFill>
                  <a:srgbClr val="009900"/>
                </a:solidFill>
                <a:latin typeface="Arial Black" pitchFamily="34" charset="0"/>
                <a:cs typeface="Arial" charset="0"/>
              </a:rPr>
              <a:t>+</a:t>
            </a:r>
            <a:r>
              <a:rPr lang="uk-UA" sz="5400" b="1" dirty="0" smtClean="0">
                <a:solidFill>
                  <a:srgbClr val="009900"/>
                </a:solidFill>
                <a:latin typeface="Arial Black" pitchFamily="34" charset="0"/>
                <a:cs typeface="Arial" charset="0"/>
              </a:rPr>
              <a:t>  </a:t>
            </a:r>
            <a:r>
              <a:rPr lang="uk-UA" sz="54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чорний колір</a:t>
            </a:r>
            <a:br>
              <a:rPr lang="uk-UA" sz="54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</a:br>
            <a:r>
              <a:rPr lang="uk-UA" sz="5400" b="1" dirty="0" smtClean="0">
                <a:solidFill>
                  <a:srgbClr val="009900"/>
                </a:solidFill>
                <a:latin typeface="Arial Black" pitchFamily="34" charset="0"/>
                <a:cs typeface="Arial" charset="0"/>
              </a:rPr>
              <a:t>алель С</a:t>
            </a:r>
            <a:r>
              <a:rPr lang="uk-UA" sz="6600" b="1" baseline="30000" dirty="0" smtClean="0">
                <a:solidFill>
                  <a:srgbClr val="009900"/>
                </a:solidFill>
                <a:latin typeface="Arial Black" pitchFamily="34" charset="0"/>
                <a:cs typeface="Arial" charset="0"/>
              </a:rPr>
              <a:t>-</a:t>
            </a:r>
            <a:r>
              <a:rPr lang="uk-UA" sz="5400" b="1" dirty="0" smtClean="0">
                <a:solidFill>
                  <a:srgbClr val="009900"/>
                </a:solidFill>
                <a:latin typeface="Arial Black" pitchFamily="34" charset="0"/>
                <a:cs typeface="Arial" charset="0"/>
              </a:rPr>
              <a:t>  </a:t>
            </a:r>
            <a:r>
              <a:rPr lang="uk-UA" sz="54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рудий колір</a:t>
            </a:r>
            <a:r>
              <a:rPr lang="uk-UA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uk-UA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endParaRPr lang="uk-UA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99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07820"/>
              </p:ext>
            </p:extLst>
          </p:nvPr>
        </p:nvGraphicFramePr>
        <p:xfrm>
          <a:off x="250825" y="333375"/>
          <a:ext cx="8642350" cy="6191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175"/>
                <a:gridCol w="4321175"/>
              </a:tblGrid>
              <a:tr h="1145048"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6699"/>
                          </a:solidFill>
                          <a:latin typeface="Arial Black" pitchFamily="34" charset="0"/>
                          <a:cs typeface="Arial" pitchFamily="34" charset="0"/>
                        </a:rPr>
                        <a:t>самк</a:t>
                      </a:r>
                      <a:r>
                        <a:rPr lang="ru-RU" sz="5400" b="1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6699"/>
                          </a:solidFill>
                          <a:latin typeface="Arial Black" pitchFamily="34" charset="0"/>
                          <a:cs typeface="Arial" pitchFamily="34" charset="0"/>
                        </a:rPr>
                        <a:t>а</a:t>
                      </a:r>
                      <a:endParaRPr lang="uk-UA" sz="54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6699"/>
                        </a:solidFill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L="91455" marR="91455" marT="45709" marB="45709">
                    <a:solidFill>
                      <a:srgbClr val="E1E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00B0F0"/>
                          </a:solidFill>
                          <a:latin typeface="Arial Black" pitchFamily="34" charset="0"/>
                          <a:cs typeface="Arial" pitchFamily="34" charset="0"/>
                        </a:rPr>
                        <a:t>самець</a:t>
                      </a:r>
                      <a:endParaRPr lang="uk-UA" sz="54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00B0F0"/>
                        </a:solidFill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L="91455" marR="91455" marT="45709" marB="45709">
                    <a:solidFill>
                      <a:srgbClr val="E1E5BD"/>
                    </a:solidFill>
                  </a:tcPr>
                </a:tc>
              </a:tr>
              <a:tr h="1498736"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ХС</a:t>
                      </a:r>
                      <a:r>
                        <a:rPr lang="uk-UA" sz="5400" b="1" baseline="30000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</a:t>
                      </a:r>
                      <a:r>
                        <a:rPr lang="uk-UA" sz="5400" b="1" baseline="0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Х</a:t>
                      </a:r>
                      <a:r>
                        <a:rPr lang="uk-UA" sz="5400" b="1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С</a:t>
                      </a:r>
                      <a:r>
                        <a:rPr lang="uk-UA" sz="5400" b="1" baseline="30000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</a:t>
                      </a:r>
                    </a:p>
                    <a:p>
                      <a:pPr algn="ctr"/>
                      <a:r>
                        <a:rPr lang="uk-UA" sz="5400" b="1" baseline="30000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чорна</a:t>
                      </a:r>
                      <a:endParaRPr lang="uk-UA" sz="5400" b="1" baseline="300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00206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55" marR="91455" marT="45709" marB="45709">
                    <a:solidFill>
                      <a:srgbClr val="E1E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ХС</a:t>
                      </a:r>
                      <a:r>
                        <a:rPr lang="uk-UA" sz="5400" b="1" baseline="30000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</a:t>
                      </a:r>
                      <a:r>
                        <a:rPr lang="en-US" sz="5400" b="1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</a:p>
                    <a:p>
                      <a:pPr algn="ctr"/>
                      <a:r>
                        <a:rPr lang="uk-UA" sz="5400" b="1" kern="1200" baseline="30000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00206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чорний</a:t>
                      </a:r>
                      <a:endParaRPr lang="uk-UA" sz="5400" b="1" kern="1200" baseline="300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002060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marL="91455" marR="91455" marT="45709" marB="45709">
                    <a:solidFill>
                      <a:srgbClr val="E1E5BD"/>
                    </a:solidFill>
                  </a:tcPr>
                </a:tc>
              </a:tr>
              <a:tr h="20487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400" b="1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ХС</a:t>
                      </a:r>
                      <a:r>
                        <a:rPr lang="uk-UA" sz="5400" b="1" baseline="30000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</a:t>
                      </a:r>
                      <a:r>
                        <a:rPr lang="uk-UA" sz="5400" b="1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ХС</a:t>
                      </a:r>
                      <a:r>
                        <a:rPr lang="uk-UA" sz="5400" b="1" baseline="30000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5400" b="1" baseline="30000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руда</a:t>
                      </a:r>
                      <a:endParaRPr lang="uk-UA" sz="5400" b="1" baseline="300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00206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55" marR="91455" marT="45709" marB="45709">
                    <a:solidFill>
                      <a:srgbClr val="E1E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ХС</a:t>
                      </a:r>
                      <a:r>
                        <a:rPr lang="uk-UA" sz="5400" b="1" baseline="30000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</a:t>
                      </a:r>
                      <a:r>
                        <a:rPr lang="uk-UA" sz="5400" b="1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У</a:t>
                      </a:r>
                    </a:p>
                    <a:p>
                      <a:pPr algn="ctr"/>
                      <a:r>
                        <a:rPr lang="uk-UA" sz="5400" b="1" kern="1200" baseline="30000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00206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рудий</a:t>
                      </a:r>
                      <a:r>
                        <a:rPr lang="en-US" sz="5400" b="1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</a:t>
                      </a:r>
                      <a:endParaRPr lang="uk-UA" sz="54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00206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55" marR="91455" marT="45709" marB="45709">
                    <a:solidFill>
                      <a:srgbClr val="E1E5BD"/>
                    </a:solidFill>
                  </a:tcPr>
                </a:tc>
              </a:tr>
              <a:tr h="1498736"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ХС</a:t>
                      </a:r>
                      <a:r>
                        <a:rPr lang="uk-UA" sz="5400" b="1" baseline="30000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</a:t>
                      </a:r>
                      <a:r>
                        <a:rPr lang="uk-UA" sz="5400" b="1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ХС</a:t>
                      </a:r>
                      <a:r>
                        <a:rPr lang="uk-UA" sz="5400" b="1" baseline="30000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</a:t>
                      </a:r>
                    </a:p>
                    <a:p>
                      <a:pPr algn="ctr"/>
                      <a:r>
                        <a:rPr lang="uk-UA" sz="5400" b="1" baseline="30000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черепахова</a:t>
                      </a:r>
                      <a:endParaRPr lang="uk-UA" sz="5400" b="1" baseline="300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00206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55" marR="91455" marT="45709" marB="45709">
                    <a:solidFill>
                      <a:srgbClr val="E1E5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5400" b="1" i="0" u="none" strike="noStrike" kern="1200" cap="none" spc="0" normalizeH="0" baseline="0" noProof="0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ХС</a:t>
                      </a:r>
                      <a:r>
                        <a:rPr kumimoji="0" lang="uk-UA" sz="5400" b="1" i="0" u="none" strike="noStrike" kern="1200" cap="none" spc="0" normalizeH="0" baseline="30000" noProof="0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+</a:t>
                      </a:r>
                      <a:r>
                        <a:rPr kumimoji="0" lang="uk-UA" sz="5400" b="1" i="0" u="none" strike="noStrike" kern="1200" cap="none" spc="0" normalizeH="0" baseline="0" noProof="0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ХС</a:t>
                      </a:r>
                      <a:r>
                        <a:rPr kumimoji="0" lang="uk-UA" sz="5400" b="1" i="0" u="none" strike="noStrike" kern="1200" cap="none" spc="0" normalizeH="0" baseline="30000" noProof="0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-</a:t>
                      </a:r>
                      <a:r>
                        <a:rPr kumimoji="0" lang="en-US" sz="5400" b="1" i="0" u="none" strike="noStrike" kern="1200" cap="none" spc="0" normalizeH="0" baseline="0" noProof="0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Y</a:t>
                      </a:r>
                      <a:endParaRPr kumimoji="0" lang="uk-UA" sz="5400" b="1" i="0" u="none" strike="noStrike" kern="1200" cap="none" spc="0" normalizeH="0" baseline="30000" noProof="0" dirty="0" smtClean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5400" b="1" i="0" u="none" strike="noStrike" kern="1200" cap="none" spc="0" normalizeH="0" baseline="30000" noProof="0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черепаховий</a:t>
                      </a:r>
                    </a:p>
                  </a:txBody>
                  <a:tcPr marL="91455" marR="91455" marT="45709" marB="45709">
                    <a:solidFill>
                      <a:srgbClr val="E1E5B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52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sz="4000" b="1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в</a:t>
            </a:r>
            <a:r>
              <a:rPr lang="ru-RU" sz="4000" b="1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торинні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 </a:t>
            </a:r>
            <a:r>
              <a:rPr lang="ru-RU" sz="4000" b="1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статеві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 </a:t>
            </a:r>
            <a:r>
              <a:rPr lang="ru-RU" sz="4000" b="1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ознаки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развиваються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під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дією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статевих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гормонів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пубертатний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період</a:t>
            </a:r>
            <a:endParaRPr lang="uk-UA" sz="4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06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3294063"/>
            <a:ext cx="9144000" cy="1143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uk-UA" sz="4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скелет, м'язи, пропорції тіла,</a:t>
            </a:r>
            <a:br>
              <a:rPr lang="uk-UA" sz="4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sz="4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підшкірний  жир, волосяний покрив, молочні залози, </a:t>
            </a:r>
            <a:br>
              <a:rPr lang="uk-UA" sz="4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uk-UA" sz="4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тембр голосу, поведінка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4133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upload.wikimedia.org/wikipedia/commons/thumb/0/0b/2010-03-18_%285%29_Wild_duck%2C_Stockente%2C_Anas_platyrhynchos.JPG/1024px-2010-03-18_%285%29_Wild_duck%2C_Stockente%2C_Anas_platyrhynch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779621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9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upload.wikimedia.org/wikipedia/commons/thumb/d/df/Lions_4_%283865829450%29.jpg/1024px-Lions_4_%283865829450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836613"/>
            <a:ext cx="8021637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00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pload.wikimedia.org/wikipedia/commons/thumb/c/c0/CAS-BioD-Canopy-Green_Basilisk.JPG/1024px-CAS-BioD-Canopy-Green_Basili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765175"/>
            <a:ext cx="8031163" cy="533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01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8" y="1484313"/>
            <a:ext cx="9144000" cy="13620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uk-UA" sz="8900" cap="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нестатеві хромосоми</a:t>
            </a:r>
            <a:r>
              <a:rPr lang="uk-UA" sz="13300" dirty="0" smtClean="0">
                <a:solidFill>
                  <a:srgbClr val="002060"/>
                </a:solidFill>
              </a:rPr>
              <a:t/>
            </a:r>
            <a:br>
              <a:rPr lang="uk-UA" sz="13300" dirty="0" smtClean="0">
                <a:solidFill>
                  <a:srgbClr val="002060"/>
                </a:solidFill>
              </a:rPr>
            </a:br>
            <a:r>
              <a:rPr lang="ru-RU" sz="8800" dirty="0"/>
              <a:t/>
            </a:r>
            <a:br>
              <a:rPr lang="ru-RU" sz="8800" dirty="0"/>
            </a:br>
            <a:endParaRPr lang="ru-RU" sz="10700" dirty="0">
              <a:solidFill>
                <a:srgbClr val="00206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738187" y="3861048"/>
            <a:ext cx="7667625" cy="1500188"/>
          </a:xfrm>
        </p:spPr>
        <p:txBody>
          <a:bodyPr/>
          <a:lstStyle/>
          <a:p>
            <a:pPr algn="ctr" eaLnBrk="1" hangingPunct="1"/>
            <a:r>
              <a:rPr lang="uk-UA" sz="96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аутосоми</a:t>
            </a:r>
            <a:endParaRPr lang="ru-RU" sz="96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48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165</Words>
  <Application>Microsoft Office PowerPoint</Application>
  <PresentationFormat>Экран (4:3)</PresentationFormat>
  <Paragraphs>84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первинні статеві  ознаки </vt:lpstr>
      <vt:lpstr>вторинні статеві ознаки развиваються під дією  статевих гормонів  в пубертатний період</vt:lpstr>
      <vt:lpstr>скелет, м'язи, пропорції тіла,  підшкірний  жир, волосяний покрив, молочні залози,  тембр голосу, поведінка </vt:lpstr>
      <vt:lpstr>Презентация PowerPoint</vt:lpstr>
      <vt:lpstr>Презентация PowerPoint</vt:lpstr>
      <vt:lpstr>Презентация PowerPoint</vt:lpstr>
      <vt:lpstr>нестатеві хромосоми  </vt:lpstr>
      <vt:lpstr>статеві  хромосоми  </vt:lpstr>
      <vt:lpstr>Презентация PowerPoint</vt:lpstr>
      <vt:lpstr>Гомогаметна  стать </vt:lpstr>
      <vt:lpstr>Гетерогаметна стать    </vt:lpstr>
      <vt:lpstr>Типи хромосомного  визначення статі</vt:lpstr>
      <vt:lpstr>Презентация PowerPoint</vt:lpstr>
      <vt:lpstr>Презентация PowerPoint</vt:lpstr>
      <vt:lpstr>Презентация PowerPoint</vt:lpstr>
      <vt:lpstr>Презентация PowerPoint</vt:lpstr>
      <vt:lpstr>У-хромосома людини  має ген SRY (Sex-determining Region Y)</vt:lpstr>
      <vt:lpstr>голандричні  ознаки передаються суто по батьківській лінії  гіпертрихоз вушної раковини «hairy ears»,  Y-linked</vt:lpstr>
      <vt:lpstr>Успадкування, зчеплене зі статтю    успадкування  генів,    локалізованих у статевих хромосомах </vt:lpstr>
      <vt:lpstr>Результати реципрокних схрещувань  при аутосомному  успадкуванні  та  успадкуванні, зчепленому зі статтю, ВІДРІЗНЯЮТЬСЯ!</vt:lpstr>
      <vt:lpstr>Презентация PowerPoint</vt:lpstr>
      <vt:lpstr>Ознаки,  обмежені  статтю відповідний ген є у обох статей,  але фенотипічно   виявляється тільки у однієї статі (молочність, яйценоскість )</vt:lpstr>
      <vt:lpstr>Ознаки,  залежні від статі  відповідний ген є у обох статей, але ступінь фенотипічного прояву відрізняється у різних статей (рогатість, облисіння)  </vt:lpstr>
      <vt:lpstr>Х-хромосома має біля 1400 генів</vt:lpstr>
      <vt:lpstr>У-хромосома  має біля 200 генів</vt:lpstr>
      <vt:lpstr>Х-зчеплені хвороби гемофілія  дальтонізм м'язова дистрофія </vt:lpstr>
      <vt:lpstr>Гемізигота  диплоїдний організм, у якого є тільки один алель певного гена </vt:lpstr>
      <vt:lpstr>Статевий хроматин</vt:lpstr>
      <vt:lpstr>Презентация PowerPoint</vt:lpstr>
      <vt:lpstr>тільце Барра – інактивована  Х-хромосома</vt:lpstr>
      <vt:lpstr>у котів з диференціальною  інактивацією Х-хромосоми  пов'язане  успадкування черепахового забарвлення </vt:lpstr>
      <vt:lpstr>Презентация PowerPoint</vt:lpstr>
      <vt:lpstr>алель С+  чорний колір алель С-  рудий колір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Зчеплене успадкування Genetic linkage</dc:title>
  <dc:creator>Admin</dc:creator>
  <cp:lastModifiedBy>Admin</cp:lastModifiedBy>
  <cp:revision>41</cp:revision>
  <dcterms:created xsi:type="dcterms:W3CDTF">2014-05-24T18:02:02Z</dcterms:created>
  <dcterms:modified xsi:type="dcterms:W3CDTF">2016-10-07T07:38:03Z</dcterms:modified>
</cp:coreProperties>
</file>