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653" r:id="rId2"/>
    <p:sldId id="654" r:id="rId3"/>
    <p:sldId id="655" r:id="rId4"/>
    <p:sldId id="656" r:id="rId5"/>
    <p:sldId id="657" r:id="rId6"/>
    <p:sldId id="658" r:id="rId7"/>
    <p:sldId id="659" r:id="rId8"/>
    <p:sldId id="660" r:id="rId9"/>
    <p:sldId id="661" r:id="rId10"/>
    <p:sldId id="662" r:id="rId11"/>
    <p:sldId id="663" r:id="rId12"/>
    <p:sldId id="664" r:id="rId13"/>
    <p:sldId id="665" r:id="rId14"/>
    <p:sldId id="667" r:id="rId15"/>
    <p:sldId id="666" r:id="rId16"/>
    <p:sldId id="668" r:id="rId17"/>
    <p:sldId id="669" r:id="rId18"/>
    <p:sldId id="670" r:id="rId19"/>
    <p:sldId id="470" r:id="rId20"/>
    <p:sldId id="34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4C22"/>
    <a:srgbClr val="FF339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5623" autoAdjust="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7D89A-421B-43F5-B867-414BB4D7F432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73739-598B-4088-95F8-2B90A6BE4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22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92A1-FADF-4FED-A929-14C15DEFC545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1FF6-5E51-40F1-A0DE-053027866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3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92A1-FADF-4FED-A929-14C15DEFC545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1FF6-5E51-40F1-A0DE-053027866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27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92A1-FADF-4FED-A929-14C15DEFC545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1FF6-5E51-40F1-A0DE-053027866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4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92A1-FADF-4FED-A929-14C15DEFC545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1FF6-5E51-40F1-A0DE-053027866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39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92A1-FADF-4FED-A929-14C15DEFC545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1FF6-5E51-40F1-A0DE-053027866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759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92A1-FADF-4FED-A929-14C15DEFC545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1FF6-5E51-40F1-A0DE-053027866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13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92A1-FADF-4FED-A929-14C15DEFC545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1FF6-5E51-40F1-A0DE-053027866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85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92A1-FADF-4FED-A929-14C15DEFC545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1FF6-5E51-40F1-A0DE-053027866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01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92A1-FADF-4FED-A929-14C15DEFC545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1FF6-5E51-40F1-A0DE-053027866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722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92A1-FADF-4FED-A929-14C15DEFC545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1FF6-5E51-40F1-A0DE-053027866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5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92A1-FADF-4FED-A929-14C15DEFC545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21FF6-5E51-40F1-A0DE-053027866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55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292A1-FADF-4FED-A929-14C15DEFC545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21FF6-5E51-40F1-A0DE-053027866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38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722" y="-9808"/>
            <a:ext cx="8579296" cy="329837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br>
              <a:rPr lang="ru-RU" sz="4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 </a:t>
            </a:r>
            <a:r>
              <a:rPr lang="ru-RU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 СЕРЕДОВИЩА</a:t>
            </a:r>
            <a:br>
              <a:rPr lang="ru-RU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ЗДОРОВ’Я ЛЮДИНИ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38" y="5013176"/>
            <a:ext cx="26574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7677"/>
            <a:ext cx="22860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25802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66" y="5013176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59" y="310922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68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походженням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біотичні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вірусогенні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мікробіогенні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фітогенні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мікогенні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AutoNum type="arabicPeriod"/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зоогенні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6832"/>
            <a:ext cx="645621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0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686800" cy="61261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1.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позитивним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3.прямим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4.опосередкованим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2" y="2996952"/>
            <a:ext cx="432834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49" y="3207041"/>
            <a:ext cx="4448880" cy="246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6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56886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43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найважливіших</a:t>
            </a:r>
            <a:r>
              <a:rPr lang="ru-RU" sz="4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біотичних</a:t>
            </a:r>
            <a:r>
              <a:rPr lang="ru-RU" sz="4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4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3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43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3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43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43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1.Віруси  </a:t>
            </a:r>
          </a:p>
          <a:p>
            <a:pPr marL="0" indent="0">
              <a:buNone/>
            </a:pP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2.Мікроорганізми </a:t>
            </a:r>
          </a:p>
          <a:p>
            <a:pPr marL="0" indent="0">
              <a:buNone/>
            </a:pPr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3.Хвороби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визначаютьепідеміологічну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ситуацію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туберкульоз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грип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гепатит В і 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 СНІД .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4C22"/>
                </a:solidFill>
              </a:rPr>
              <a:t> </a:t>
            </a:r>
            <a:r>
              <a:rPr lang="ru-RU" sz="2600" b="1" dirty="0" err="1" smtClean="0">
                <a:solidFill>
                  <a:srgbClr val="004C22"/>
                </a:solidFill>
              </a:rPr>
              <a:t>Їжа</a:t>
            </a:r>
            <a:r>
              <a:rPr lang="ru-RU" sz="2600" b="1" dirty="0" smtClean="0">
                <a:solidFill>
                  <a:srgbClr val="004C22"/>
                </a:solidFill>
              </a:rPr>
              <a:t> </a:t>
            </a:r>
            <a:r>
              <a:rPr lang="ru-RU" sz="2600" b="1" dirty="0">
                <a:solidFill>
                  <a:srgbClr val="004C22"/>
                </a:solidFill>
              </a:rPr>
              <a:t>є одним з </a:t>
            </a:r>
            <a:r>
              <a:rPr lang="ru-RU" sz="2600" b="1" dirty="0" err="1">
                <a:solidFill>
                  <a:srgbClr val="004C22"/>
                </a:solidFill>
              </a:rPr>
              <a:t>найважливіших</a:t>
            </a:r>
            <a:r>
              <a:rPr lang="ru-RU" sz="2600" b="1" dirty="0">
                <a:solidFill>
                  <a:srgbClr val="004C22"/>
                </a:solidFill>
              </a:rPr>
              <a:t> </a:t>
            </a:r>
            <a:r>
              <a:rPr lang="ru-RU" sz="2600" b="1" dirty="0" err="1">
                <a:solidFill>
                  <a:srgbClr val="004C22"/>
                </a:solidFill>
              </a:rPr>
              <a:t>чинників</a:t>
            </a:r>
            <a:r>
              <a:rPr lang="ru-RU" sz="2600" b="1" dirty="0">
                <a:solidFill>
                  <a:srgbClr val="004C22"/>
                </a:solidFill>
              </a:rPr>
              <a:t> </a:t>
            </a:r>
            <a:r>
              <a:rPr lang="ru-RU" sz="2600" b="1" dirty="0" err="1">
                <a:solidFill>
                  <a:srgbClr val="004C22"/>
                </a:solidFill>
              </a:rPr>
              <a:t>довкілля</a:t>
            </a:r>
            <a:r>
              <a:rPr lang="ru-RU" sz="2600" b="1" dirty="0">
                <a:solidFill>
                  <a:srgbClr val="004C22"/>
                </a:solidFill>
              </a:rPr>
              <a:t>, </a:t>
            </a:r>
            <a:r>
              <a:rPr lang="ru-RU" sz="2600" b="1" dirty="0" err="1">
                <a:solidFill>
                  <a:srgbClr val="004C22"/>
                </a:solidFill>
              </a:rPr>
              <a:t>що</a:t>
            </a:r>
            <a:r>
              <a:rPr lang="ru-RU" sz="2600" b="1" dirty="0">
                <a:solidFill>
                  <a:srgbClr val="004C22"/>
                </a:solidFill>
              </a:rPr>
              <a:t> </a:t>
            </a:r>
            <a:r>
              <a:rPr lang="ru-RU" sz="2600" b="1" dirty="0" err="1">
                <a:solidFill>
                  <a:srgbClr val="004C22"/>
                </a:solidFill>
              </a:rPr>
              <a:t>впливає</a:t>
            </a:r>
            <a:r>
              <a:rPr lang="ru-RU" sz="2600" b="1" dirty="0">
                <a:solidFill>
                  <a:srgbClr val="004C22"/>
                </a:solidFill>
              </a:rPr>
              <a:t> на </a:t>
            </a:r>
            <a:r>
              <a:rPr lang="ru-RU" sz="2600" b="1" dirty="0" smtClean="0">
                <a:solidFill>
                  <a:srgbClr val="004C22"/>
                </a:solidFill>
              </a:rPr>
              <a:t>стан </a:t>
            </a:r>
            <a:r>
              <a:rPr lang="ru-RU" sz="2600" b="1" dirty="0" err="1" smtClean="0">
                <a:solidFill>
                  <a:srgbClr val="004C22"/>
                </a:solidFill>
              </a:rPr>
              <a:t>здоров’я</a:t>
            </a:r>
            <a:r>
              <a:rPr lang="ru-RU" sz="2600" b="1" dirty="0">
                <a:solidFill>
                  <a:srgbClr val="004C22"/>
                </a:solidFill>
              </a:rPr>
              <a:t>, </a:t>
            </a:r>
            <a:r>
              <a:rPr lang="ru-RU" sz="2600" b="1" dirty="0" err="1">
                <a:solidFill>
                  <a:srgbClr val="004C22"/>
                </a:solidFill>
              </a:rPr>
              <a:t>працездатність</a:t>
            </a:r>
            <a:r>
              <a:rPr lang="ru-RU" sz="2600" b="1" dirty="0">
                <a:solidFill>
                  <a:srgbClr val="004C22"/>
                </a:solidFill>
              </a:rPr>
              <a:t>, </a:t>
            </a:r>
            <a:r>
              <a:rPr lang="ru-RU" sz="2600" b="1" dirty="0" err="1">
                <a:solidFill>
                  <a:srgbClr val="004C22"/>
                </a:solidFill>
              </a:rPr>
              <a:t>розумовий</a:t>
            </a:r>
            <a:r>
              <a:rPr lang="ru-RU" sz="2600" b="1" dirty="0">
                <a:solidFill>
                  <a:srgbClr val="004C22"/>
                </a:solidFill>
              </a:rPr>
              <a:t> і </a:t>
            </a:r>
            <a:r>
              <a:rPr lang="ru-RU" sz="2600" b="1" dirty="0" err="1">
                <a:solidFill>
                  <a:srgbClr val="004C22"/>
                </a:solidFill>
              </a:rPr>
              <a:t>фізичний</a:t>
            </a:r>
            <a:r>
              <a:rPr lang="ru-RU" sz="2600" b="1" dirty="0">
                <a:solidFill>
                  <a:srgbClr val="004C22"/>
                </a:solidFill>
              </a:rPr>
              <a:t> </a:t>
            </a:r>
            <a:r>
              <a:rPr lang="ru-RU" sz="2600" b="1" dirty="0" err="1">
                <a:solidFill>
                  <a:srgbClr val="004C22"/>
                </a:solidFill>
              </a:rPr>
              <a:t>розвиток</a:t>
            </a:r>
            <a:r>
              <a:rPr lang="ru-RU" sz="2600" b="1" dirty="0">
                <a:solidFill>
                  <a:srgbClr val="004C22"/>
                </a:solidFill>
              </a:rPr>
              <a:t>, а </a:t>
            </a:r>
            <a:r>
              <a:rPr lang="ru-RU" sz="2600" b="1" dirty="0" err="1">
                <a:solidFill>
                  <a:srgbClr val="004C22"/>
                </a:solidFill>
              </a:rPr>
              <a:t>також</a:t>
            </a:r>
            <a:r>
              <a:rPr lang="ru-RU" sz="2600" b="1" dirty="0">
                <a:solidFill>
                  <a:srgbClr val="004C22"/>
                </a:solidFill>
              </a:rPr>
              <a:t> на </a:t>
            </a:r>
            <a:r>
              <a:rPr lang="ru-RU" sz="2600" b="1" dirty="0" err="1" smtClean="0">
                <a:solidFill>
                  <a:srgbClr val="004C22"/>
                </a:solidFill>
              </a:rPr>
              <a:t>тривалість</a:t>
            </a:r>
            <a:r>
              <a:rPr lang="ru-RU" sz="2600" b="1" dirty="0" smtClean="0">
                <a:solidFill>
                  <a:srgbClr val="004C22"/>
                </a:solidFill>
              </a:rPr>
              <a:t> </a:t>
            </a:r>
            <a:r>
              <a:rPr lang="ru-RU" sz="2600" b="1" dirty="0" err="1" smtClean="0">
                <a:solidFill>
                  <a:srgbClr val="004C22"/>
                </a:solidFill>
              </a:rPr>
              <a:t>життя</a:t>
            </a:r>
            <a:r>
              <a:rPr lang="ru-RU" sz="2600" b="1" dirty="0" smtClean="0">
                <a:solidFill>
                  <a:srgbClr val="004C22"/>
                </a:solidFill>
              </a:rPr>
              <a:t> </a:t>
            </a:r>
            <a:r>
              <a:rPr lang="ru-RU" sz="2600" b="1" dirty="0" err="1">
                <a:solidFill>
                  <a:srgbClr val="004C22"/>
                </a:solidFill>
              </a:rPr>
              <a:t>людини</a:t>
            </a:r>
            <a:r>
              <a:rPr lang="ru-RU" sz="2600" b="1" dirty="0">
                <a:solidFill>
                  <a:srgbClr val="004C22"/>
                </a:solidFill>
              </a:rPr>
              <a:t>. </a:t>
            </a:r>
            <a:r>
              <a:rPr lang="ru-RU" sz="2600" b="1" dirty="0" smtClean="0">
                <a:solidFill>
                  <a:srgbClr val="004C22"/>
                </a:solidFill>
              </a:rPr>
              <a:t> </a:t>
            </a:r>
            <a:r>
              <a:rPr lang="ru-RU" sz="2600" b="1" dirty="0" err="1" smtClean="0">
                <a:solidFill>
                  <a:srgbClr val="004C22"/>
                </a:solidFill>
              </a:rPr>
              <a:t>Амброзія</a:t>
            </a:r>
            <a:r>
              <a:rPr lang="ru-RU" sz="2600" b="1" dirty="0" smtClean="0">
                <a:solidFill>
                  <a:srgbClr val="004C22"/>
                </a:solidFill>
              </a:rPr>
              <a:t> </a:t>
            </a:r>
            <a:r>
              <a:rPr lang="ru-RU" sz="2600" b="1" dirty="0" err="1" smtClean="0">
                <a:solidFill>
                  <a:srgbClr val="004C22"/>
                </a:solidFill>
              </a:rPr>
              <a:t>полинолиста</a:t>
            </a:r>
            <a:r>
              <a:rPr lang="ru-RU" sz="2600" b="1" dirty="0" smtClean="0">
                <a:solidFill>
                  <a:srgbClr val="004C22"/>
                </a:solidFill>
              </a:rPr>
              <a:t>, </a:t>
            </a:r>
            <a:r>
              <a:rPr lang="ru-RU" sz="2600" b="1" dirty="0" err="1" smtClean="0">
                <a:solidFill>
                  <a:srgbClr val="004C22"/>
                </a:solidFill>
              </a:rPr>
              <a:t>борщівник</a:t>
            </a:r>
            <a:r>
              <a:rPr lang="ru-RU" sz="2600" b="1" dirty="0" smtClean="0">
                <a:solidFill>
                  <a:srgbClr val="004C22"/>
                </a:solidFill>
              </a:rPr>
              <a:t> </a:t>
            </a:r>
            <a:r>
              <a:rPr lang="ru-RU" sz="2600" b="1" dirty="0" err="1">
                <a:solidFill>
                  <a:srgbClr val="004C22"/>
                </a:solidFill>
              </a:rPr>
              <a:t>Сосновського</a:t>
            </a:r>
            <a:r>
              <a:rPr lang="ru-RU" sz="2600" b="1" dirty="0">
                <a:solidFill>
                  <a:srgbClr val="004C22"/>
                </a:solidFill>
              </a:rPr>
              <a:t>, </a:t>
            </a:r>
            <a:r>
              <a:rPr lang="ru-RU" sz="2600" b="1" dirty="0" err="1">
                <a:solidFill>
                  <a:srgbClr val="004C22"/>
                </a:solidFill>
              </a:rPr>
              <a:t>африканські</a:t>
            </a:r>
            <a:r>
              <a:rPr lang="ru-RU" sz="2600" b="1" dirty="0">
                <a:solidFill>
                  <a:srgbClr val="004C22"/>
                </a:solidFill>
              </a:rPr>
              <a:t> </a:t>
            </a:r>
            <a:r>
              <a:rPr lang="ru-RU" sz="2600" b="1" dirty="0" err="1">
                <a:solidFill>
                  <a:srgbClr val="004C22"/>
                </a:solidFill>
              </a:rPr>
              <a:t>бджоли</a:t>
            </a:r>
            <a:r>
              <a:rPr lang="ru-RU" sz="2600" b="1" dirty="0" smtClean="0">
                <a:solidFill>
                  <a:srgbClr val="004C22"/>
                </a:solidFill>
              </a:rPr>
              <a:t>.</a:t>
            </a:r>
            <a:endParaRPr lang="ru-RU" sz="2600" b="1" dirty="0">
              <a:solidFill>
                <a:srgbClr val="004C22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374" y="1268761"/>
            <a:ext cx="1888329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1471"/>
            <a:ext cx="2736304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04" y="5384583"/>
            <a:ext cx="1971303" cy="13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07" y="5267074"/>
            <a:ext cx="1696851" cy="75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13" y="1268761"/>
            <a:ext cx="2295221" cy="146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904307"/>
            <a:ext cx="2189018" cy="122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25" y="6022349"/>
            <a:ext cx="1886399" cy="93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7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Антропічне</a:t>
            </a:r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антропогенних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антропогенних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111" y="1340768"/>
            <a:ext cx="9036496" cy="420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Природними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об’єктами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антропогенного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екосистеми</a:t>
            </a:r>
            <a:r>
              <a:rPr lang="ru-RU" sz="20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sz="20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ландшафти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складники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далекому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минулому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лікарі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звернули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те,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природою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позбавляє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депресії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страхів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тривоги</a:t>
            </a:r>
            <a:r>
              <a:rPr lang="ru-RU" sz="20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22" y="2777980"/>
            <a:ext cx="422014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38" y="2931755"/>
            <a:ext cx="2843758" cy="31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856798"/>
            <a:ext cx="2051720" cy="323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5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Окремими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видами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екотерапії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є:</a:t>
            </a:r>
            <a:endParaRPr lang="ru-RU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дельфіно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гіпо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ландшафто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гарден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лісотерапія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Японії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прогулянки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лісом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сірін-йоку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лісові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ванни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стали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впливи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знижують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частоту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серцевих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скорочень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артеріальний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тиск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зменшують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вироблення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гормонів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стресу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зміцнюють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імунну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" y="2852936"/>
            <a:ext cx="324626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5"/>
          <a:stretch/>
        </p:blipFill>
        <p:spPr bwMode="auto">
          <a:xfrm>
            <a:off x="191179" y="5055032"/>
            <a:ext cx="2619375" cy="180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r="5104" b="523"/>
          <a:stretch/>
        </p:blipFill>
        <p:spPr bwMode="auto">
          <a:xfrm>
            <a:off x="3425774" y="2780928"/>
            <a:ext cx="2419759" cy="183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90879"/>
            <a:ext cx="237901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80888"/>
            <a:ext cx="24955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060" y="5463270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03" y="4386051"/>
            <a:ext cx="2294358" cy="125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61" y="4368514"/>
            <a:ext cx="1697900" cy="127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4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антропогенні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змінено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створено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парки.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Зачарований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край,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Подільські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Товтри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Гори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Сколівські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Бескиди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3579000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99" y="2213979"/>
            <a:ext cx="4021525" cy="214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728" y="4231673"/>
            <a:ext cx="3359274" cy="167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002" y="5373214"/>
            <a:ext cx="2051150" cy="15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9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26" y="260648"/>
            <a:ext cx="9036496" cy="2736304"/>
          </a:xfrm>
        </p:spPr>
        <p:txBody>
          <a:bodyPr>
            <a:noAutofit/>
          </a:bodyPr>
          <a:lstStyle/>
          <a:p>
            <a:pPr algn="l"/>
            <a:r>
              <a:rPr lang="ru-RU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Антропогенні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і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властивостей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аграрнийвплив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у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містах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закладають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зелені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зони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ля 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занять спортом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створюють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штучні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поля, з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пізнавальною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метою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організовують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шекспірівські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сади,</a:t>
            </a:r>
            <a:b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дендропарки.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84951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14" y="2690031"/>
            <a:ext cx="3814474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28" y="4812473"/>
            <a:ext cx="3187272" cy="185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6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600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Негативне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1.промисловий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великих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2.радіоактивний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атомних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електростанцій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3.транспортний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автомобільних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шляхів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залізниць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мілітарний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складів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боєприпасами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полігонів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випробовування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зброї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складників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антропогенного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й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хімічне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біологічне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7" y="3569917"/>
            <a:ext cx="281342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501" y="3569917"/>
            <a:ext cx="26289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11" y="3523282"/>
            <a:ext cx="23241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" y="5468903"/>
            <a:ext cx="340042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10" y="5394410"/>
            <a:ext cx="2405245" cy="140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28" y="3653265"/>
            <a:ext cx="2448272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81" y="5394410"/>
            <a:ext cx="2658787" cy="147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4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420888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ВООЗ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ризики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зумовлюють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найнебезпечніших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щороку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вбивають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 млн людей.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" y="2348880"/>
            <a:ext cx="5272156" cy="353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82" y="2336946"/>
            <a:ext cx="3810000" cy="346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660082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5" y="2376227"/>
            <a:ext cx="6811797" cy="436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74" y="2399370"/>
            <a:ext cx="5848434" cy="434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57201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29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02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завдання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2646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1.Що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Назвіть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абіотичногосередовища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біотичне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Наведіть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приклади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впливубіотичних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антропічне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Назвіть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складники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антропічного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абіотичні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біотичного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антропічного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Оцініть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7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362274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 СЕРЕДОВИЩЕ –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абіотичного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біотичного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ан-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тропічного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сукупності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698477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5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301006"/>
          </a:xfrm>
        </p:spPr>
        <p:txBody>
          <a:bodyPr>
            <a:noAutofit/>
          </a:bodyPr>
          <a:lstStyle/>
          <a:p>
            <a:r>
              <a:rPr lang="ru-RU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</a:t>
            </a:r>
            <a:r>
              <a:rPr lang="ru-RU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76064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26</a:t>
            </a:r>
            <a:r>
              <a:rPr lang="ru-RU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8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8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 </a:t>
            </a:r>
            <a:r>
              <a:rPr lang="ru-RU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 СЕРЕДОВИЩА</a:t>
            </a:r>
          </a:p>
          <a:p>
            <a:pPr marL="0" indent="0" algn="ctr">
              <a:buNone/>
            </a:pPr>
            <a:r>
              <a:rPr lang="ru-RU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ЗДОРОВ’Я ЛЮДИНИ</a:t>
            </a:r>
          </a:p>
        </p:txBody>
      </p:sp>
    </p:spTree>
    <p:extLst>
      <p:ext uri="{BB962C8B-B14F-4D97-AF65-F5344CB8AC3E}">
        <p14:creationId xmlns:p14="http://schemas.microsoft.com/office/powerpoint/2010/main" val="102671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4094"/>
            <a:ext cx="9144000" cy="593752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Абіотичне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неживої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справляють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прямий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опосередкований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Компонентами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земля,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поверхневі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підземні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атмосферне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космічний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56992"/>
            <a:ext cx="3957037" cy="296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 bwMode="auto">
          <a:xfrm>
            <a:off x="3785348" y="2852936"/>
            <a:ext cx="5380999" cy="379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34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0"/>
            <a:ext cx="9252520" cy="90872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абіотичних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’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340768"/>
            <a:ext cx="9252520" cy="5517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1.Космічні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космічному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місячне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промені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Сонячна</a:t>
            </a:r>
            <a:r>
              <a:rPr lang="ru-RU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активность,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причиною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спричинені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нею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збурення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йоносфери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порушують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серцево-судинної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нервової</a:t>
            </a:r>
            <a:r>
              <a:rPr lang="ru-RU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чинником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ультрафіолетове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невеликих 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дозах </a:t>
            </a:r>
            <a:r>
              <a:rPr lang="ru-RU" sz="2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корисне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в </a:t>
            </a:r>
            <a:r>
              <a:rPr lang="ru-RU" sz="2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значних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небезпечне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9" y="3697186"/>
            <a:ext cx="3995936" cy="326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09"/>
          <a:stretch/>
        </p:blipFill>
        <p:spPr bwMode="auto">
          <a:xfrm>
            <a:off x="6029316" y="5517232"/>
            <a:ext cx="313184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80" y="3697186"/>
            <a:ext cx="2275950" cy="153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70636"/>
            <a:ext cx="2872114" cy="24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06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6741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2.Геофізичні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визначаються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процесами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земне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тяжіння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сейсмічність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Магнітне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поле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відчуває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реагує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впливи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передусім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функціональними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змінами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нервової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кровоносної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й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мозкової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endParaRPr lang="ru-RU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26344"/>
            <a:ext cx="4286250" cy="203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80427"/>
            <a:ext cx="3204964" cy="212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1"/>
          <a:stretch/>
        </p:blipFill>
        <p:spPr bwMode="auto">
          <a:xfrm>
            <a:off x="4211960" y="4859234"/>
            <a:ext cx="3266273" cy="182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" y="2826344"/>
            <a:ext cx="3446198" cy="203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0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612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Кліматичні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особливостями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багаторічного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погоди є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газовий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склад, температура й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вологість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атмосферний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тиск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опади.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Атмосферний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тиск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позначається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хворих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артрити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артрози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малоосвітлене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призвести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сезонної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депресії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синтез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серотоніну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28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нейромедіатором</a:t>
            </a:r>
            <a:r>
              <a:rPr lang="ru-RU" sz="28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гарного </a:t>
            </a:r>
            <a:r>
              <a:rPr lang="ru-RU" sz="28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самопочуття</a:t>
            </a:r>
            <a:r>
              <a:rPr lang="ru-RU" sz="28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49" y="4290794"/>
            <a:ext cx="3357930" cy="223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8607"/>
            <a:ext cx="3203848" cy="21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4257232"/>
            <a:ext cx="2483768" cy="21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5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4.Едафічні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зумовлені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хімічними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фізичними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властивостями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надлишок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нестача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біоелементів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рН,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вологість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радіонуклідів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Дефіцит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Йоду в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рослинних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продуктах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спричиняє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ендемічний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зоб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загрожувати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здоров’ю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патогенних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мікроорганізмів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правцевого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клостридію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легіонели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й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акумуляцію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токсичних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важких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металів</a:t>
            </a:r>
            <a:r>
              <a:rPr lang="ru-RU" sz="2400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0" y="3554225"/>
            <a:ext cx="4032448" cy="300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5331"/>
            <a:ext cx="2628643" cy="131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6"/>
          <a:stretch/>
        </p:blipFill>
        <p:spPr bwMode="auto">
          <a:xfrm>
            <a:off x="4243701" y="4211386"/>
            <a:ext cx="4320480" cy="264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25331"/>
            <a:ext cx="2088232" cy="12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5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6669360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5.Гідрологічні </a:t>
            </a:r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хімічними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фізичними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властивостями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води (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сольовий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Надлишок</a:t>
            </a:r>
            <a:r>
              <a:rPr lang="ru-RU" b="1" dirty="0" smtClean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Флуору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ураження</a:t>
            </a:r>
            <a:r>
              <a:rPr lang="ru-RU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зубів</a:t>
            </a:r>
            <a:r>
              <a:rPr lang="ru-RU" b="1" dirty="0">
                <a:solidFill>
                  <a:srgbClr val="004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флюорозу.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914400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77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84976" cy="836712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Вплив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cs typeface="Times New Roman"/>
              </a:rPr>
              <a:t>біотичного</a:t>
            </a:r>
            <a:r>
              <a:rPr lang="ru-RU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середовища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543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внутрішньовидові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взаємовідносини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людьми)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2.Міжвидові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симбіотичні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антагоністичні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нейтральні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взаємозв’язки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організмом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організмами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11" y="1700808"/>
            <a:ext cx="380714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2231"/>
            <a:ext cx="3419872" cy="227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4549110"/>
            <a:ext cx="2478174" cy="167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96" y="4141290"/>
            <a:ext cx="1761415" cy="124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311" y="4005064"/>
            <a:ext cx="2290712" cy="176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35562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75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800</Words>
  <Application>Microsoft Office PowerPoint</Application>
  <PresentationFormat>Экран (4:3)</PresentationFormat>
  <Paragraphs>59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Тема:  ВПЛИВ НАВКОЛИШНЬОГО СЕРЕДОВИЩА НА ЗДОРОВ’Я ЛЮДИНИ</vt:lpstr>
      <vt:lpstr>НАВКОЛИШНЄ СЕРЕДОВИЩЕ – це сукупність абіотичного, біотичного й ан- тропічного середовищ, які в сукупності впливають на людину та її діяльність.</vt:lpstr>
      <vt:lpstr>Презентация PowerPoint</vt:lpstr>
      <vt:lpstr> Вплив   абіотичних чинників навколишнього середовища  на здоров’я людини </vt:lpstr>
      <vt:lpstr>Презентация PowerPoint</vt:lpstr>
      <vt:lpstr>Презентация PowerPoint</vt:lpstr>
      <vt:lpstr>Презентация PowerPoint</vt:lpstr>
      <vt:lpstr>Презентация PowerPoint</vt:lpstr>
      <vt:lpstr>Вплив  біотичного середовища </vt:lpstr>
      <vt:lpstr>Презентация PowerPoint</vt:lpstr>
      <vt:lpstr>Презентация PowerPoint</vt:lpstr>
      <vt:lpstr>Презентация PowerPoint</vt:lpstr>
      <vt:lpstr>Антропічне середовище – сукупність природних, природно-антропогенних й антропогенних чинників впливу діяльності людини на організм людини.</vt:lpstr>
      <vt:lpstr>Презентация PowerPoint</vt:lpstr>
      <vt:lpstr>Презентация PowerPoint</vt:lpstr>
      <vt:lpstr>Антропогенні об’єкти – це об’єкти, що їх створено людиною для забезпечення його соціальних потреб і які не мають властивостей природних об’єктів. Культурні рослини (аграрнийвплив), у містах й навколо міст закладають зелені зони, д ля занять спортом створюють штучні поля, з пізнавальною метою організовують шекспірівські сади, дендропарки.</vt:lpstr>
      <vt:lpstr>Презентация PowerPoint</vt:lpstr>
      <vt:lpstr>За даними ВООЗ, екологічні ризики зумовлюють виникнення понад 100 найнебезпечніших захворювань, і щороку саме вони вбивають 12,6 млн людей.</vt:lpstr>
      <vt:lpstr>Запитання та завдання</vt:lpstr>
      <vt:lpstr>Домашнє завдання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АДАПТАЦІЯ ЯК ЗАГАЛЬНА ВЛАСТИВІСТЬ БІОСИСТЕМ</dc:title>
  <dc:creator>HP</dc:creator>
  <cp:lastModifiedBy>HP</cp:lastModifiedBy>
  <cp:revision>303</cp:revision>
  <dcterms:created xsi:type="dcterms:W3CDTF">2019-08-10T13:04:05Z</dcterms:created>
  <dcterms:modified xsi:type="dcterms:W3CDTF">2019-12-07T16:11:29Z</dcterms:modified>
</cp:coreProperties>
</file>