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</p:sldMasterIdLst>
  <p:sldIdLst>
    <p:sldId id="256" r:id="rId4"/>
    <p:sldId id="257" r:id="rId5"/>
    <p:sldId id="258" r:id="rId6"/>
    <p:sldId id="259" r:id="rId7"/>
    <p:sldId id="260" r:id="rId8"/>
    <p:sldId id="325" r:id="rId9"/>
    <p:sldId id="326" r:id="rId10"/>
    <p:sldId id="262" r:id="rId11"/>
    <p:sldId id="261" r:id="rId12"/>
    <p:sldId id="327" r:id="rId13"/>
    <p:sldId id="328" r:id="rId14"/>
    <p:sldId id="343" r:id="rId15"/>
    <p:sldId id="264" r:id="rId16"/>
    <p:sldId id="329" r:id="rId17"/>
    <p:sldId id="330" r:id="rId18"/>
    <p:sldId id="266" r:id="rId19"/>
    <p:sldId id="331" r:id="rId20"/>
    <p:sldId id="332" r:id="rId21"/>
    <p:sldId id="342" r:id="rId22"/>
    <p:sldId id="279" r:id="rId23"/>
    <p:sldId id="338" r:id="rId24"/>
    <p:sldId id="281" r:id="rId25"/>
    <p:sldId id="344" r:id="rId26"/>
    <p:sldId id="334" r:id="rId27"/>
    <p:sldId id="345" r:id="rId28"/>
    <p:sldId id="273" r:id="rId29"/>
    <p:sldId id="346" r:id="rId30"/>
    <p:sldId id="274" r:id="rId31"/>
    <p:sldId id="341" r:id="rId32"/>
    <p:sldId id="275" r:id="rId33"/>
    <p:sldId id="295" r:id="rId34"/>
    <p:sldId id="335" r:id="rId35"/>
    <p:sldId id="337" r:id="rId36"/>
    <p:sldId id="287" r:id="rId37"/>
    <p:sldId id="301" r:id="rId38"/>
    <p:sldId id="300" r:id="rId39"/>
    <p:sldId id="306" r:id="rId40"/>
    <p:sldId id="307" r:id="rId41"/>
    <p:sldId id="308" r:id="rId42"/>
    <p:sldId id="318" r:id="rId43"/>
    <p:sldId id="323" r:id="rId44"/>
    <p:sldId id="336" r:id="rId45"/>
    <p:sldId id="321" r:id="rId46"/>
    <p:sldId id="347" r:id="rId47"/>
    <p:sldId id="294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0FF"/>
    <a:srgbClr val="33CC33"/>
    <a:srgbClr val="008000"/>
    <a:srgbClr val="0043C8"/>
    <a:srgbClr val="BAE18F"/>
    <a:srgbClr val="00FFFF"/>
    <a:srgbClr val="66FF33"/>
    <a:srgbClr val="FF99FF"/>
    <a:srgbClr val="FBC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79B7C-F707-415B-BEB6-D3A713890829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CD628C75-9A55-4E68-8BB2-E006C5DBD469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uk-UA" sz="4800" b="1" dirty="0" err="1" smtClean="0">
              <a:solidFill>
                <a:srgbClr val="002060"/>
              </a:solidFill>
              <a:latin typeface="Arial Black" pitchFamily="34" charset="0"/>
              <a:cs typeface="Arial" pitchFamily="34" charset="0"/>
            </a:rPr>
            <a:t>комплементарність</a:t>
          </a:r>
          <a:endParaRPr lang="uk-UA" sz="5400" b="1" dirty="0">
            <a:solidFill>
              <a:srgbClr val="002060"/>
            </a:solidFill>
            <a:latin typeface="Arial Black" pitchFamily="34" charset="0"/>
            <a:cs typeface="Arial" pitchFamily="34" charset="0"/>
          </a:endParaRPr>
        </a:p>
      </dgm:t>
    </dgm:pt>
    <dgm:pt modelId="{C56B9954-B500-413B-9930-5404D19591A0}" type="parTrans" cxnId="{203E55FA-9C30-43E5-BCB6-6365A2931BB8}">
      <dgm:prSet/>
      <dgm:spPr/>
      <dgm:t>
        <a:bodyPr/>
        <a:lstStyle/>
        <a:p>
          <a:endParaRPr lang="uk-UA"/>
        </a:p>
      </dgm:t>
    </dgm:pt>
    <dgm:pt modelId="{9282679F-8F1E-42EF-A451-F28ACD0C75CF}" type="sibTrans" cxnId="{203E55FA-9C30-43E5-BCB6-6365A2931BB8}">
      <dgm:prSet/>
      <dgm:spPr/>
      <dgm:t>
        <a:bodyPr/>
        <a:lstStyle/>
        <a:p>
          <a:endParaRPr lang="uk-UA"/>
        </a:p>
      </dgm:t>
    </dgm:pt>
    <dgm:pt modelId="{D53AB29E-C0B5-4B56-84DB-C30B1FC49741}">
      <dgm:prSet phldrT="[Текст]" custT="1"/>
      <dgm:spPr>
        <a:solidFill>
          <a:srgbClr val="66FF33"/>
        </a:solidFill>
      </dgm:spPr>
      <dgm:t>
        <a:bodyPr/>
        <a:lstStyle/>
        <a:p>
          <a:r>
            <a:rPr lang="uk-UA" sz="7200" b="1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rPr>
            <a:t>епістаз</a:t>
          </a:r>
          <a:endParaRPr lang="uk-UA" sz="6000" b="1" dirty="0">
            <a:solidFill>
              <a:srgbClr val="002060"/>
            </a:solidFill>
            <a:latin typeface="Arial Black" pitchFamily="34" charset="0"/>
            <a:cs typeface="Arial" pitchFamily="34" charset="0"/>
          </a:endParaRPr>
        </a:p>
      </dgm:t>
    </dgm:pt>
    <dgm:pt modelId="{1B59AF3D-1392-4CCE-879F-97A772951799}" type="parTrans" cxnId="{11FC0340-EF05-4BB5-AA3F-F49BC9907319}">
      <dgm:prSet/>
      <dgm:spPr/>
      <dgm:t>
        <a:bodyPr/>
        <a:lstStyle/>
        <a:p>
          <a:endParaRPr lang="uk-UA"/>
        </a:p>
      </dgm:t>
    </dgm:pt>
    <dgm:pt modelId="{22D32EC6-32CB-494E-88CD-73C1BB7E274B}" type="sibTrans" cxnId="{11FC0340-EF05-4BB5-AA3F-F49BC9907319}">
      <dgm:prSet/>
      <dgm:spPr/>
      <dgm:t>
        <a:bodyPr/>
        <a:lstStyle/>
        <a:p>
          <a:endParaRPr lang="uk-UA"/>
        </a:p>
      </dgm:t>
    </dgm:pt>
    <dgm:pt modelId="{922EEA16-E604-4CA0-81C7-A312B9A42C69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uk-UA" sz="6600" b="1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rPr>
            <a:t>полімерія</a:t>
          </a:r>
          <a:endParaRPr lang="uk-UA" sz="6000" b="1" dirty="0">
            <a:solidFill>
              <a:srgbClr val="002060"/>
            </a:solidFill>
            <a:latin typeface="Arial Black" pitchFamily="34" charset="0"/>
            <a:cs typeface="Arial" pitchFamily="34" charset="0"/>
          </a:endParaRPr>
        </a:p>
      </dgm:t>
    </dgm:pt>
    <dgm:pt modelId="{762CE014-FC51-47A1-BD3D-280259E31704}" type="parTrans" cxnId="{FE7F3417-7AD6-4BED-9215-1220B78F8974}">
      <dgm:prSet/>
      <dgm:spPr/>
      <dgm:t>
        <a:bodyPr/>
        <a:lstStyle/>
        <a:p>
          <a:endParaRPr lang="uk-UA"/>
        </a:p>
      </dgm:t>
    </dgm:pt>
    <dgm:pt modelId="{55573FBF-43F5-4138-BD64-2533F6FFFD7E}" type="sibTrans" cxnId="{FE7F3417-7AD6-4BED-9215-1220B78F8974}">
      <dgm:prSet/>
      <dgm:spPr/>
      <dgm:t>
        <a:bodyPr/>
        <a:lstStyle/>
        <a:p>
          <a:endParaRPr lang="uk-UA"/>
        </a:p>
      </dgm:t>
    </dgm:pt>
    <dgm:pt modelId="{A26E37E2-3D83-4975-8770-073159A63E4E}" type="pres">
      <dgm:prSet presAssocID="{FE379B7C-F707-415B-BEB6-D3A713890829}" presName="Name0" presStyleCnt="0">
        <dgm:presLayoutVars>
          <dgm:dir/>
          <dgm:animLvl val="lvl"/>
          <dgm:resizeHandles val="exact"/>
        </dgm:presLayoutVars>
      </dgm:prSet>
      <dgm:spPr/>
    </dgm:pt>
    <dgm:pt modelId="{8C622BFF-62B3-4849-871F-6C87DF6FDFDA}" type="pres">
      <dgm:prSet presAssocID="{CD628C75-9A55-4E68-8BB2-E006C5DBD469}" presName="Name8" presStyleCnt="0"/>
      <dgm:spPr/>
    </dgm:pt>
    <dgm:pt modelId="{D000D0F6-0DCD-49B5-8E99-6F625FF7190A}" type="pres">
      <dgm:prSet presAssocID="{CD628C75-9A55-4E68-8BB2-E006C5DBD469}" presName="level" presStyleLbl="node1" presStyleIdx="0" presStyleCnt="3" custScaleX="30000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ADDF42-916B-49C7-8795-FFF823D74FB2}" type="pres">
      <dgm:prSet presAssocID="{CD628C75-9A55-4E68-8BB2-E006C5DBD4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CE491F-5D42-4703-8D58-605635573DC4}" type="pres">
      <dgm:prSet presAssocID="{D53AB29E-C0B5-4B56-84DB-C30B1FC49741}" presName="Name8" presStyleCnt="0"/>
      <dgm:spPr/>
    </dgm:pt>
    <dgm:pt modelId="{90755A81-E8FB-4E5A-A83D-955097A51B35}" type="pres">
      <dgm:prSet presAssocID="{D53AB29E-C0B5-4B56-84DB-C30B1FC49741}" presName="level" presStyleLbl="node1" presStyleIdx="1" presStyleCnt="3" custScaleX="15000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A71B36-A65A-4532-9340-EB6ACC2F6641}" type="pres">
      <dgm:prSet presAssocID="{D53AB29E-C0B5-4B56-84DB-C30B1FC497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1C7931-F72E-4C6E-895B-7F72DA662531}" type="pres">
      <dgm:prSet presAssocID="{922EEA16-E604-4CA0-81C7-A312B9A42C69}" presName="Name8" presStyleCnt="0"/>
      <dgm:spPr/>
    </dgm:pt>
    <dgm:pt modelId="{9455A9D0-BB24-4D0C-8A26-AE06AD32CD68}" type="pres">
      <dgm:prSet presAssocID="{922EEA16-E604-4CA0-81C7-A312B9A42C6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CF6F6D-3B81-4CB5-9FF1-95EDB392B25A}" type="pres">
      <dgm:prSet presAssocID="{922EEA16-E604-4CA0-81C7-A312B9A42C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E7F3417-7AD6-4BED-9215-1220B78F8974}" srcId="{FE379B7C-F707-415B-BEB6-D3A713890829}" destId="{922EEA16-E604-4CA0-81C7-A312B9A42C69}" srcOrd="2" destOrd="0" parTransId="{762CE014-FC51-47A1-BD3D-280259E31704}" sibTransId="{55573FBF-43F5-4138-BD64-2533F6FFFD7E}"/>
    <dgm:cxn modelId="{11FC0340-EF05-4BB5-AA3F-F49BC9907319}" srcId="{FE379B7C-F707-415B-BEB6-D3A713890829}" destId="{D53AB29E-C0B5-4B56-84DB-C30B1FC49741}" srcOrd="1" destOrd="0" parTransId="{1B59AF3D-1392-4CCE-879F-97A772951799}" sibTransId="{22D32EC6-32CB-494E-88CD-73C1BB7E274B}"/>
    <dgm:cxn modelId="{22D965AD-0264-45C6-930A-77649B7922A3}" type="presOf" srcId="{922EEA16-E604-4CA0-81C7-A312B9A42C69}" destId="{9455A9D0-BB24-4D0C-8A26-AE06AD32CD68}" srcOrd="0" destOrd="0" presId="urn:microsoft.com/office/officeart/2005/8/layout/pyramid1"/>
    <dgm:cxn modelId="{51874379-417C-462C-B0EA-19759C565E7B}" type="presOf" srcId="{D53AB29E-C0B5-4B56-84DB-C30B1FC49741}" destId="{FDA71B36-A65A-4532-9340-EB6ACC2F6641}" srcOrd="1" destOrd="0" presId="urn:microsoft.com/office/officeart/2005/8/layout/pyramid1"/>
    <dgm:cxn modelId="{7EB26B7F-CCA4-48C7-92C2-EBC8C4AE9F39}" type="presOf" srcId="{CD628C75-9A55-4E68-8BB2-E006C5DBD469}" destId="{D000D0F6-0DCD-49B5-8E99-6F625FF7190A}" srcOrd="0" destOrd="0" presId="urn:microsoft.com/office/officeart/2005/8/layout/pyramid1"/>
    <dgm:cxn modelId="{99A29C57-B2C7-4293-BB5F-5D383633D0AD}" type="presOf" srcId="{CD628C75-9A55-4E68-8BB2-E006C5DBD469}" destId="{AFADDF42-916B-49C7-8795-FFF823D74FB2}" srcOrd="1" destOrd="0" presId="urn:microsoft.com/office/officeart/2005/8/layout/pyramid1"/>
    <dgm:cxn modelId="{61137C26-F1A1-48DE-BC78-E5BC98DE0DDE}" type="presOf" srcId="{922EEA16-E604-4CA0-81C7-A312B9A42C69}" destId="{66CF6F6D-3B81-4CB5-9FF1-95EDB392B25A}" srcOrd="1" destOrd="0" presId="urn:microsoft.com/office/officeart/2005/8/layout/pyramid1"/>
    <dgm:cxn modelId="{96A53CD5-9641-4A25-BCE6-8F118B836421}" type="presOf" srcId="{D53AB29E-C0B5-4B56-84DB-C30B1FC49741}" destId="{90755A81-E8FB-4E5A-A83D-955097A51B35}" srcOrd="0" destOrd="0" presId="urn:microsoft.com/office/officeart/2005/8/layout/pyramid1"/>
    <dgm:cxn modelId="{4A5EA3C3-D8A5-4C0F-912C-8D05C2BFF6A4}" type="presOf" srcId="{FE379B7C-F707-415B-BEB6-D3A713890829}" destId="{A26E37E2-3D83-4975-8770-073159A63E4E}" srcOrd="0" destOrd="0" presId="urn:microsoft.com/office/officeart/2005/8/layout/pyramid1"/>
    <dgm:cxn modelId="{203E55FA-9C30-43E5-BCB6-6365A2931BB8}" srcId="{FE379B7C-F707-415B-BEB6-D3A713890829}" destId="{CD628C75-9A55-4E68-8BB2-E006C5DBD469}" srcOrd="0" destOrd="0" parTransId="{C56B9954-B500-413B-9930-5404D19591A0}" sibTransId="{9282679F-8F1E-42EF-A451-F28ACD0C75CF}"/>
    <dgm:cxn modelId="{8A3B96F7-5628-4799-B1B8-29D352A25AE5}" type="presParOf" srcId="{A26E37E2-3D83-4975-8770-073159A63E4E}" destId="{8C622BFF-62B3-4849-871F-6C87DF6FDFDA}" srcOrd="0" destOrd="0" presId="urn:microsoft.com/office/officeart/2005/8/layout/pyramid1"/>
    <dgm:cxn modelId="{DEAB3B5F-C2AC-46D3-A5BA-5DA727BEF878}" type="presParOf" srcId="{8C622BFF-62B3-4849-871F-6C87DF6FDFDA}" destId="{D000D0F6-0DCD-49B5-8E99-6F625FF7190A}" srcOrd="0" destOrd="0" presId="urn:microsoft.com/office/officeart/2005/8/layout/pyramid1"/>
    <dgm:cxn modelId="{1E1C25CD-7E30-4B5D-8A27-B7DA2F79B20D}" type="presParOf" srcId="{8C622BFF-62B3-4849-871F-6C87DF6FDFDA}" destId="{AFADDF42-916B-49C7-8795-FFF823D74FB2}" srcOrd="1" destOrd="0" presId="urn:microsoft.com/office/officeart/2005/8/layout/pyramid1"/>
    <dgm:cxn modelId="{BF6FE2BB-19AB-4809-A1FE-363A29532405}" type="presParOf" srcId="{A26E37E2-3D83-4975-8770-073159A63E4E}" destId="{0CCE491F-5D42-4703-8D58-605635573DC4}" srcOrd="1" destOrd="0" presId="urn:microsoft.com/office/officeart/2005/8/layout/pyramid1"/>
    <dgm:cxn modelId="{F35D159F-8100-43AA-8633-B716A76B0FB9}" type="presParOf" srcId="{0CCE491F-5D42-4703-8D58-605635573DC4}" destId="{90755A81-E8FB-4E5A-A83D-955097A51B35}" srcOrd="0" destOrd="0" presId="urn:microsoft.com/office/officeart/2005/8/layout/pyramid1"/>
    <dgm:cxn modelId="{4A2B7B00-D823-4C66-B719-34DEE46F90E4}" type="presParOf" srcId="{0CCE491F-5D42-4703-8D58-605635573DC4}" destId="{FDA71B36-A65A-4532-9340-EB6ACC2F6641}" srcOrd="1" destOrd="0" presId="urn:microsoft.com/office/officeart/2005/8/layout/pyramid1"/>
    <dgm:cxn modelId="{1F63EFE9-BDA9-4B85-A758-A0318F0BDBFD}" type="presParOf" srcId="{A26E37E2-3D83-4975-8770-073159A63E4E}" destId="{321C7931-F72E-4C6E-895B-7F72DA662531}" srcOrd="2" destOrd="0" presId="urn:microsoft.com/office/officeart/2005/8/layout/pyramid1"/>
    <dgm:cxn modelId="{1AA104B3-0F01-4B50-AE83-1D127A676EE9}" type="presParOf" srcId="{321C7931-F72E-4C6E-895B-7F72DA662531}" destId="{9455A9D0-BB24-4D0C-8A26-AE06AD32CD68}" srcOrd="0" destOrd="0" presId="urn:microsoft.com/office/officeart/2005/8/layout/pyramid1"/>
    <dgm:cxn modelId="{7EAF4731-AD99-4735-83D8-FBA9BCCF841F}" type="presParOf" srcId="{321C7931-F72E-4C6E-895B-7F72DA662531}" destId="{66CF6F6D-3B81-4CB5-9FF1-95EDB392B25A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A31564-8478-44DD-9D8F-F5CA3597FE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FF993AF-C613-4A7D-89E6-57A0EBD3BF78}">
      <dgm:prSet phldrT="[Текст]" custT="1"/>
      <dgm:spPr>
        <a:solidFill>
          <a:srgbClr val="BAE18F"/>
        </a:solidFill>
        <a:ln w="38100">
          <a:solidFill>
            <a:srgbClr val="FF0000"/>
          </a:solidFill>
        </a:ln>
      </dgm:spPr>
      <dgm:t>
        <a:bodyPr/>
        <a:lstStyle/>
        <a:p>
          <a:pPr algn="ctr"/>
          <a:r>
            <a:rPr lang="uk-UA" sz="6000" dirty="0" smtClean="0">
              <a:solidFill>
                <a:srgbClr val="C00000"/>
              </a:solidFill>
              <a:latin typeface="Arial Black" pitchFamily="34" charset="0"/>
            </a:rPr>
            <a:t>полімерія</a:t>
          </a:r>
          <a:endParaRPr lang="uk-UA" sz="6000" dirty="0">
            <a:solidFill>
              <a:srgbClr val="C00000"/>
            </a:solidFill>
            <a:latin typeface="Arial Black" pitchFamily="34" charset="0"/>
          </a:endParaRPr>
        </a:p>
      </dgm:t>
    </dgm:pt>
    <dgm:pt modelId="{ADCB5330-2121-4F55-A46A-2F4364A1C69F}" type="parTrans" cxnId="{3FFFAE86-522C-4F31-8D9C-245288AACB17}">
      <dgm:prSet/>
      <dgm:spPr/>
      <dgm:t>
        <a:bodyPr/>
        <a:lstStyle/>
        <a:p>
          <a:endParaRPr lang="uk-UA"/>
        </a:p>
      </dgm:t>
    </dgm:pt>
    <dgm:pt modelId="{63DD5BC6-1FBA-492A-AEF1-013A0E383E0E}" type="sibTrans" cxnId="{3FFFAE86-522C-4F31-8D9C-245288AACB17}">
      <dgm:prSet/>
      <dgm:spPr/>
      <dgm:t>
        <a:bodyPr/>
        <a:lstStyle/>
        <a:p>
          <a:endParaRPr lang="uk-UA"/>
        </a:p>
      </dgm:t>
    </dgm:pt>
    <dgm:pt modelId="{C42CD9BF-6969-498C-9583-C83A4F60132A}">
      <dgm:prSet phldrT="[Текст]" custT="1"/>
      <dgm:spPr>
        <a:solidFill>
          <a:srgbClr val="BAE18F"/>
        </a:solidFill>
        <a:ln w="38100">
          <a:solidFill>
            <a:srgbClr val="1160FF"/>
          </a:solidFill>
        </a:ln>
      </dgm:spPr>
      <dgm:t>
        <a:bodyPr/>
        <a:lstStyle/>
        <a:p>
          <a:pPr algn="ctr"/>
          <a:r>
            <a:rPr lang="uk-UA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кумулятивна</a:t>
          </a:r>
          <a:endParaRPr lang="uk-UA" sz="5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1EF06AE-6878-4914-9D67-06F310529156}" type="parTrans" cxnId="{0723E45C-797A-40F8-AFEF-30430DD61BCB}">
      <dgm:prSet/>
      <dgm:spPr/>
      <dgm:t>
        <a:bodyPr/>
        <a:lstStyle/>
        <a:p>
          <a:endParaRPr lang="uk-UA"/>
        </a:p>
      </dgm:t>
    </dgm:pt>
    <dgm:pt modelId="{AED7D015-A12C-438D-8ED7-1195753DD86B}" type="sibTrans" cxnId="{0723E45C-797A-40F8-AFEF-30430DD61BCB}">
      <dgm:prSet/>
      <dgm:spPr/>
      <dgm:t>
        <a:bodyPr/>
        <a:lstStyle/>
        <a:p>
          <a:endParaRPr lang="uk-UA"/>
        </a:p>
      </dgm:t>
    </dgm:pt>
    <dgm:pt modelId="{7F929140-8E3E-4539-A5B8-281C62A0BF66}">
      <dgm:prSet custT="1"/>
      <dgm:spPr>
        <a:solidFill>
          <a:srgbClr val="BAE18F"/>
        </a:solidFill>
        <a:ln w="38100">
          <a:solidFill>
            <a:srgbClr val="1160FF"/>
          </a:solidFill>
        </a:ln>
      </dgm:spPr>
      <dgm:t>
        <a:bodyPr/>
        <a:lstStyle/>
        <a:p>
          <a:pPr algn="ctr"/>
          <a:r>
            <a:rPr lang="uk-UA" sz="54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некумулятивна</a:t>
          </a:r>
          <a:endParaRPr lang="uk-UA" sz="5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18496D5-EE3F-4FF9-8C5E-EEDAEA13116C}" type="parTrans" cxnId="{D401FA56-2BDB-462C-98C8-F6CA11EFC568}">
      <dgm:prSet/>
      <dgm:spPr/>
      <dgm:t>
        <a:bodyPr/>
        <a:lstStyle/>
        <a:p>
          <a:endParaRPr lang="uk-UA"/>
        </a:p>
      </dgm:t>
    </dgm:pt>
    <dgm:pt modelId="{DFDBBBF1-854D-488B-8CF4-1B592C2B6CEA}" type="sibTrans" cxnId="{D401FA56-2BDB-462C-98C8-F6CA11EFC568}">
      <dgm:prSet/>
      <dgm:spPr/>
      <dgm:t>
        <a:bodyPr/>
        <a:lstStyle/>
        <a:p>
          <a:endParaRPr lang="uk-UA"/>
        </a:p>
      </dgm:t>
    </dgm:pt>
    <dgm:pt modelId="{70C6A58E-D188-454F-9A01-479FE62CEF9C}" type="pres">
      <dgm:prSet presAssocID="{60A31564-8478-44DD-9D8F-F5CA3597FE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C3CE21B-001E-4722-BF8E-C77AEDAEF3A1}" type="pres">
      <dgm:prSet presAssocID="{4FF993AF-C613-4A7D-89E6-57A0EBD3BF7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71049B-F883-49D7-B250-7398446F463E}" type="pres">
      <dgm:prSet presAssocID="{63DD5BC6-1FBA-492A-AEF1-013A0E383E0E}" presName="spacer" presStyleCnt="0"/>
      <dgm:spPr/>
    </dgm:pt>
    <dgm:pt modelId="{FEFB8EF5-03F5-435E-9C12-99B905B6267D}" type="pres">
      <dgm:prSet presAssocID="{C42CD9BF-6969-498C-9583-C83A4F60132A}" presName="parentText" presStyleLbl="node1" presStyleIdx="1" presStyleCnt="3" custLinFactNeighborX="90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2D5D3C-22C8-4ADE-A781-C5B1E41E5FA2}" type="pres">
      <dgm:prSet presAssocID="{AED7D015-A12C-438D-8ED7-1195753DD86B}" presName="spacer" presStyleCnt="0"/>
      <dgm:spPr/>
    </dgm:pt>
    <dgm:pt modelId="{B846ED3C-989D-43C5-A063-37034DC5F2B0}" type="pres">
      <dgm:prSet presAssocID="{7F929140-8E3E-4539-A5B8-281C62A0BF6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41F9042-4830-40BE-82D9-3B294356F605}" type="presOf" srcId="{C42CD9BF-6969-498C-9583-C83A4F60132A}" destId="{FEFB8EF5-03F5-435E-9C12-99B905B6267D}" srcOrd="0" destOrd="0" presId="urn:microsoft.com/office/officeart/2005/8/layout/vList2"/>
    <dgm:cxn modelId="{90B4BF8E-1027-4CDB-AAF7-387ECE0216D1}" type="presOf" srcId="{60A31564-8478-44DD-9D8F-F5CA3597FE31}" destId="{70C6A58E-D188-454F-9A01-479FE62CEF9C}" srcOrd="0" destOrd="0" presId="urn:microsoft.com/office/officeart/2005/8/layout/vList2"/>
    <dgm:cxn modelId="{ABDE689B-5A05-4AC7-B332-EED4FE8F5E8F}" type="presOf" srcId="{4FF993AF-C613-4A7D-89E6-57A0EBD3BF78}" destId="{FC3CE21B-001E-4722-BF8E-C77AEDAEF3A1}" srcOrd="0" destOrd="0" presId="urn:microsoft.com/office/officeart/2005/8/layout/vList2"/>
    <dgm:cxn modelId="{0723E45C-797A-40F8-AFEF-30430DD61BCB}" srcId="{60A31564-8478-44DD-9D8F-F5CA3597FE31}" destId="{C42CD9BF-6969-498C-9583-C83A4F60132A}" srcOrd="1" destOrd="0" parTransId="{91EF06AE-6878-4914-9D67-06F310529156}" sibTransId="{AED7D015-A12C-438D-8ED7-1195753DD86B}"/>
    <dgm:cxn modelId="{8CCA6999-9022-4513-94F3-6C4CCACEF20D}" type="presOf" srcId="{7F929140-8E3E-4539-A5B8-281C62A0BF66}" destId="{B846ED3C-989D-43C5-A063-37034DC5F2B0}" srcOrd="0" destOrd="0" presId="urn:microsoft.com/office/officeart/2005/8/layout/vList2"/>
    <dgm:cxn modelId="{3FFFAE86-522C-4F31-8D9C-245288AACB17}" srcId="{60A31564-8478-44DD-9D8F-F5CA3597FE31}" destId="{4FF993AF-C613-4A7D-89E6-57A0EBD3BF78}" srcOrd="0" destOrd="0" parTransId="{ADCB5330-2121-4F55-A46A-2F4364A1C69F}" sibTransId="{63DD5BC6-1FBA-492A-AEF1-013A0E383E0E}"/>
    <dgm:cxn modelId="{D401FA56-2BDB-462C-98C8-F6CA11EFC568}" srcId="{60A31564-8478-44DD-9D8F-F5CA3597FE31}" destId="{7F929140-8E3E-4539-A5B8-281C62A0BF66}" srcOrd="2" destOrd="0" parTransId="{C18496D5-EE3F-4FF9-8C5E-EEDAEA13116C}" sibTransId="{DFDBBBF1-854D-488B-8CF4-1B592C2B6CEA}"/>
    <dgm:cxn modelId="{89AF265E-A4DC-4394-8E86-34BE349A973B}" type="presParOf" srcId="{70C6A58E-D188-454F-9A01-479FE62CEF9C}" destId="{FC3CE21B-001E-4722-BF8E-C77AEDAEF3A1}" srcOrd="0" destOrd="0" presId="urn:microsoft.com/office/officeart/2005/8/layout/vList2"/>
    <dgm:cxn modelId="{FACCF60C-E497-40CD-9FF5-8F45D89E17FA}" type="presParOf" srcId="{70C6A58E-D188-454F-9A01-479FE62CEF9C}" destId="{9D71049B-F883-49D7-B250-7398446F463E}" srcOrd="1" destOrd="0" presId="urn:microsoft.com/office/officeart/2005/8/layout/vList2"/>
    <dgm:cxn modelId="{80BFE87E-8CB7-40A8-990D-A44221F9EDCA}" type="presParOf" srcId="{70C6A58E-D188-454F-9A01-479FE62CEF9C}" destId="{FEFB8EF5-03F5-435E-9C12-99B905B6267D}" srcOrd="2" destOrd="0" presId="urn:microsoft.com/office/officeart/2005/8/layout/vList2"/>
    <dgm:cxn modelId="{2F779EBF-7348-459B-81CD-236BA2802133}" type="presParOf" srcId="{70C6A58E-D188-454F-9A01-479FE62CEF9C}" destId="{5F2D5D3C-22C8-4ADE-A781-C5B1E41E5FA2}" srcOrd="3" destOrd="0" presId="urn:microsoft.com/office/officeart/2005/8/layout/vList2"/>
    <dgm:cxn modelId="{F9629A9E-9986-4434-9ABF-A703598F2973}" type="presParOf" srcId="{70C6A58E-D188-454F-9A01-479FE62CEF9C}" destId="{B846ED3C-989D-43C5-A063-37034DC5F2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0D0F6-0DCD-49B5-8E99-6F625FF7190A}">
      <dsp:nvSpPr>
        <dsp:cNvPr id="0" name=""/>
        <dsp:cNvSpPr/>
      </dsp:nvSpPr>
      <dsp:spPr>
        <a:xfrm>
          <a:off x="0" y="0"/>
          <a:ext cx="9143999" cy="2286000"/>
        </a:xfrm>
        <a:prstGeom prst="trapezoid">
          <a:avLst>
            <a:gd name="adj" fmla="val 66667"/>
          </a:avLst>
        </a:prstGeom>
        <a:solidFill>
          <a:srgbClr val="00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err="1" smtClean="0">
              <a:solidFill>
                <a:srgbClr val="002060"/>
              </a:solidFill>
              <a:latin typeface="Arial Black" pitchFamily="34" charset="0"/>
              <a:cs typeface="Arial" pitchFamily="34" charset="0"/>
            </a:rPr>
            <a:t>комплементарність</a:t>
          </a:r>
          <a:endParaRPr lang="uk-UA" sz="5400" b="1" kern="1200" dirty="0">
            <a:solidFill>
              <a:srgbClr val="002060"/>
            </a:solidFill>
            <a:latin typeface="Arial Black" pitchFamily="34" charset="0"/>
            <a:cs typeface="Arial" pitchFamily="34" charset="0"/>
          </a:endParaRPr>
        </a:p>
      </dsp:txBody>
      <dsp:txXfrm>
        <a:off x="0" y="0"/>
        <a:ext cx="9143999" cy="2286000"/>
      </dsp:txXfrm>
    </dsp:sp>
    <dsp:sp modelId="{90755A81-E8FB-4E5A-A83D-955097A51B35}">
      <dsp:nvSpPr>
        <dsp:cNvPr id="0" name=""/>
        <dsp:cNvSpPr/>
      </dsp:nvSpPr>
      <dsp:spPr>
        <a:xfrm>
          <a:off x="0" y="2286000"/>
          <a:ext cx="9143999" cy="2286000"/>
        </a:xfrm>
        <a:prstGeom prst="trapezoid">
          <a:avLst>
            <a:gd name="adj" fmla="val 66667"/>
          </a:avLst>
        </a:prstGeom>
        <a:solidFill>
          <a:srgbClr val="66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7200" b="1" kern="12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rPr>
            <a:t>епістаз</a:t>
          </a:r>
          <a:endParaRPr lang="uk-UA" sz="6000" b="1" kern="1200" dirty="0">
            <a:solidFill>
              <a:srgbClr val="002060"/>
            </a:solidFill>
            <a:latin typeface="Arial Black" pitchFamily="34" charset="0"/>
            <a:cs typeface="Arial" pitchFamily="34" charset="0"/>
          </a:endParaRPr>
        </a:p>
      </dsp:txBody>
      <dsp:txXfrm>
        <a:off x="1600200" y="2286000"/>
        <a:ext cx="5943600" cy="2286000"/>
      </dsp:txXfrm>
    </dsp:sp>
    <dsp:sp modelId="{9455A9D0-BB24-4D0C-8A26-AE06AD32CD68}">
      <dsp:nvSpPr>
        <dsp:cNvPr id="0" name=""/>
        <dsp:cNvSpPr/>
      </dsp:nvSpPr>
      <dsp:spPr>
        <a:xfrm>
          <a:off x="0" y="4572000"/>
          <a:ext cx="9144000" cy="2286000"/>
        </a:xfrm>
        <a:prstGeom prst="trapezoid">
          <a:avLst>
            <a:gd name="adj" fmla="val 66667"/>
          </a:avLst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600" b="1" kern="12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rPr>
            <a:t>полімерія</a:t>
          </a:r>
          <a:endParaRPr lang="uk-UA" sz="6000" b="1" kern="1200" dirty="0">
            <a:solidFill>
              <a:srgbClr val="002060"/>
            </a:solidFill>
            <a:latin typeface="Arial Black" pitchFamily="34" charset="0"/>
            <a:cs typeface="Arial" pitchFamily="34" charset="0"/>
          </a:endParaRPr>
        </a:p>
      </dsp:txBody>
      <dsp:txXfrm>
        <a:off x="1600199" y="4572000"/>
        <a:ext cx="5943600" cy="228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CE21B-001E-4722-BF8E-C77AEDAEF3A1}">
      <dsp:nvSpPr>
        <dsp:cNvPr id="0" name=""/>
        <dsp:cNvSpPr/>
      </dsp:nvSpPr>
      <dsp:spPr>
        <a:xfrm>
          <a:off x="0" y="405556"/>
          <a:ext cx="7992888" cy="1597050"/>
        </a:xfrm>
        <a:prstGeom prst="roundRect">
          <a:avLst/>
        </a:prstGeom>
        <a:solidFill>
          <a:srgbClr val="BAE18F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kern="1200" dirty="0" smtClean="0">
              <a:solidFill>
                <a:srgbClr val="C00000"/>
              </a:solidFill>
              <a:latin typeface="Arial Black" pitchFamily="34" charset="0"/>
            </a:rPr>
            <a:t>полімерія</a:t>
          </a:r>
          <a:endParaRPr lang="uk-UA" sz="6000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77962" y="483518"/>
        <a:ext cx="7836964" cy="1441126"/>
      </dsp:txXfrm>
    </dsp:sp>
    <dsp:sp modelId="{FEFB8EF5-03F5-435E-9C12-99B905B6267D}">
      <dsp:nvSpPr>
        <dsp:cNvPr id="0" name=""/>
        <dsp:cNvSpPr/>
      </dsp:nvSpPr>
      <dsp:spPr>
        <a:xfrm>
          <a:off x="0" y="2189807"/>
          <a:ext cx="7992888" cy="1597050"/>
        </a:xfrm>
        <a:prstGeom prst="roundRect">
          <a:avLst/>
        </a:prstGeom>
        <a:solidFill>
          <a:srgbClr val="BAE18F"/>
        </a:solidFill>
        <a:ln w="38100" cap="flat" cmpd="sng" algn="ctr">
          <a:solidFill>
            <a:srgbClr val="116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кумулятивна</a:t>
          </a:r>
          <a:endParaRPr lang="uk-UA" sz="5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7962" y="2267769"/>
        <a:ext cx="7836964" cy="1441126"/>
      </dsp:txXfrm>
    </dsp:sp>
    <dsp:sp modelId="{B846ED3C-989D-43C5-A063-37034DC5F2B0}">
      <dsp:nvSpPr>
        <dsp:cNvPr id="0" name=""/>
        <dsp:cNvSpPr/>
      </dsp:nvSpPr>
      <dsp:spPr>
        <a:xfrm>
          <a:off x="0" y="3974057"/>
          <a:ext cx="7992888" cy="1597050"/>
        </a:xfrm>
        <a:prstGeom prst="roundRect">
          <a:avLst/>
        </a:prstGeom>
        <a:solidFill>
          <a:srgbClr val="BAE18F"/>
        </a:solidFill>
        <a:ln w="38100" cap="flat" cmpd="sng" algn="ctr">
          <a:solidFill>
            <a:srgbClr val="116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некумулятивна</a:t>
          </a:r>
          <a:endParaRPr lang="uk-UA" sz="5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7962" y="4052019"/>
        <a:ext cx="7836964" cy="1441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6BC85-BF1C-4D76-B98B-7972A53169CE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86E9-5A4E-4F6B-B386-4D02CACA506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192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A74A-C224-4881-8D62-F67A6BEF0CD3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31E20-48AA-408A-8171-D138A06A54C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992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5F62-8D39-4AE1-906C-9C800A1EBC39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3A8BA-9915-4CD5-82E2-00277F148EF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913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883C5-E89B-4CA0-AB47-EC1644CB16B9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B858C-40E2-4529-9B61-D7AB7191983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157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A50C3-8F3F-4DE9-8FB7-19CFA41C855E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F8B73-31CA-4299-A8C1-A55A29477C5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042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54D65-640C-4987-9A67-3C0737146868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F2A85-0C08-4EA3-B1D7-F23E0C96660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601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3294-69FE-46C8-A31D-21DC4F9235E8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3A21F-8CC1-47B4-8A15-CBCCD6A5D00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935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B6005-D48A-4B0F-A7A0-49A4C1AE2B96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4EFF-F3D4-41F5-99F9-401C77E9EA1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890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C68F6-A6A4-4AD0-A1A6-AEC0DD7BAF88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40E6-9EEB-475A-91C1-9BD973B2139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2090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2D2C0-A3DF-44BE-9BCD-D93CE1B65D41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048D-5003-4DD4-AD49-801391DCAEC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658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EC8E4-A6D1-4596-8DF1-FC6D06A55662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FFF29-71A3-4165-A793-21C4427DBC7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797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B08D4-9FEE-48F7-8354-4928E6F05856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EF85-3F5F-49F4-87DA-72E88DA6BE3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2631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BAFA4-FE1E-4E87-A8B6-67102D4E761F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101AF-7570-4D8C-84AE-A791E6F91A4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8072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CC8F2-7858-4B86-8AF2-A1BE34965667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158F-E02E-4000-84D9-686271349C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24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4BEA4-08D4-4EBD-858A-3DF199AAE1D7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CE79-10E1-4471-9BD3-C87C268FA14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7313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A876B-2ACB-4009-B44E-926241CCE98F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BED01-D7C5-4EE9-9045-C889665E98E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651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FC211-4C10-4B7F-9FFF-E5D5D588E5B0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0C7AA-81C1-4B80-8A2B-0B8F87E9CAD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7065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09CC-BCB6-495C-ABBC-CDEEB6F45E26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5C20F-7F8B-479E-BA68-0CB3B88992A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2887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088A9-257A-42A1-B81E-C03CA4CAD205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946B2-4F61-4638-96FE-6CDC17E479F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4254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248EB-70BE-4957-A2FB-0FEBC88626F7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410A-250D-4A78-A34C-5E85BA7DD91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504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CD1C5-8708-4760-BB98-4D0DFD9FBE5B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43A52-4B2F-4A6A-9C5B-0932D30EC26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845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54315-4448-482D-AA83-12EA71BA448B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C9BCD-AE04-4417-AE68-90EB7E25241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852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BE4CF-9838-457E-AA28-E2F86F37E548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77A6D-01C5-48EE-88B6-5369EFC4A85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4698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7BEAD-A25B-4DF0-A8B6-BB5D58C213BF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C57400-DF6F-4A84-8B2D-C2D06328D1A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2040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52B5-79BF-482F-9C5E-6685B9DBA0DF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36E1B-5A55-4535-9CE1-D6575617B34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326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7D483-9D72-4557-A1A9-901477BD5278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13B54-B476-4A2E-81B3-20E21867671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2007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C312A-DD8E-4062-BA18-1850E9B66AE9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BC51-C630-4D52-81FA-26283231872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96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5956E-913D-4B71-B1A7-8B0A87A635B2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88AE6-DE7A-403A-AF2F-059FE0B6F4A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952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750D8-E4C7-4718-91DB-8B89AFC58DF2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9FA35-CE41-498C-AA34-0B511C31AFE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421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87AA4-3A4A-4C7F-A433-FF7212B6AC0C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29D8B-472F-4921-AB0B-BA98AA643D8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25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24A93-4213-4023-829A-E29BC8EBCAB0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50D94-DCBD-4EC0-90D4-195512C201C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017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F7D8-219C-44C0-8472-D8B1A934C95D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89D28-7275-4CDF-BE65-C18E299F03F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759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31C2F-C1D7-41ED-8C8B-51E251999E4A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FF77-8461-4AD1-AEFB-485D5C72EEF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1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371584-AA1E-41F5-904F-5F69A53F1C11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EA601B-31C1-4C4C-987A-24E64C00913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294242-A243-4086-B41B-DD6EDA9CF215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B97BCD-FDA6-437E-848F-633FC16A727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38" r:id="rId2"/>
    <p:sldLayoutId id="2147484154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55" r:id="rId9"/>
    <p:sldLayoutId id="2147484144" r:id="rId10"/>
    <p:sldLayoutId id="21474841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9513EEC-0650-4BD6-AF98-9E9BD5167454}" type="datetimeFigureOut">
              <a:rPr lang="uk-UA"/>
              <a:pPr>
                <a:defRPr/>
              </a:pPr>
              <a:t>05.10.2016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EFFDE7B-3153-47D6-8D27-7C2A42CFCC2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46" r:id="rId2"/>
    <p:sldLayoutId id="2147484157" r:id="rId3"/>
    <p:sldLayoutId id="2147484147" r:id="rId4"/>
    <p:sldLayoutId id="2147484148" r:id="rId5"/>
    <p:sldLayoutId id="2147484149" r:id="rId6"/>
    <p:sldLayoutId id="2147484150" r:id="rId7"/>
    <p:sldLayoutId id="2147484158" r:id="rId8"/>
    <p:sldLayoutId id="2147484159" r:id="rId9"/>
    <p:sldLayoutId id="2147484151" r:id="rId10"/>
    <p:sldLayoutId id="21474841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510136"/>
            <a:ext cx="9144000" cy="1143000"/>
          </a:xfrm>
          <a:extLst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uk-UA" sz="8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заємодія</a:t>
            </a:r>
            <a:r>
              <a:rPr lang="en-US" sz="8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8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8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генів</a:t>
            </a:r>
            <a:endParaRPr lang="uk-UA" sz="8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2781300"/>
            <a:ext cx="8229600" cy="1143000"/>
          </a:xfrm>
        </p:spPr>
        <p:txBody>
          <a:bodyPr/>
          <a:lstStyle/>
          <a:p>
            <a:r>
              <a:rPr lang="uk-UA" sz="60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у</a:t>
            </a:r>
            <a:r>
              <a:rPr lang="uk-UA" sz="60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 кролів</a:t>
            </a:r>
            <a:r>
              <a:rPr lang="uk-UA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</a:t>
            </a:r>
            <a:r>
              <a:rPr lang="uk-UA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А</a:t>
            </a:r>
            <a:r>
              <a:rPr lang="uk-UA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-наявність</a:t>
            </a:r>
            <a:r>
              <a:rPr lang="uk-UA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пігменту</a:t>
            </a:r>
            <a:br>
              <a:rPr lang="uk-UA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</a:t>
            </a:r>
            <a:r>
              <a:rPr lang="uk-UA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а</a:t>
            </a:r>
            <a:r>
              <a:rPr lang="uk-UA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- відсутність пігменту</a:t>
            </a:r>
            <a:br>
              <a:rPr lang="uk-UA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В </a:t>
            </a:r>
            <a:r>
              <a:rPr lang="en-US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-</a:t>
            </a:r>
            <a:r>
              <a:rPr lang="uk-UA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нерівномірний розподіл пігменту вздовж волосини</a:t>
            </a:r>
            <a:br>
              <a:rPr lang="uk-UA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  <a:r>
              <a:rPr lang="uk-UA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-</a:t>
            </a:r>
            <a:r>
              <a:rPr lang="uk-UA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рівномірний розподіл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При схрещуванні</a:t>
            </a:r>
            <a:br>
              <a:rPr lang="uk-UA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uk-UA" sz="36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ААbb</a:t>
            </a:r>
            <a:r>
              <a:rPr lang="uk-UA" sz="3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(чорний) х </a:t>
            </a:r>
            <a:r>
              <a:rPr lang="uk-UA" sz="36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ааВВ</a:t>
            </a:r>
            <a:r>
              <a:rPr lang="uk-UA" sz="3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(білий) в F</a:t>
            </a:r>
            <a:r>
              <a:rPr lang="uk-UA" sz="3600" b="1" baseline="-25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</a:t>
            </a:r>
            <a:r>
              <a:rPr lang="uk-UA" sz="3600" b="1" i="1" baseline="-25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uk-UA" sz="36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всі кролі сірі </a:t>
            </a:r>
            <a:r>
              <a:rPr lang="uk-UA" sz="36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АаВb</a:t>
            </a:r>
            <a:r>
              <a:rPr lang="uk-UA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а в F</a:t>
            </a:r>
            <a:r>
              <a:rPr lang="uk-UA" sz="3600" b="1" baseline="-25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uk-UA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відбувається розщеплення </a:t>
            </a:r>
            <a:r>
              <a:rPr lang="uk-UA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uk-UA" sz="3600" b="1" dirty="0" smtClean="0">
                <a:solidFill>
                  <a:srgbClr val="009900"/>
                </a:solidFill>
                <a:latin typeface="Arial Black" pitchFamily="34" charset="0"/>
                <a:cs typeface="Arial" charset="0"/>
              </a:rPr>
              <a:t>9 сірих : 4 білих : 3 чорних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neogenes.info/images/image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6" y="586474"/>
            <a:ext cx="7434585" cy="568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95288" y="2636838"/>
            <a:ext cx="8229600" cy="1143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uk-UA" sz="5400" b="1" dirty="0">
                <a:ln>
                  <a:solidFill>
                    <a:srgbClr val="FF0000"/>
                  </a:solidFill>
                </a:ln>
                <a:solidFill>
                  <a:srgbClr val="33CC33"/>
                </a:solidFill>
                <a:latin typeface="Arial" charset="0"/>
                <a:cs typeface="Arial" charset="0"/>
              </a:rPr>
              <a:t>в</a:t>
            </a:r>
            <a:r>
              <a:rPr lang="uk-UA" sz="5400" b="1" dirty="0" smtClean="0">
                <a:ln>
                  <a:solidFill>
                    <a:srgbClr val="FF0000"/>
                  </a:solidFill>
                </a:ln>
                <a:solidFill>
                  <a:srgbClr val="33CC33"/>
                </a:solidFill>
                <a:latin typeface="Arial" charset="0"/>
                <a:cs typeface="Arial" charset="0"/>
              </a:rPr>
              <a:t>ипадок третій</a:t>
            </a:r>
            <a:r>
              <a:rPr lang="uk-UA" sz="4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sz="4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обидва домінантних </a:t>
            </a:r>
            <a:br>
              <a:rPr lang="uk-UA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алелі мають  самостійний  прояв, при цьому нові фенотипи - різні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1160FF"/>
                </a:solidFill>
                <a:latin typeface="Arial Black" pitchFamily="34" charset="0"/>
                <a:cs typeface="Arial" charset="0"/>
              </a:rPr>
              <a:t>у хвилястих папужок</a:t>
            </a:r>
            <a:r>
              <a:rPr lang="uk-UA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4800" b="1" dirty="0" smtClean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uk-UA" sz="4800" b="1" dirty="0" smtClean="0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А</a:t>
            </a:r>
            <a:r>
              <a:rPr lang="uk-UA" sz="4800" b="1" i="1" dirty="0" smtClean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uk-UA" sz="4800" b="1" dirty="0" smtClean="0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–</a:t>
            </a:r>
            <a:r>
              <a:rPr lang="uk-UA" sz="4800" b="1" dirty="0" smtClean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жовтий колір</a:t>
            </a:r>
            <a:b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4800" b="1" dirty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uk-UA" sz="4800" b="1" dirty="0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В – </a:t>
            </a:r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блакитний колір</a:t>
            </a:r>
            <a:b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4800" b="1" dirty="0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 АВ </a:t>
            </a:r>
            <a:r>
              <a:rPr lang="uk-UA" sz="4800" b="1" dirty="0" smtClean="0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– </a:t>
            </a:r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зелений колір</a:t>
            </a:r>
            <a:b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4800" b="1" dirty="0" err="1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ааbb</a:t>
            </a:r>
            <a:r>
              <a:rPr lang="uk-UA" sz="4800" b="1" dirty="0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uk-UA" sz="4800" b="1" dirty="0" smtClean="0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– </a:t>
            </a:r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білий колір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9750" y="3078163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При схрещуванні </a:t>
            </a:r>
            <a:br>
              <a:rPr lang="uk-UA" sz="4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r>
              <a:rPr lang="uk-UA" sz="4000" b="1" dirty="0" err="1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ААbb</a:t>
            </a:r>
            <a:r>
              <a:rPr lang="uk-UA" sz="4000" b="1" i="1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(жовтий) х </a:t>
            </a:r>
            <a:r>
              <a:rPr lang="uk-UA" sz="4000" b="1" dirty="0" err="1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ааВВ</a:t>
            </a:r>
            <a:r>
              <a:rPr lang="uk-UA" sz="4000" b="1" i="1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(блакитний) </a:t>
            </a:r>
            <a:br>
              <a:rPr lang="uk-UA" sz="4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в F</a:t>
            </a:r>
            <a:r>
              <a:rPr lang="uk-UA" sz="4000" b="1" baseline="-25000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1</a:t>
            </a:r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всі особини мають зелений колір, </a:t>
            </a:r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а в F</a:t>
            </a:r>
            <a:r>
              <a:rPr lang="uk-UA" sz="3600" b="1" baseline="-25000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2</a:t>
            </a:r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відбувається розщеплення </a:t>
            </a:r>
            <a:r>
              <a:rPr lang="uk-UA" sz="3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sz="36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3600" b="1" dirty="0" smtClean="0">
                <a:solidFill>
                  <a:srgbClr val="00800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uk-UA" sz="4000" b="1" dirty="0" smtClean="0">
                <a:solidFill>
                  <a:srgbClr val="008000"/>
                </a:solidFill>
                <a:latin typeface="Arial Black" pitchFamily="34" charset="0"/>
                <a:cs typeface="Arial" charset="0"/>
              </a:rPr>
              <a:t>9 зелених:  3 жовтих: </a:t>
            </a:r>
            <a:br>
              <a:rPr lang="uk-UA" sz="4000" b="1" dirty="0" smtClean="0">
                <a:solidFill>
                  <a:srgbClr val="008000"/>
                </a:solidFill>
                <a:latin typeface="Arial Black" pitchFamily="34" charset="0"/>
                <a:cs typeface="Arial" charset="0"/>
              </a:rPr>
            </a:br>
            <a:r>
              <a:rPr lang="uk-UA" sz="4000" b="1" dirty="0" smtClean="0">
                <a:solidFill>
                  <a:srgbClr val="008000"/>
                </a:solidFill>
                <a:latin typeface="Arial Black" pitchFamily="34" charset="0"/>
                <a:cs typeface="Arial" charset="0"/>
              </a:rPr>
              <a:t>3 блакитних: 1 білий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0341" y="2857500"/>
            <a:ext cx="9144000" cy="1143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uk-UA" b="1" dirty="0" smtClean="0">
                <a:solidFill>
                  <a:srgbClr val="333399"/>
                </a:solidFill>
              </a:rPr>
              <a:t/>
            </a:r>
            <a:br>
              <a:rPr lang="uk-UA" b="1" dirty="0" smtClean="0">
                <a:solidFill>
                  <a:srgbClr val="333399"/>
                </a:solidFill>
              </a:rPr>
            </a:br>
            <a:r>
              <a:rPr lang="uk-UA" sz="4800" b="1" dirty="0">
                <a:ln>
                  <a:solidFill>
                    <a:srgbClr val="FF0000"/>
                  </a:solidFill>
                </a:ln>
                <a:solidFill>
                  <a:srgbClr val="33CC33"/>
                </a:solidFill>
                <a:latin typeface="Arial" charset="0"/>
                <a:cs typeface="Arial" charset="0"/>
              </a:rPr>
              <a:t>в</a:t>
            </a:r>
            <a:r>
              <a:rPr lang="uk-UA" sz="4800" b="1" dirty="0" smtClean="0">
                <a:ln>
                  <a:solidFill>
                    <a:srgbClr val="FF0000"/>
                  </a:solidFill>
                </a:ln>
                <a:solidFill>
                  <a:srgbClr val="33CC33"/>
                </a:solidFill>
                <a:latin typeface="Arial" charset="0"/>
                <a:cs typeface="Arial" charset="0"/>
              </a:rPr>
              <a:t>ипадок четвертий</a:t>
            </a:r>
            <a:r>
              <a:rPr lang="uk-UA" b="1" dirty="0" smtClean="0">
                <a:solidFill>
                  <a:srgbClr val="333399"/>
                </a:solidFill>
              </a:rPr>
              <a:t/>
            </a:r>
            <a:br>
              <a:rPr lang="uk-UA" b="1" dirty="0" smtClean="0">
                <a:solidFill>
                  <a:srgbClr val="333399"/>
                </a:solidFill>
              </a:rPr>
            </a:br>
            <a:r>
              <a:rPr lang="uk-UA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о</a:t>
            </a:r>
            <a:r>
              <a:rPr lang="uk-UA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бидва домінантних алелі</a:t>
            </a:r>
            <a:br>
              <a:rPr lang="uk-UA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ма­ють самостійний</a:t>
            </a:r>
            <a:br>
              <a:rPr lang="uk-UA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ОДНАКОВИЙ  прояв</a:t>
            </a:r>
            <a:br>
              <a:rPr lang="uk-UA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endParaRPr lang="uk-UA" b="1" dirty="0" smtClean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54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у</a:t>
            </a:r>
            <a:r>
              <a:rPr lang="uk-UA" sz="54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гарбузів </a:t>
            </a:r>
            <a:r>
              <a:rPr lang="uk-UA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А</a:t>
            </a:r>
            <a:r>
              <a:rPr lang="uk-UA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- сферичний плід</a:t>
            </a:r>
            <a:br>
              <a:rPr lang="uk-UA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В</a:t>
            </a:r>
            <a:r>
              <a:rPr lang="uk-UA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- сферичний плід</a:t>
            </a:r>
            <a:br>
              <a:rPr lang="uk-UA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АВ</a:t>
            </a:r>
            <a:r>
              <a:rPr lang="uk-UA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– дископодібний плід </a:t>
            </a:r>
            <a:br>
              <a:rPr lang="uk-UA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ааbb</a:t>
            </a:r>
            <a:r>
              <a:rPr lang="uk-UA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- </a:t>
            </a:r>
            <a:r>
              <a:rPr lang="uk-UA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видовжений плід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0" y="2708275"/>
            <a:ext cx="9144000" cy="1143000"/>
          </a:xfrm>
        </p:spPr>
        <p:txBody>
          <a:bodyPr/>
          <a:lstStyle/>
          <a:p>
            <a:r>
              <a:rPr lang="uk-UA" sz="4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При схрещуванні особин </a:t>
            </a:r>
            <a:r>
              <a:rPr lang="uk-UA" sz="40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ААbb</a:t>
            </a:r>
            <a:r>
              <a:rPr lang="uk-UA" sz="4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uk-UA" sz="4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(сферична) х</a:t>
            </a:r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uk-UA" sz="40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ааВВ</a:t>
            </a:r>
            <a:r>
              <a:rPr lang="uk-UA" sz="4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uk-UA" sz="4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(сферична)</a:t>
            </a:r>
            <a:br>
              <a:rPr lang="uk-UA" sz="40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4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в F</a:t>
            </a:r>
            <a:r>
              <a:rPr lang="uk-UA" sz="4000" baseline="-25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</a:t>
            </a:r>
            <a:r>
              <a:rPr lang="uk-UA" sz="4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uk-UA" sz="4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усі рослини мають</a:t>
            </a:r>
            <a:br>
              <a:rPr lang="uk-UA" sz="40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4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дископодібні плоди </a:t>
            </a:r>
            <a:r>
              <a:rPr lang="uk-UA" sz="40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АаВb</a:t>
            </a:r>
            <a:r>
              <a:rPr lang="uk-UA" sz="4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</a:t>
            </a:r>
            <a:r>
              <a:rPr lang="uk-UA" sz="4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sz="4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4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uk-UA" sz="4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а в F</a:t>
            </a:r>
            <a:r>
              <a:rPr lang="uk-UA" sz="4000" baseline="-25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uk-UA" sz="4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uk-UA" sz="4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відбувається розщеп­лення </a:t>
            </a:r>
            <a:br>
              <a:rPr lang="uk-UA" sz="40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3600" b="1" dirty="0" smtClean="0">
                <a:solidFill>
                  <a:srgbClr val="008000"/>
                </a:solidFill>
                <a:latin typeface="Arial Black" pitchFamily="34" charset="0"/>
                <a:cs typeface="Arial" charset="0"/>
              </a:rPr>
              <a:t> 9 дископодібних :</a:t>
            </a:r>
            <a:br>
              <a:rPr lang="uk-UA" sz="3600" b="1" dirty="0" smtClean="0">
                <a:solidFill>
                  <a:srgbClr val="008000"/>
                </a:solidFill>
                <a:latin typeface="Arial Black" pitchFamily="34" charset="0"/>
                <a:cs typeface="Arial" charset="0"/>
              </a:rPr>
            </a:br>
            <a:r>
              <a:rPr lang="uk-UA" sz="3600" b="1" dirty="0" smtClean="0">
                <a:solidFill>
                  <a:srgbClr val="008000"/>
                </a:solidFill>
                <a:latin typeface="Arial Black" pitchFamily="34" charset="0"/>
                <a:cs typeface="Arial" charset="0"/>
              </a:rPr>
              <a:t> 6 сферичних : 1 видовжений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edbiol.ru/medbiol/genetic_sk/images/ris09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2568"/>
            <a:ext cx="4679950" cy="639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7417082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700" y="2708275"/>
            <a:ext cx="9131300" cy="1143000"/>
          </a:xfrm>
        </p:spPr>
        <p:txBody>
          <a:bodyPr/>
          <a:lstStyle/>
          <a:p>
            <a:pPr eaLnBrk="1" hangingPunct="1"/>
            <a:r>
              <a:rPr lang="uk-UA" sz="80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Епістаз</a:t>
            </a:r>
            <a:r>
              <a:rPr lang="uk-UA" sz="4800" dirty="0" smtClean="0">
                <a:latin typeface="Arial" charset="0"/>
                <a:cs typeface="Arial" charset="0"/>
              </a:rPr>
              <a:t/>
            </a:r>
            <a:br>
              <a:rPr lang="uk-UA" sz="4800" dirty="0" smtClean="0">
                <a:latin typeface="Arial" charset="0"/>
                <a:cs typeface="Arial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пригнічення</a:t>
            </a:r>
            <a:br>
              <a:rPr lang="uk-UA" sz="5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одного гена іншим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biovedia.ru/images/books/470/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636588"/>
            <a:ext cx="7313613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8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Полімерія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b="1" dirty="0" smtClean="0">
                <a:latin typeface="Arial" pitchFamily="34" charset="0"/>
                <a:cs typeface="Arial" pitchFamily="34" charset="0"/>
              </a:rPr>
            </a:br>
            <a:r>
              <a:rPr lang="uk-UA" sz="6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однаковий прояв різних генів</a:t>
            </a:r>
            <a:endParaRPr lang="uk-UA" sz="6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539750" y="2790825"/>
            <a:ext cx="8229600" cy="1143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4800" b="1" dirty="0" err="1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п</a:t>
            </a:r>
            <a:r>
              <a:rPr lang="ru-RU" sz="48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олімерні</a:t>
            </a:r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гени</a:t>
            </a:r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ru-RU" sz="48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позначають</a:t>
            </a:r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однаковими</a:t>
            </a:r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символами з </a:t>
            </a:r>
            <a:r>
              <a:rPr lang="ru-RU" sz="48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цифровими</a:t>
            </a:r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індексами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А</a:t>
            </a:r>
            <a:r>
              <a:rPr lang="ru-RU" sz="5400" b="1" baseline="-250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1</a:t>
            </a:r>
            <a:r>
              <a:rPr lang="ru-RU" sz="6600" b="1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 А</a:t>
            </a:r>
            <a:r>
              <a:rPr lang="ru-RU" sz="5400" b="1" baseline="-250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2</a:t>
            </a:r>
            <a:r>
              <a:rPr lang="ru-RU" sz="6600" b="1" baseline="-250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а</a:t>
            </a:r>
            <a:r>
              <a:rPr lang="ru-RU" sz="5400" b="1" baseline="-250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1 </a:t>
            </a:r>
            <a:r>
              <a:rPr lang="ru-RU" sz="6600" b="1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а</a:t>
            </a:r>
            <a:r>
              <a:rPr lang="ru-RU" sz="5400" b="1" baseline="-250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2</a:t>
            </a:r>
            <a:r>
              <a:rPr lang="ru-RU" sz="6600" b="1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</a:t>
            </a:r>
            <a:endParaRPr lang="uk-UA" sz="6000" b="1" dirty="0" smtClean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39552" y="476672"/>
          <a:ext cx="799288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68313" y="2852738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4000" b="1" dirty="0" err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Некумулятивна</a:t>
            </a:r>
            <a:r>
              <a:rPr lang="uk-UA" sz="40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 полімерія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ступінь прояву ознаки не змінюється в залежності від кількості домінантних алелів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3" descr="sumka"/>
          <p:cNvPicPr>
            <a:picLocks noChangeAspect="1" noChangeArrowheads="1"/>
          </p:cNvPicPr>
          <p:nvPr/>
        </p:nvPicPr>
        <p:blipFill>
          <a:blip r:embed="rId2">
            <a:lum bright="-6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0350"/>
            <a:ext cx="5835650" cy="63563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0" y="2646363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40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Кумулятивна полімерія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ступінь прояву ознаки залежить від кількості домінантних алелів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olymer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" b="-2"/>
          <a:stretch>
            <a:fillRect/>
          </a:stretch>
        </p:blipFill>
        <p:spPr bwMode="auto">
          <a:xfrm>
            <a:off x="2627313" y="1341438"/>
            <a:ext cx="3960812" cy="50974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468313" y="198438"/>
            <a:ext cx="8229600" cy="1143000"/>
          </a:xfrm>
        </p:spPr>
        <p:txBody>
          <a:bodyPr/>
          <a:lstStyle/>
          <a:p>
            <a:r>
              <a:rPr lang="uk-UA" b="1" smtClean="0">
                <a:solidFill>
                  <a:srgbClr val="002060"/>
                </a:solidFill>
                <a:latin typeface="Arial" charset="0"/>
                <a:cs typeface="Arial" charset="0"/>
              </a:rPr>
              <a:t>кумулятивна полімерія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biorepet-ufa.ru/wp-content/uploads/2011/11/%D0%9F%D0%BE%D0%BB%D0%B8%D0%BC%D0%B5%D1%80%D0%B8%D1%8F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0350"/>
            <a:ext cx="4103688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23850" y="2781300"/>
            <a:ext cx="8496300" cy="11430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Комплементарність</a:t>
            </a:r>
            <a:r>
              <a:rPr lang="ru-RU" sz="48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en-US" sz="48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/>
            </a:r>
            <a:br>
              <a:rPr lang="en-US" sz="48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виникнення</a:t>
            </a:r>
            <a:r>
              <a:rPr lang="ru-RU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нової</a:t>
            </a:r>
            <a:r>
              <a:rPr lang="ru-RU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ознаки</a:t>
            </a:r>
            <a:r>
              <a:rPr lang="en-US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за </a:t>
            </a:r>
            <a:r>
              <a:rPr lang="ru-RU" sz="48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сумісного</a:t>
            </a:r>
            <a:r>
              <a:rPr lang="ru-RU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перебування</a:t>
            </a:r>
            <a:r>
              <a:rPr lang="en-US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в </a:t>
            </a:r>
            <a:r>
              <a:rPr lang="ru-RU" sz="48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генотипі</a:t>
            </a:r>
            <a:r>
              <a:rPr lang="ru-RU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домінантних</a:t>
            </a:r>
            <a:r>
              <a:rPr lang="ru-RU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алелів</a:t>
            </a:r>
            <a:r>
              <a:rPr lang="ru-RU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різних</a:t>
            </a:r>
            <a:r>
              <a:rPr lang="ru-RU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48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генів</a:t>
            </a:r>
            <a:endParaRPr lang="uk-UA" sz="4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916113"/>
            <a:ext cx="9036050" cy="2232025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Плейотропія</a:t>
            </a:r>
            <a:r>
              <a:rPr lang="uk-UA" sz="54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/>
            </a:r>
            <a:br>
              <a:rPr lang="uk-UA" sz="54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</a:br>
            <a:r>
              <a:rPr lang="uk-UA" sz="4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(множинна дія гена)</a:t>
            </a:r>
            <a:endParaRPr lang="uk-UA" sz="4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с</a:t>
            </a: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индром</a:t>
            </a:r>
            <a:br>
              <a:rPr lang="ru-RU" sz="72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72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7200" b="1" dirty="0" err="1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Марфана</a:t>
            </a: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мутація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гена </a:t>
            </a:r>
            <a:r>
              <a:rPr lang="ru-RU" sz="48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фібриліна</a:t>
            </a:r>
            <a:endParaRPr lang="uk-UA" sz="4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uk-UA" b="1" spc="-15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о</a:t>
            </a:r>
            <a:r>
              <a:rPr lang="uk-UA" b="1" spc="-15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знаки</a:t>
            </a:r>
            <a:br>
              <a:rPr lang="uk-UA" b="1" spc="-15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uk-UA" b="1" spc="-15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синдрому </a:t>
            </a:r>
            <a:r>
              <a:rPr lang="uk-UA" b="1" spc="-15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Марфана</a:t>
            </a: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447" y="2276872"/>
            <a:ext cx="9144000" cy="1752600"/>
          </a:xfrm>
        </p:spPr>
        <p:txBody>
          <a:bodyPr/>
          <a:lstStyle/>
          <a:p>
            <a:pPr>
              <a:defRPr/>
            </a:pPr>
            <a:r>
              <a:rPr lang="uk-UA" sz="5400" b="1" spc="-150" dirty="0" err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арахнодактілія</a:t>
            </a:r>
            <a:endParaRPr lang="uk-UA" sz="5400" b="1" spc="-150" dirty="0" smtClean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sz="5400" b="1" spc="-15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аневризма аорти</a:t>
            </a:r>
          </a:p>
          <a:p>
            <a:pPr>
              <a:defRPr/>
            </a:pPr>
            <a:r>
              <a:rPr lang="uk-UA" sz="4800" b="1" spc="-15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дефект </a:t>
            </a:r>
            <a:r>
              <a:rPr lang="uk-UA" sz="4800" b="1" spc="-150" dirty="0" err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мітрального</a:t>
            </a:r>
            <a:r>
              <a:rPr lang="uk-UA" sz="4800" b="1" spc="-15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клапану</a:t>
            </a:r>
          </a:p>
          <a:p>
            <a:pPr>
              <a:defRPr/>
            </a:pPr>
            <a:r>
              <a:rPr lang="uk-UA" sz="5400" b="1" spc="-15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вивих кришталика </a:t>
            </a:r>
          </a:p>
          <a:p>
            <a:pPr>
              <a:defRPr/>
            </a:pPr>
            <a:endParaRPr lang="uk-UA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Внешний вид верхних конечностей при арахнодактил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36613"/>
            <a:ext cx="68294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onlyyou-elvis.ru/wp-content/uploads/2012/03/%D0%9E%D0%B4%D0%B5%D1%80%D0%B6%D0%B0%D1%82%D1%8C-%D0%BF%D0%BE%D0%B1%D0%B5%D0%B4%D1%83%D0%BD%D0%B5%D0%B2%D0%B7%D0%B8%D1%80%D0%B0%D1%8F-%D0%BD%D0%B0-%D0%BF%D0%BE%D1%80%D0%B0%D0%B6%D0%B5%D0%BD%D0%B8%D1%8F-%D0%90.%D0%9B%D0%B8%D0%BD%D0%BA%D0%BE%D0%BB%D1%8C%D0%BD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3405187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 descr="File:HCA by Thora Hallager 18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81075"/>
            <a:ext cx="32400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212976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700" b="1" spc="-15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с</a:t>
            </a:r>
            <a:r>
              <a:rPr lang="ru-RU" sz="6700" b="1" spc="-15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индром</a:t>
            </a:r>
            <a:br>
              <a:rPr lang="ru-RU" sz="6700" b="1" spc="-15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6700" b="1" spc="-15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6700" b="1" spc="-15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Картагенера</a:t>
            </a:r>
            <a:r>
              <a:rPr lang="ru-RU" sz="60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spc="-15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6000" b="1" spc="-15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индром </a:t>
            </a:r>
            <a:br>
              <a:rPr lang="ru-RU" sz="6000" b="1" spc="-15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spc="-15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нерухомих</a:t>
            </a:r>
            <a:r>
              <a:rPr lang="ru-RU" sz="6000" b="1" spc="-15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spc="-15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війок</a:t>
            </a:r>
            <a:r>
              <a:rPr lang="ru-RU" sz="6000" b="1" spc="-15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b="1" spc="-15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4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мутація гену </a:t>
            </a:r>
            <a:r>
              <a:rPr lang="uk-UA" sz="4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дінеїну</a:t>
            </a:r>
            <a:r>
              <a:rPr lang="ru-RU" sz="60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uk-U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ile:Kartagene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4675"/>
            <a:ext cx="7058025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ctrTitle"/>
          </p:nvPr>
        </p:nvSpPr>
        <p:spPr>
          <a:xfrm>
            <a:off x="827088" y="1454150"/>
            <a:ext cx="7772400" cy="1470025"/>
          </a:xfrm>
        </p:spPr>
        <p:txBody>
          <a:bodyPr/>
          <a:lstStyle/>
          <a:p>
            <a:pPr eaLnBrk="1" hangingPunct="1"/>
            <a:r>
              <a:rPr lang="uk-UA" sz="5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sz="54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54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ознаки синдрому</a:t>
            </a:r>
            <a:br>
              <a:rPr lang="uk-UA" sz="5400" b="1" smtClean="0">
                <a:solidFill>
                  <a:srgbClr val="008000"/>
                </a:solidFill>
                <a:latin typeface="Arial" charset="0"/>
                <a:cs typeface="Arial" charset="0"/>
              </a:rPr>
            </a:br>
            <a:r>
              <a:rPr lang="uk-UA" sz="54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Картанегера</a:t>
            </a:r>
            <a:r>
              <a:rPr lang="uk-UA" sz="5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sz="54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uk-UA" sz="54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3476625"/>
            <a:ext cx="9144000" cy="1752600"/>
          </a:xfrm>
        </p:spPr>
        <p:txBody>
          <a:bodyPr/>
          <a:lstStyle/>
          <a:p>
            <a:pPr>
              <a:defRPr/>
            </a:pPr>
            <a:r>
              <a:rPr lang="uk-UA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>респіраторні </a:t>
            </a:r>
            <a:r>
              <a:rPr lang="uk-UA" sz="4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хвороби </a:t>
            </a:r>
          </a:p>
          <a:p>
            <a:pPr>
              <a:defRPr/>
            </a:pPr>
            <a:r>
              <a:rPr lang="uk-UA" sz="4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стерильність </a:t>
            </a:r>
            <a:r>
              <a:rPr lang="uk-UA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sz="44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50096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5400" b="1" dirty="0" err="1" smtClean="0">
                <a:solidFill>
                  <a:srgbClr val="008000"/>
                </a:solidFill>
                <a:latin typeface="Arial Black" pitchFamily="34" charset="0"/>
                <a:cs typeface="Arial" pitchFamily="34" charset="0"/>
              </a:rPr>
              <a:t>Фенілкетонурія</a:t>
            </a:r>
            <a:r>
              <a:rPr lang="uk-UA" sz="4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4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dirty="0" err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відсутність</a:t>
            </a:r>
            <a:r>
              <a:rPr lang="ru-RU" sz="5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ферменту</a:t>
            </a:r>
            <a:br>
              <a:rPr lang="ru-RU" sz="5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фенілаланін-гідроксилаза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4000" spc="-3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ctrTitle"/>
          </p:nvPr>
        </p:nvSpPr>
        <p:spPr>
          <a:xfrm>
            <a:off x="323850" y="1484313"/>
            <a:ext cx="7772400" cy="1470025"/>
          </a:xfrm>
        </p:spPr>
        <p:txBody>
          <a:bodyPr/>
          <a:lstStyle/>
          <a:p>
            <a:pPr algn="l" eaLnBrk="1" hangingPunct="1"/>
            <a:r>
              <a:rPr lang="uk-UA" sz="6000" b="1" dirty="0" smtClean="0">
                <a:solidFill>
                  <a:srgbClr val="002060"/>
                </a:solidFill>
              </a:rPr>
              <a:t/>
            </a:r>
            <a:br>
              <a:rPr lang="uk-UA" sz="6000" b="1" dirty="0" smtClean="0">
                <a:solidFill>
                  <a:srgbClr val="002060"/>
                </a:solidFill>
              </a:rPr>
            </a:br>
            <a:r>
              <a:rPr lang="uk-UA" sz="54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ознаки </a:t>
            </a:r>
            <a:br>
              <a:rPr lang="uk-UA" sz="54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uk-UA" sz="5400" b="1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фенілкетонурії</a:t>
            </a:r>
            <a:r>
              <a:rPr lang="uk-UA" sz="6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sz="6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uk-UA" sz="54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8313" y="3500438"/>
            <a:ext cx="6400800" cy="1752600"/>
          </a:xfrm>
        </p:spPr>
        <p:txBody>
          <a:bodyPr/>
          <a:lstStyle/>
          <a:p>
            <a:pPr algn="l"/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олігофренія</a:t>
            </a:r>
          </a:p>
          <a:p>
            <a:pPr algn="l"/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депігментація</a:t>
            </a:r>
          </a:p>
        </p:txBody>
      </p:sp>
      <p:pic>
        <p:nvPicPr>
          <p:cNvPr id="51204" name="Picture 2" descr="http://dommedika.com/Img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1" t="3860" r="26869" b="31752"/>
          <a:stretch>
            <a:fillRect/>
          </a:stretch>
        </p:blipFill>
        <p:spPr bwMode="auto">
          <a:xfrm>
            <a:off x="5379252" y="1341438"/>
            <a:ext cx="3236284" cy="381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552" y="2857500"/>
            <a:ext cx="8229600" cy="1143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5400" b="1" spc="-150" dirty="0" smtClean="0">
                <a:solidFill>
                  <a:srgbClr val="002060"/>
                </a:solidFill>
              </a:rPr>
              <a:t> </a:t>
            </a:r>
            <a:r>
              <a:rPr lang="ru-RU" sz="5400" b="1" spc="-1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54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омплементарність </a:t>
            </a:r>
            <a:br>
              <a:rPr lang="ru-RU" sz="54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spc="-15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дає</a:t>
            </a:r>
            <a:r>
              <a:rPr lang="ru-RU" sz="54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spc="-15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чотири</a:t>
            </a:r>
            <a:r>
              <a:rPr lang="ru-RU" sz="60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spc="-15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випадки</a:t>
            </a:r>
            <a:r>
              <a:rPr lang="ru-RU" sz="54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spc="-15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розщеплення</a:t>
            </a:r>
            <a:r>
              <a:rPr lang="ru-RU" sz="54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F</a:t>
            </a:r>
            <a:r>
              <a:rPr lang="ru-RU" sz="5400" b="1" spc="-15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uk-UA" sz="5400" b="1" spc="-150" baseline="-25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0" y="3284984"/>
            <a:ext cx="9144000" cy="1143000"/>
          </a:xfrm>
        </p:spPr>
        <p:txBody>
          <a:bodyPr/>
          <a:lstStyle/>
          <a:p>
            <a:pPr eaLnBrk="1" hangingPunct="1"/>
            <a:r>
              <a:rPr lang="uk-UA" sz="6000" b="1" dirty="0" err="1" smtClean="0">
                <a:solidFill>
                  <a:srgbClr val="C00000"/>
                </a:solidFill>
                <a:latin typeface="Arial Black" pitchFamily="34" charset="0"/>
              </a:rPr>
              <a:t>Таласемія</a:t>
            </a:r>
            <a:r>
              <a:rPr lang="uk-UA" sz="9600" b="1" dirty="0" smtClean="0">
                <a:solidFill>
                  <a:srgbClr val="C00000"/>
                </a:solidFill>
              </a:rPr>
              <a:t/>
            </a:r>
            <a:br>
              <a:rPr lang="uk-UA" sz="9600" b="1" dirty="0" smtClean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хвороба </a:t>
            </a:r>
            <a:r>
              <a:rPr lang="ru-RU" sz="66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Кул</a:t>
            </a:r>
            <a:r>
              <a:rPr lang="uk-UA" sz="6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і</a:t>
            </a:r>
            <a:r>
              <a:rPr lang="uk-UA" sz="7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sz="7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(один із видів </a:t>
            </a:r>
            <a:r>
              <a:rPr lang="uk-UA" sz="40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гемоглобінопатії</a:t>
            </a:r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)</a:t>
            </a:r>
          </a:p>
        </p:txBody>
      </p:sp>
      <p:pic>
        <p:nvPicPr>
          <p:cNvPr id="52227" name="Picture 2" descr="http://medprep.info/img/ail/1831_1831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160463" cy="214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6550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7300" b="1" dirty="0" err="1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г</a:t>
            </a:r>
            <a:r>
              <a:rPr lang="uk-UA" sz="7300" b="1" dirty="0" err="1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омозиготи</a:t>
            </a:r>
            <a:r>
              <a:rPr lang="uk-UA" sz="73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 </a:t>
            </a:r>
            <a:r>
              <a:rPr lang="en-US" sz="7300" b="1" dirty="0" err="1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tt</a:t>
            </a:r>
            <a:r>
              <a:rPr lang="en-US" sz="73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 </a:t>
            </a:r>
            <a:r>
              <a:rPr lang="uk-UA" sz="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нежиттєздатні</a:t>
            </a:r>
            <a:r>
              <a:rPr lang="uk-UA" sz="8000" b="1" dirty="0">
                <a:solidFill>
                  <a:srgbClr val="002060"/>
                </a:solidFill>
              </a:rPr>
              <a:t/>
            </a:r>
            <a:br>
              <a:rPr lang="uk-UA" sz="8000" b="1" dirty="0">
                <a:solidFill>
                  <a:srgbClr val="002060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ctrTitle"/>
          </p:nvPr>
        </p:nvSpPr>
        <p:spPr>
          <a:xfrm>
            <a:off x="755650" y="1557338"/>
            <a:ext cx="7772400" cy="1470025"/>
          </a:xfrm>
        </p:spPr>
        <p:txBody>
          <a:bodyPr/>
          <a:lstStyle/>
          <a:p>
            <a:r>
              <a:rPr lang="uk-UA" sz="5400" b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Гетерозиготи </a:t>
            </a:r>
            <a:r>
              <a:rPr lang="en-US" sz="5400" b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Tt</a:t>
            </a:r>
            <a:r>
              <a:rPr lang="uk-UA" sz="5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sz="54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uk-UA" sz="5400" smtClean="0">
              <a:latin typeface="Arial" charset="0"/>
              <a:cs typeface="Arial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2492375"/>
            <a:ext cx="9144000" cy="1752600"/>
          </a:xfrm>
        </p:spPr>
        <p:txBody>
          <a:bodyPr/>
          <a:lstStyle/>
          <a:p>
            <a:pPr>
              <a:defRPr/>
            </a:pPr>
            <a:r>
              <a:rPr lang="en-US" sz="66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uk-UA" sz="72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анемія</a:t>
            </a:r>
            <a:endParaRPr lang="en-US" sz="7200" b="1" dirty="0" smtClean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  <a:p>
            <a:pPr>
              <a:defRPr/>
            </a:pPr>
            <a:r>
              <a:rPr lang="uk-UA" sz="6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баштовий череп</a:t>
            </a:r>
          </a:p>
          <a:p>
            <a:pPr>
              <a:defRPr/>
            </a:pPr>
            <a:r>
              <a:rPr lang="uk-UA" sz="6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порушення прикусу</a:t>
            </a:r>
            <a:r>
              <a:rPr lang="uk-UA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sz="48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uk-UA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medclub.ru/img/work/catalog/a_2157_18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9119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0" y="3645024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4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uk-UA" sz="4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собливий випадок плейотропії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домінантний алель має рецесивну летальну дію, тобто в гомозиготному стані призводить до загибелі особини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 </a:t>
            </a:r>
            <a:br>
              <a:rPr lang="uk-UA" dirty="0" smtClean="0"/>
            </a:b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2971800" y="762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/>
          </a:p>
        </p:txBody>
      </p:sp>
      <p:pic>
        <p:nvPicPr>
          <p:cNvPr id="57347" name="Picture 6" descr="mys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" b="11961"/>
          <a:stretch>
            <a:fillRect/>
          </a:stretch>
        </p:blipFill>
        <p:spPr bwMode="auto">
          <a:xfrm>
            <a:off x="611188" y="-26988"/>
            <a:ext cx="8039100" cy="678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2916238" y="404813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Arial" charset="0"/>
                <a:cs typeface="Arial" charset="0"/>
              </a:rPr>
              <a:t>жовтий</a:t>
            </a:r>
          </a:p>
        </p:txBody>
      </p: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6443663" y="404813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Arial" charset="0"/>
                <a:cs typeface="Arial" charset="0"/>
              </a:rPr>
              <a:t>жовтий</a:t>
            </a: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4419600" y="32766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>
                <a:solidFill>
                  <a:schemeClr val="bg1"/>
                </a:solidFill>
              </a:rPr>
              <a:t>Запл</a:t>
            </a:r>
            <a:r>
              <a:rPr lang="uk-UA" sz="2000">
                <a:solidFill>
                  <a:schemeClr val="bg1"/>
                </a:solidFill>
              </a:rPr>
              <a:t>і</a:t>
            </a:r>
            <a:r>
              <a:rPr lang="ru-RU" sz="2000">
                <a:solidFill>
                  <a:schemeClr val="bg1"/>
                </a:solidFill>
              </a:rPr>
              <a:t>днення</a:t>
            </a:r>
          </a:p>
        </p:txBody>
      </p:sp>
      <p:sp>
        <p:nvSpPr>
          <p:cNvPr id="57351" name="Text Box 11"/>
          <p:cNvSpPr txBox="1">
            <a:spLocks noChangeArrowheads="1"/>
          </p:cNvSpPr>
          <p:nvPr/>
        </p:nvSpPr>
        <p:spPr bwMode="auto">
          <a:xfrm>
            <a:off x="2700338" y="4652963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2000" b="1">
                <a:latin typeface="Arial" charset="0"/>
                <a:cs typeface="Arial" charset="0"/>
              </a:rPr>
              <a:t>гине</a:t>
            </a:r>
            <a:endParaRPr lang="ru-RU" sz="2000" b="1">
              <a:latin typeface="Arial" charset="0"/>
              <a:cs typeface="Arial" charset="0"/>
            </a:endParaRPr>
          </a:p>
        </p:txBody>
      </p:sp>
      <p:sp>
        <p:nvSpPr>
          <p:cNvPr id="57352" name="Text Box 12"/>
          <p:cNvSpPr txBox="1">
            <a:spLocks noChangeArrowheads="1"/>
          </p:cNvSpPr>
          <p:nvPr/>
        </p:nvSpPr>
        <p:spPr bwMode="auto">
          <a:xfrm>
            <a:off x="4500563" y="4652963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2000" b="1">
                <a:latin typeface="Arial" charset="0"/>
                <a:cs typeface="Arial" charset="0"/>
              </a:rPr>
              <a:t>жовтий</a:t>
            </a:r>
            <a:endParaRPr lang="ru-RU" sz="2000" b="1">
              <a:latin typeface="Arial" charset="0"/>
              <a:cs typeface="Arial" charset="0"/>
            </a:endParaRPr>
          </a:p>
        </p:txBody>
      </p:sp>
      <p:sp>
        <p:nvSpPr>
          <p:cNvPr id="57353" name="Text Box 13"/>
          <p:cNvSpPr txBox="1">
            <a:spLocks noChangeArrowheads="1"/>
          </p:cNvSpPr>
          <p:nvPr/>
        </p:nvSpPr>
        <p:spPr bwMode="auto">
          <a:xfrm>
            <a:off x="7092950" y="4652963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2000" b="1">
                <a:latin typeface="Arial" charset="0"/>
                <a:cs typeface="Arial" charset="0"/>
              </a:rPr>
              <a:t>сірий</a:t>
            </a:r>
            <a:endParaRPr lang="ru-RU" sz="20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uk-UA" sz="48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Arial" charset="0"/>
                <a:cs typeface="Arial" charset="0"/>
              </a:rPr>
              <a:t/>
            </a:r>
            <a:br>
              <a:rPr lang="uk-UA" sz="48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Arial" charset="0"/>
                <a:cs typeface="Arial" charset="0"/>
              </a:rPr>
            </a:br>
            <a:r>
              <a:rPr lang="uk-UA" sz="48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Arial" charset="0"/>
                <a:cs typeface="Arial" charset="0"/>
              </a:rPr>
              <a:t>випадок перший </a:t>
            </a:r>
            <a:r>
              <a:rPr lang="uk-UA" sz="48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/>
            </a:r>
            <a:br>
              <a:rPr lang="uk-UA" sz="48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</a:br>
            <a:r>
              <a:rPr lang="uk-UA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обидва домінантних алелі не мають самостійного </a:t>
            </a:r>
            <a:r>
              <a:rPr lang="uk-UA" sz="48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фенотипового</a:t>
            </a:r>
            <a:r>
              <a:rPr lang="uk-UA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прояву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40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у</a:t>
            </a: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 запашного горошку </a:t>
            </a:r>
            <a:r>
              <a:rPr lang="ru-RU" sz="4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червоний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колір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квіток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визначається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одночасною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наявністю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алелів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А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і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В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. </a:t>
            </a:r>
            <a:b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За 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відсутності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в 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генотипі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одного з них 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або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обох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разом 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квітки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білі</a:t>
            </a:r>
            <a:endParaRPr lang="uk-UA" sz="3600" b="1" dirty="0" smtClean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3212976"/>
            <a:ext cx="8229600" cy="114300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При схрещуванні </a:t>
            </a:r>
            <a:b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uk-UA" sz="4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ААbb</a:t>
            </a:r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(білі) х </a:t>
            </a:r>
            <a:r>
              <a:rPr lang="uk-UA" sz="4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ааВВ</a:t>
            </a:r>
            <a:r>
              <a:rPr lang="uk-UA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(білі)</a:t>
            </a:r>
            <a:b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в F</a:t>
            </a:r>
            <a:r>
              <a:rPr lang="uk-UA" sz="4000" b="1" baseline="-25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</a:t>
            </a:r>
            <a:r>
              <a:rPr lang="uk-UA" sz="40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усі рослини - з червоними квітками  (</a:t>
            </a:r>
            <a:r>
              <a:rPr lang="uk-UA" sz="4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АаВb</a:t>
            </a:r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), а в F</a:t>
            </a:r>
            <a:r>
              <a:rPr lang="uk-UA" sz="4000" b="1" baseline="-25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2 </a:t>
            </a:r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відбувається розщеплення</a:t>
            </a:r>
            <a:r>
              <a:rPr lang="uk-UA" sz="4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sz="40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4000" b="1" dirty="0" smtClean="0">
                <a:solidFill>
                  <a:srgbClr val="009900"/>
                </a:solidFill>
                <a:latin typeface="Arial Black" pitchFamily="34" charset="0"/>
                <a:cs typeface="Arial" charset="0"/>
              </a:rPr>
              <a:t> 9 червоних : 7 білих</a:t>
            </a:r>
            <a:r>
              <a:rPr lang="uk-UA" sz="4000" dirty="0" smtClean="0"/>
              <a:t/>
            </a:r>
            <a:br>
              <a:rPr lang="uk-UA" sz="4000" dirty="0" smtClean="0"/>
            </a:br>
            <a:endParaRPr lang="uk-UA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1.gstatic.com/images?q=tbn:ANd9GcREyzsR0Ha2zQlXciA5WPu1Wwiahb9B8C5QeaNcgHdQjgbxWl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33375"/>
            <a:ext cx="28860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http://www.supersadovnik.ru/site_images/00000002/000314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429000"/>
            <a:ext cx="295275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https://encrypted-tbn1.gstatic.com/images?q=tbn:ANd9GcREyzsR0Ha2zQlXciA5WPu1Wwiahb9B8C5QeaNcgHdQjgbxWl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3375"/>
            <a:ext cx="28813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 eaLnBrk="1" hangingPunct="1"/>
            <a:r>
              <a:rPr lang="uk-UA" sz="5400" b="1" dirty="0">
                <a:ln>
                  <a:solidFill>
                    <a:srgbClr val="FF0000"/>
                  </a:solidFill>
                </a:ln>
                <a:solidFill>
                  <a:srgbClr val="33CC33"/>
                </a:solidFill>
                <a:latin typeface="Arial" charset="0"/>
                <a:cs typeface="Arial" charset="0"/>
              </a:rPr>
              <a:t>в</a:t>
            </a:r>
            <a:r>
              <a:rPr lang="uk-UA" sz="5400" b="1" dirty="0" smtClean="0">
                <a:ln>
                  <a:solidFill>
                    <a:srgbClr val="FF0000"/>
                  </a:solidFill>
                </a:ln>
                <a:solidFill>
                  <a:srgbClr val="33CC33"/>
                </a:solidFill>
                <a:latin typeface="Arial" charset="0"/>
                <a:cs typeface="Arial" charset="0"/>
              </a:rPr>
              <a:t>ипадок другий</a:t>
            </a:r>
            <a:r>
              <a:rPr lang="en-US" sz="5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en-US" sz="5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один алель має</a:t>
            </a:r>
            <a:br>
              <a:rPr lang="uk-UA" sz="5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самостійний прояв, </a:t>
            </a:r>
            <a:br>
              <a:rPr lang="uk-UA" sz="5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а другий - не має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Главная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100</Words>
  <Application>Microsoft Office PowerPoint</Application>
  <PresentationFormat>Экран (4:3)</PresentationFormat>
  <Paragraphs>55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45</vt:i4>
      </vt:variant>
    </vt:vector>
  </HeadingPairs>
  <TitlesOfParts>
    <vt:vector size="48" baseType="lpstr">
      <vt:lpstr>Тема Office</vt:lpstr>
      <vt:lpstr>Поток</vt:lpstr>
      <vt:lpstr>Углы</vt:lpstr>
      <vt:lpstr>Взаємодія  генів</vt:lpstr>
      <vt:lpstr>Презентация PowerPoint</vt:lpstr>
      <vt:lpstr>Комплементарність   виникнення нової ознаки  за сумісного перебування  в генотипі домінантних алелів різних генів</vt:lpstr>
      <vt:lpstr> Комплементарність  дає чотири випадки розщеплення в F2</vt:lpstr>
      <vt:lpstr> випадок перший  обидва домінантних алелі не мають самостійного фенотипового прояву</vt:lpstr>
      <vt:lpstr>у запашного горошку  червоний колір квіток визначається одночасною наявністю  алелів  А і В.  За відсутності в генотипі одного з них або обох разом квітки білі</vt:lpstr>
      <vt:lpstr>При схрещуванні   ААbb (білі) х ааВВ (білі)  в F1 усі рослини - з червоними квітками  (АаВb), а в F2 відбувається розщеплення  9 червоних : 7 білих </vt:lpstr>
      <vt:lpstr>Презентация PowerPoint</vt:lpstr>
      <vt:lpstr>випадок другий один алель має  самостійний прояв,   а другий - не має</vt:lpstr>
      <vt:lpstr>у  кролів   А -наявність пігменту   а - відсутність пігменту В - нерівномірний розподіл пігменту вздовж волосини b - рівномірний розподіл</vt:lpstr>
      <vt:lpstr>При схрещуванні  ААbb (чорний) х ааВВ (білий) в F1  всі кролі сірі АаВb, а в F2 відбувається розщеплення   9 сірих : 4 білих : 3 чорних </vt:lpstr>
      <vt:lpstr>Презентация PowerPoint</vt:lpstr>
      <vt:lpstr>випадок третій обидва домінантних  алелі мають  самостійний  прояв, при цьому нові фенотипи - різні</vt:lpstr>
      <vt:lpstr>у хвилястих папужок  А – жовтий колір  В – блакитний колір  АВ – зелений колір ааbb – білий колір</vt:lpstr>
      <vt:lpstr>При схрещуванні  ААbb (жовтий) х ааВВ (блакитний)  в F1 всі особини мають зелений колір, а в F2 відбувається розщеплення   9 зелених:  3 жовтих:  3 блакитних: 1 білий </vt:lpstr>
      <vt:lpstr> випадок четвертий обидва домінантних алелі  ма­ють самостійний  ОДНАКОВИЙ  прояв </vt:lpstr>
      <vt:lpstr>у гарбузів  А - сферичний плід В - сферичний плід АВ – дископодібний плід  ааbb -   видовжений плід</vt:lpstr>
      <vt:lpstr>При схрещуванні особин ААbb (сферична) х ааВВ (сферична)  в F1 усі рослини мають  дископодібні плоди АаВb,  а в F2 відбувається розщеп­лення   9 дископодібних :  6 сферичних : 1 видовжений</vt:lpstr>
      <vt:lpstr>Презентация PowerPoint</vt:lpstr>
      <vt:lpstr>Епістаз пригнічення  одного гена іншим</vt:lpstr>
      <vt:lpstr>Презентация PowerPoint</vt:lpstr>
      <vt:lpstr>Полімерія однаковий прояв різних генів</vt:lpstr>
      <vt:lpstr>полімерні гени  позначають однаковими символами з цифровими індексами  А1  А2  а1  а2 </vt:lpstr>
      <vt:lpstr>Презентация PowerPoint</vt:lpstr>
      <vt:lpstr>Некумулятивна полімерія ступінь прояву ознаки не змінюється в залежності від кількості домінантних алелів</vt:lpstr>
      <vt:lpstr>Презентация PowerPoint</vt:lpstr>
      <vt:lpstr>Кумулятивна полімерія  ступінь прояву ознаки залежить від кількості домінантних алелів</vt:lpstr>
      <vt:lpstr>кумулятивна полімерія</vt:lpstr>
      <vt:lpstr>Презентация PowerPoint</vt:lpstr>
      <vt:lpstr>Плейотропія (множинна дія гена)</vt:lpstr>
      <vt:lpstr>синдром  Марфана мутація гена фібриліна</vt:lpstr>
      <vt:lpstr>ознаки синдрому Марфана</vt:lpstr>
      <vt:lpstr>Презентация PowerPoint</vt:lpstr>
      <vt:lpstr>Презентация PowerPoint</vt:lpstr>
      <vt:lpstr>синдром  Картагенера синдром  нерухомих війок мутація гену дінеїну  </vt:lpstr>
      <vt:lpstr>Презентация PowerPoint</vt:lpstr>
      <vt:lpstr> ознаки синдрому  Картанегера </vt:lpstr>
      <vt:lpstr>Фенілкетонурія відсутність ферменту  фенілаланін-гідроксилаза  </vt:lpstr>
      <vt:lpstr> ознаки  фенілкетонурії </vt:lpstr>
      <vt:lpstr>Таласемія хвороба Кулі (один із видів гемоглобінопатії)</vt:lpstr>
      <vt:lpstr>гомозиготи  tt  нежиттєздатні  </vt:lpstr>
      <vt:lpstr>Гетерозиготи Tt </vt:lpstr>
      <vt:lpstr>Презентация PowerPoint</vt:lpstr>
      <vt:lpstr>особливий випадок плейотропії  домінантний алель має рецесивну летальну дію, тобто в гомозиготному стані призводить до загибелі особини  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Взаємодія генів</dc:title>
  <dc:creator>Admin</dc:creator>
  <cp:lastModifiedBy>Admin</cp:lastModifiedBy>
  <cp:revision>149</cp:revision>
  <dcterms:created xsi:type="dcterms:W3CDTF">2013-06-02T11:19:25Z</dcterms:created>
  <dcterms:modified xsi:type="dcterms:W3CDTF">2016-10-05T06:47:27Z</dcterms:modified>
</cp:coreProperties>
</file>