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828" r:id="rId3"/>
    <p:sldMasterId id="2147483936" r:id="rId4"/>
    <p:sldMasterId id="2147483984" r:id="rId5"/>
    <p:sldMasterId id="2147484032" r:id="rId6"/>
    <p:sldMasterId id="2147484044" r:id="rId7"/>
    <p:sldMasterId id="2147484056" r:id="rId8"/>
    <p:sldMasterId id="2147484068" r:id="rId9"/>
    <p:sldMasterId id="2147484164" r:id="rId10"/>
  </p:sldMasterIdLst>
  <p:notesMasterIdLst>
    <p:notesMasterId r:id="rId22"/>
  </p:notesMasterIdLst>
  <p:sldIdLst>
    <p:sldId id="259" r:id="rId11"/>
    <p:sldId id="257" r:id="rId12"/>
    <p:sldId id="288" r:id="rId13"/>
    <p:sldId id="278" r:id="rId14"/>
    <p:sldId id="289" r:id="rId15"/>
    <p:sldId id="286" r:id="rId16"/>
    <p:sldId id="291" r:id="rId17"/>
    <p:sldId id="290" r:id="rId18"/>
    <p:sldId id="282" r:id="rId19"/>
    <p:sldId id="281" r:id="rId20"/>
    <p:sldId id="30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4006C-297D-4AC5-8EAC-10D4BA786564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6EBA8-3E55-4CE1-BCBC-81DC0ACE90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8172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5EF21C5-6BDD-4411-801D-4BF17C181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4E7ED"/>
                </a:solidFill>
              </a:rPr>
              <a:pPr/>
              <a:t>03.12.2019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B13F9A"/>
                </a:solidFill>
              </a:rPr>
              <a:pPr/>
              <a:t>03.12.2019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696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214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957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8885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480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10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81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9753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690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744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944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562689"/>
      </p:ext>
    </p:extLst>
  </p:cSld>
  <p:clrMapOvr>
    <a:masterClrMapping/>
  </p:clrMapOvr>
  <p:transition advClick="0" advTm="5000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137588"/>
      </p:ext>
    </p:extLst>
  </p:cSld>
  <p:clrMapOvr>
    <a:masterClrMapping/>
  </p:clrMapOvr>
  <p:transition advClick="0" advTm="5000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645446"/>
      </p:ext>
    </p:extLst>
  </p:cSld>
  <p:clrMapOvr>
    <a:masterClrMapping/>
  </p:clrMapOvr>
  <p:transition advClick="0" advTm="5000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451251"/>
      </p:ext>
    </p:extLst>
  </p:cSld>
  <p:clrMapOvr>
    <a:masterClrMapping/>
  </p:clrMapOvr>
  <p:transition advClick="0" advTm="5000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765875"/>
      </p:ext>
    </p:extLst>
  </p:cSld>
  <p:clrMapOvr>
    <a:masterClrMapping/>
  </p:clrMapOvr>
  <p:transition advClick="0" advTm="5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865340"/>
      </p:ext>
    </p:extLst>
  </p:cSld>
  <p:clrMapOvr>
    <a:masterClrMapping/>
  </p:clrMapOvr>
  <p:transition advClick="0" advTm="5000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734382"/>
      </p:ext>
    </p:extLst>
  </p:cSld>
  <p:clrMapOvr>
    <a:masterClrMapping/>
  </p:clrMapOvr>
  <p:transition advClick="0" advTm="5000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126571"/>
      </p:ext>
    </p:extLst>
  </p:cSld>
  <p:clrMapOvr>
    <a:masterClrMapping/>
  </p:clrMapOvr>
  <p:transition advClick="0" advTm="5000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445054"/>
      </p:ext>
    </p:extLst>
  </p:cSld>
  <p:clrMapOvr>
    <a:masterClrMapping/>
  </p:clrMapOvr>
  <p:transition advClick="0" advTm="5000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416751"/>
      </p:ext>
    </p:extLst>
  </p:cSld>
  <p:clrMapOvr>
    <a:masterClrMapping/>
  </p:clrMapOvr>
  <p:transition advClick="0" advTm="5000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448275"/>
      </p:ext>
    </p:extLst>
  </p:cSld>
  <p:clrMapOvr>
    <a:masterClrMapping/>
  </p:clrMapOvr>
  <p:transition advClick="0" advTm="5000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002236"/>
      </p:ext>
    </p:extLst>
  </p:cSld>
  <p:clrMapOvr>
    <a:masterClrMapping/>
  </p:clrMapOvr>
  <p:transition advClick="0" advTm="5000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315490"/>
      </p:ext>
    </p:extLst>
  </p:cSld>
  <p:clrMapOvr>
    <a:masterClrMapping/>
  </p:clrMapOvr>
  <p:transition advClick="0" advTm="5000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478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47749"/>
      </p:ext>
    </p:extLst>
  </p:cSld>
  <p:clrMapOvr>
    <a:masterClrMapping/>
  </p:clrMapOvr>
  <p:transition advClick="0" advTm="5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116832"/>
      </p:ext>
    </p:extLst>
  </p:cSld>
  <p:clrMapOvr>
    <a:masterClrMapping/>
  </p:clrMapOvr>
  <p:transition advClick="0" advTm="5000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64390"/>
      </p:ext>
    </p:extLst>
  </p:cSld>
  <p:clrMapOvr>
    <a:masterClrMapping/>
  </p:clrMapOvr>
  <p:transition advClick="0" advTm="5000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088231"/>
      </p:ext>
    </p:extLst>
  </p:cSld>
  <p:clrMapOvr>
    <a:masterClrMapping/>
  </p:clrMapOvr>
  <p:transition advClick="0" advTm="5000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614029"/>
      </p:ext>
    </p:extLst>
  </p:cSld>
  <p:clrMapOvr>
    <a:masterClrMapping/>
  </p:clrMapOvr>
  <p:transition advClick="0" advTm="5000"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="" xmlns:p14="http://schemas.microsoft.com/office/powerpoint/2010/main" val="244972476"/>
      </p:ext>
    </p:extLst>
  </p:cSld>
  <p:clrMapOvr>
    <a:masterClrMapping/>
  </p:clrMapOvr>
  <p:transition advClick="0" advTm="5000"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857534"/>
      </p:ext>
    </p:extLst>
  </p:cSld>
  <p:clrMapOvr>
    <a:masterClrMapping/>
  </p:clrMapOvr>
  <p:transition advClick="0" advTm="5000"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39829"/>
      </p:ext>
    </p:extLst>
  </p:cSld>
  <p:clrMapOvr>
    <a:masterClrMapping/>
  </p:clrMapOvr>
  <p:transition advClick="0" advTm="5000"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770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9995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88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74532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456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119955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072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564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69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371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363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41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5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33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7231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85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14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437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27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347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507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938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62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994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189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64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163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118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539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3715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3739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6033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60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w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B0CC-B0D4-4D09-8508-3F4EF9B5CCD9}" type="datetimeFigureOut">
              <a:rPr lang="uk-UA" smtClean="0"/>
              <a:pPr/>
              <a:t>03.12.2019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F614A-DA95-43FD-BC2B-479C8273174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54018A-76D1-47D8-A97E-090CB24DD46B}" type="datetimeFigureOut">
              <a:rPr lang="ru-RU" smtClean="0">
                <a:solidFill>
                  <a:srgbClr val="073E87"/>
                </a:solidFill>
              </a:rPr>
              <a:pPr/>
              <a:t>03.12.2019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EF21C5-6BDD-4411-801D-4BF17C1816F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7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214A-E6F2-4428-BF7C-B083F8D456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DB36-DDF5-4068-A06B-E45A53E4EB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8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advClick="0" advTm="5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7E214A-E6F2-4428-BF7C-B083F8D456E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03.12.2019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5ADB36-DDF5-4068-A06B-E45A53E4EBF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55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advClick="0" advTm="5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54018A-76D1-47D8-A97E-090CB24DD46B}" type="datetimeFigureOut">
              <a:rPr lang="ru-RU" smtClean="0">
                <a:solidFill>
                  <a:srgbClr val="FEFAC9"/>
                </a:solidFill>
              </a:rPr>
              <a:pPr/>
              <a:t>03.12.2019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EF21C5-6BDD-4411-801D-4BF17C1816F1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81496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54018A-76D1-47D8-A97E-090CB24DD46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F21C5-6BDD-4411-801D-4BF17C1816F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279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54018A-76D1-47D8-A97E-090CB24DD46B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03.12.2019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EF21C5-6BDD-4411-801D-4BF17C1816F1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Загальноосвітня школа І-ІІІ ступенів с. Дмитрашківка</a:t>
            </a:r>
            <a:endParaRPr lang="uk-UA" dirty="0"/>
          </a:p>
        </p:txBody>
      </p:sp>
      <p:pic>
        <p:nvPicPr>
          <p:cNvPr id="5" name="Содержимое 4" descr="C:\Users\Школа\AppData\Local\Microsoft\Windows\Temporary Internet Files\Content.Word\IMG_27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88"/>
            <a:ext cx="7000924" cy="4929222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0642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овая папка (2)\106_0111\IMG_3039.JPG"/>
          <p:cNvPicPr>
            <a:picLocks noChangeAspect="1" noChangeArrowheads="1"/>
          </p:cNvPicPr>
          <p:nvPr/>
        </p:nvPicPr>
        <p:blipFill>
          <a:blip r:embed="rId2" cstate="print"/>
          <a:srcRect l="17544" t="25000" r="26314" b="3125"/>
          <a:stretch>
            <a:fillRect/>
          </a:stretch>
        </p:blipFill>
        <p:spPr bwMode="auto">
          <a:xfrm>
            <a:off x="0" y="836712"/>
            <a:ext cx="3764472" cy="2705714"/>
          </a:xfrm>
          <a:prstGeom prst="rect">
            <a:avLst/>
          </a:prstGeom>
          <a:noFill/>
        </p:spPr>
      </p:pic>
      <p:pic>
        <p:nvPicPr>
          <p:cNvPr id="17411" name="Picture 3" descr="D:\Новая папка (2)\101_2510\IMG_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3304"/>
            <a:ext cx="3861946" cy="25003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13815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uk-UA" sz="2800" cap="none" dirty="0">
                <a:ln>
                  <a:noFill/>
                </a:ln>
                <a:solidFill>
                  <a:srgbClr val="002060"/>
                </a:solidFill>
                <a:latin typeface="Constantia"/>
              </a:rPr>
              <a:t>Ціннісне ставлення особистості до себе</a:t>
            </a:r>
            <a:r>
              <a:rPr lang="ru-RU" sz="2600" cap="none" dirty="0">
                <a:ln>
                  <a:noFill/>
                </a:ln>
                <a:solidFill>
                  <a:srgbClr val="002060"/>
                </a:solidFill>
                <a:latin typeface="Constantia"/>
              </a:rPr>
              <a:t/>
            </a:r>
            <a:br>
              <a:rPr lang="ru-RU" sz="2600" cap="none" dirty="0">
                <a:ln>
                  <a:noFill/>
                </a:ln>
                <a:solidFill>
                  <a:srgbClr val="002060"/>
                </a:solidFill>
                <a:latin typeface="Constantia"/>
              </a:rPr>
            </a:br>
            <a:endParaRPr lang="uk-UA" dirty="0"/>
          </a:p>
        </p:txBody>
      </p:sp>
      <p:pic>
        <p:nvPicPr>
          <p:cNvPr id="15362" name="Picture 2" descr="C:\Users\User\Desktop\Изображение 1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606"/>
            <a:ext cx="4361131" cy="327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IMG_37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941"/>
            <a:ext cx="4198863" cy="3148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51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DDEBCF"/>
            </a:gs>
            <a:gs pos="50000">
              <a:srgbClr val="9CB86E"/>
            </a:gs>
            <a:gs pos="87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9443" y="404664"/>
            <a:ext cx="7125112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7000" b="1" i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«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Захист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дитинства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цілому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світі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Baskerville Old Face"/>
              </a:rPr>
              <a:t>–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місія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честі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,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любові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й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добра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,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заради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майбутнього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треба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нам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жити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,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прекрасне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і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вічне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нехай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не</a:t>
            </a:r>
            <a:r>
              <a:rPr lang="uk-UA" sz="7000" b="1" i="1" dirty="0">
                <a:solidFill>
                  <a:srgbClr val="0070C0"/>
                </a:solidFill>
                <a:latin typeface="Baskerville Old Face"/>
                <a:ea typeface="Calibri"/>
                <a:cs typeface="Arial"/>
              </a:rPr>
              <a:t> </a:t>
            </a:r>
            <a:r>
              <a:rPr lang="uk-UA" sz="70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вмира</a:t>
            </a:r>
            <a:r>
              <a:rPr lang="uk-UA" sz="7000" b="1" i="1" dirty="0">
                <a:solidFill>
                  <a:srgbClr val="0070C0"/>
                </a:solidFill>
                <a:latin typeface="Calibri"/>
                <a:ea typeface="Calibri"/>
                <a:cs typeface="Arial"/>
              </a:rPr>
              <a:t>»</a:t>
            </a:r>
            <a:endParaRPr lang="uk-UA" sz="70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786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764704"/>
            <a:ext cx="7588324" cy="39157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6600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Виховання - велика справа: </a:t>
            </a:r>
            <a:r>
              <a:rPr lang="uk-UA" sz="6600" dirty="0" smtClean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      воно </a:t>
            </a:r>
            <a:r>
              <a:rPr lang="uk-UA" sz="6600" dirty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вирішує долю </a:t>
            </a:r>
            <a:r>
              <a:rPr lang="uk-UA" sz="6600" dirty="0" smtClean="0">
                <a:solidFill>
                  <a:srgbClr val="FFFF00"/>
                </a:solidFill>
                <a:latin typeface="Arial"/>
                <a:ea typeface="Calibri"/>
                <a:cs typeface="Times New Roman"/>
              </a:rPr>
              <a:t>людини</a:t>
            </a:r>
            <a:r>
              <a:rPr lang="uk-UA" sz="6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uk-UA" sz="66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uk-UA" sz="6600" dirty="0" smtClean="0">
                <a:solidFill>
                  <a:srgbClr val="7F7F7F"/>
                </a:solidFill>
                <a:latin typeface="Arial"/>
                <a:ea typeface="Calibri"/>
                <a:cs typeface="Times New Roman"/>
              </a:rPr>
              <a:t> </a:t>
            </a:r>
            <a:endParaRPr lang="uk-UA" sz="6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921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214842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Основні орієнтири виховання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суспільства і держави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людей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природи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мистецтва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праці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Ціннісне ставлення особистості до себе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Система цінностей і якостей особистості розвивається через її власне ставлення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70563"/>
      </p:ext>
    </p:extLst>
  </p:cSld>
  <p:clrMapOvr>
    <a:masterClrMapping/>
  </p:clrMapOvr>
  <p:transition spd="med" advClick="0" advTm="1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9" name="Picture 3" descr="C:\Documents and Settings\User\Рабочий стол\заступник\IMG_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92762"/>
            <a:ext cx="3456384" cy="2592140"/>
          </a:xfrm>
          <a:prstGeom prst="rect">
            <a:avLst/>
          </a:prstGeom>
          <a:noFill/>
        </p:spPr>
      </p:pic>
      <p:pic>
        <p:nvPicPr>
          <p:cNvPr id="14341" name="Picture 5" descr="C:\Documents and Settings\User\Рабочий стол\заступник\IMG_3765.jpg"/>
          <p:cNvPicPr>
            <a:picLocks noChangeAspect="1" noChangeArrowheads="1"/>
          </p:cNvPicPr>
          <p:nvPr/>
        </p:nvPicPr>
        <p:blipFill>
          <a:blip r:embed="rId3" cstate="print"/>
          <a:srcRect t="12319"/>
          <a:stretch>
            <a:fillRect/>
          </a:stretch>
        </p:blipFill>
        <p:spPr bwMode="auto">
          <a:xfrm>
            <a:off x="4621355" y="4286256"/>
            <a:ext cx="3910975" cy="2571744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611560" y="441211"/>
            <a:ext cx="792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7598D9"/>
              </a:buClr>
              <a:buSzPct val="85000"/>
              <a:buFont typeface="Wingdings 2"/>
              <a:buChar char=""/>
            </a:pPr>
            <a:r>
              <a:rPr lang="uk-UA" sz="3600" dirty="0">
                <a:solidFill>
                  <a:srgbClr val="002060"/>
                </a:solidFill>
                <a:latin typeface="Constantia"/>
              </a:rPr>
              <a:t>Ціннісне ставлення особистості до суспільства і держави</a:t>
            </a:r>
          </a:p>
        </p:txBody>
      </p:sp>
      <p:pic>
        <p:nvPicPr>
          <p:cNvPr id="11" name="Picture 2" descr="D:\Фото\IMG_3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6528" y="1641540"/>
            <a:ext cx="3526290" cy="264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12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5310" cy="29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Documents and Settings\User\Рабочий стол\заступник\IMG_0031.JPG"/>
          <p:cNvPicPr>
            <a:picLocks noChangeAspect="1" noChangeArrowheads="1"/>
          </p:cNvPicPr>
          <p:nvPr/>
        </p:nvPicPr>
        <p:blipFill>
          <a:blip r:embed="rId3" cstate="print"/>
          <a:srcRect l="14691" b="-4677"/>
          <a:stretch>
            <a:fillRect/>
          </a:stretch>
        </p:blipFill>
        <p:spPr bwMode="auto">
          <a:xfrm>
            <a:off x="4572000" y="3643314"/>
            <a:ext cx="4355456" cy="3000396"/>
          </a:xfrm>
          <a:prstGeom prst="rect">
            <a:avLst/>
          </a:prstGeom>
          <a:noFill/>
        </p:spPr>
      </p:pic>
      <p:pic>
        <p:nvPicPr>
          <p:cNvPr id="6" name="Picture 2" descr="C:\Школа\Новая папка\а (Таня)\Изображение\Изображение 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9270"/>
            <a:ext cx="3816424" cy="2862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29.10.2013\IMG_6948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572000" y="332656"/>
            <a:ext cx="4119763" cy="3031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12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marL="342900" lvl="0" indent="-342900" algn="ctr" defTabSz="457200">
              <a:spcBef>
                <a:spcPct val="200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ru-RU" cap="none" dirty="0">
              <a:solidFill>
                <a:srgbClr val="002060"/>
              </a:solidFill>
              <a:effectLst/>
              <a:latin typeface="Verdana"/>
            </a:endParaRPr>
          </a:p>
        </p:txBody>
      </p:sp>
      <p:pic>
        <p:nvPicPr>
          <p:cNvPr id="8194" name="Picture 2" descr="C:\Documents and Settings\User\Рабочий стол\Моральний вчинок\для мене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" y="3841293"/>
            <a:ext cx="4799843" cy="2804872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Моральний вчинок\Изображение 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91961"/>
            <a:ext cx="4104456" cy="3078342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Моральний вчинок\Изображение 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96" y="3870302"/>
            <a:ext cx="3983417" cy="2987563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Моральний вчинок\Изображение 10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37123" y="836712"/>
            <a:ext cx="3810853" cy="2895702"/>
          </a:xfrm>
          <a:prstGeom prst="rect">
            <a:avLst/>
          </a:prstGeom>
          <a:solidFill>
            <a:srgbClr val="C62D03"/>
          </a:solidFill>
          <a:ln w="12700" cap="rnd" cmpd="sng" algn="ctr">
            <a:solidFill>
              <a:srgbClr val="C62D03"/>
            </a:solidFill>
            <a:prstDash val="solid"/>
          </a:ln>
          <a:effectLst/>
        </p:spPr>
      </p:pic>
      <p:sp>
        <p:nvSpPr>
          <p:cNvPr id="3" name="Прямокутник 2"/>
          <p:cNvSpPr/>
          <p:nvPr/>
        </p:nvSpPr>
        <p:spPr>
          <a:xfrm>
            <a:off x="467544" y="20312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7598D9"/>
              </a:buClr>
              <a:buSzPct val="85000"/>
            </a:pPr>
            <a:r>
              <a:rPr lang="uk-UA" sz="2800" dirty="0">
                <a:solidFill>
                  <a:srgbClr val="002060"/>
                </a:solidFill>
                <a:latin typeface="Constantia"/>
              </a:rPr>
              <a:t>Ціннісне ставлення особистості до людей</a:t>
            </a:r>
            <a:endParaRPr lang="ru-RU" sz="2800" dirty="0">
              <a:solidFill>
                <a:srgbClr val="002060"/>
              </a:solidFill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384720"/>
      </p:ext>
    </p:extLst>
  </p:cSld>
  <p:clrMapOvr>
    <a:masterClrMapping/>
  </p:clrMapOvr>
  <p:transition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Ціннісне ставлення до природи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D:\Фото\IMG_34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51520" y="980728"/>
            <a:ext cx="3691044" cy="2767116"/>
          </a:xfrm>
          <a:prstGeom prst="rect">
            <a:avLst/>
          </a:prstGeom>
          <a:noFill/>
        </p:spPr>
      </p:pic>
      <p:pic>
        <p:nvPicPr>
          <p:cNvPr id="76802" name="Picture 2" descr="C:\Documents and Settings\User\Рабочий стол\фото ми\IMG_747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51520" y="3897636"/>
            <a:ext cx="3809995" cy="2857496"/>
          </a:xfrm>
          <a:prstGeom prst="rect">
            <a:avLst/>
          </a:prstGeom>
          <a:noFill/>
        </p:spPr>
      </p:pic>
      <p:pic>
        <p:nvPicPr>
          <p:cNvPr id="76803" name="Picture 3" descr="D:\нові фотографії\Изображение 169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527833" y="908720"/>
            <a:ext cx="3786393" cy="2839633"/>
          </a:xfrm>
          <a:prstGeom prst="rect">
            <a:avLst/>
          </a:prstGeom>
          <a:noFill/>
        </p:spPr>
      </p:pic>
      <p:pic>
        <p:nvPicPr>
          <p:cNvPr id="13314" name="Picture 2" descr="C:\Школа\Новая папка\а (Таня)\ТУРИСТИЧНИЙ ЗЛІТ  2013\ЛАРІСА ВАЗОНИ\IMG_4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4" y="3906566"/>
            <a:ext cx="3621282" cy="2715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7135574"/>
      </p:ext>
    </p:extLst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20" y="116632"/>
            <a:ext cx="82296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Ціннісне ставлення до мистецтва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D:\Новая папка (2)\109_2711\IMG_3187.JPG"/>
          <p:cNvPicPr>
            <a:picLocks noChangeAspect="1" noChangeArrowheads="1"/>
          </p:cNvPicPr>
          <p:nvPr/>
        </p:nvPicPr>
        <p:blipFill>
          <a:blip r:embed="rId2" cstate="print"/>
          <a:srcRect l="13005" t="4633" r="14168"/>
          <a:stretch>
            <a:fillRect/>
          </a:stretch>
        </p:blipFill>
        <p:spPr bwMode="auto">
          <a:xfrm>
            <a:off x="4645167" y="886302"/>
            <a:ext cx="3857653" cy="2835977"/>
          </a:xfrm>
          <a:prstGeom prst="rect">
            <a:avLst/>
          </a:prstGeom>
          <a:noFill/>
        </p:spPr>
      </p:pic>
      <p:pic>
        <p:nvPicPr>
          <p:cNvPr id="74754" name="Picture 2" descr="D:\Фестиваль\IMG_4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941872"/>
            <a:ext cx="3888392" cy="2916127"/>
          </a:xfrm>
          <a:prstGeom prst="rect">
            <a:avLst/>
          </a:prstGeom>
          <a:noFill/>
        </p:spPr>
      </p:pic>
      <p:pic>
        <p:nvPicPr>
          <p:cNvPr id="74755" name="Picture 3" descr="D:\Дві зірки\IMG_4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003" y="3803476"/>
            <a:ext cx="4002258" cy="3001522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малювання\Изображение 1295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852" t="2469"/>
          <a:stretch>
            <a:fillRect/>
          </a:stretch>
        </p:blipFill>
        <p:spPr bwMode="auto">
          <a:xfrm>
            <a:off x="179512" y="852694"/>
            <a:ext cx="3888392" cy="2897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5872974"/>
      </p:ext>
    </p:extLst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14716" y="332656"/>
            <a:ext cx="8461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</a:pPr>
            <a:r>
              <a:rPr lang="ru-RU" sz="3200" dirty="0" smtClean="0">
                <a:solidFill>
                  <a:srgbClr val="002060"/>
                </a:solidFill>
                <a:latin typeface="Verdana"/>
              </a:rPr>
              <a:t> </a:t>
            </a:r>
            <a:endParaRPr lang="ru-RU" sz="2000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5" name="Picture 2" descr="C:\Documents and Settings\User\Рабочий стол\Моральний вчинок\Изображение 128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891380">
            <a:off x="214716" y="1267567"/>
            <a:ext cx="3709212" cy="2782364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Моральний вчинок\2012-09-25 13.47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768418" cy="282631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357166"/>
            <a:ext cx="8229600" cy="785818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</a:rPr>
              <a:t> 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28596" y="224933"/>
            <a:ext cx="84638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Ціннісне ставлення до праці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4" descr="D:\Дошка орденоносців\IMG_485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677654" y="1116676"/>
            <a:ext cx="3764093" cy="2822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0100217"/>
      </p:ext>
    </p:extLst>
  </p:cSld>
  <p:clrMapOvr>
    <a:masterClrMapping/>
  </p:clrMapOvr>
  <p:transition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</TotalTime>
  <Words>123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Кути</vt:lpstr>
      <vt:lpstr>Форма хвиль</vt:lpstr>
      <vt:lpstr>Winter</vt:lpstr>
      <vt:lpstr>1_Форма хвиль</vt:lpstr>
      <vt:lpstr>Тема Office</vt:lpstr>
      <vt:lpstr>1_Валка</vt:lpstr>
      <vt:lpstr>Бумажная</vt:lpstr>
      <vt:lpstr>Поток</vt:lpstr>
      <vt:lpstr>Солнцестояние</vt:lpstr>
      <vt:lpstr>Urban Pop</vt:lpstr>
      <vt:lpstr>Загальноосвітня школа І-ІІІ ступенів с. Дмитрашківка</vt:lpstr>
      <vt:lpstr>Слайд 2</vt:lpstr>
      <vt:lpstr>Система цінностей і якостей особистості розвивається через її власне ставлення</vt:lpstr>
      <vt:lpstr> </vt:lpstr>
      <vt:lpstr> </vt:lpstr>
      <vt:lpstr> </vt:lpstr>
      <vt:lpstr>Ціннісне ставлення до природи</vt:lpstr>
      <vt:lpstr>Ціннісне ставлення до мистецтва</vt:lpstr>
      <vt:lpstr>Слайд 9</vt:lpstr>
      <vt:lpstr>Ціннісне ставлення особистості до себе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Микола</cp:lastModifiedBy>
  <cp:revision>47</cp:revision>
  <dcterms:created xsi:type="dcterms:W3CDTF">2014-02-14T06:34:11Z</dcterms:created>
  <dcterms:modified xsi:type="dcterms:W3CDTF">2019-12-03T06:39:27Z</dcterms:modified>
</cp:coreProperties>
</file>