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7" r:id="rId2"/>
    <p:sldId id="256" r:id="rId3"/>
    <p:sldId id="272" r:id="rId4"/>
    <p:sldId id="274" r:id="rId5"/>
    <p:sldId id="290" r:id="rId6"/>
    <p:sldId id="291" r:id="rId7"/>
    <p:sldId id="277" r:id="rId8"/>
    <p:sldId id="278" r:id="rId9"/>
    <p:sldId id="292" r:id="rId10"/>
    <p:sldId id="285" r:id="rId11"/>
    <p:sldId id="286" r:id="rId12"/>
    <p:sldId id="288" r:id="rId13"/>
    <p:sldId id="265" r:id="rId14"/>
    <p:sldId id="258" r:id="rId15"/>
    <p:sldId id="289" r:id="rId16"/>
    <p:sldId id="263"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5" d="100"/>
          <a:sy n="65" d="100"/>
        </p:scale>
        <p:origin x="-91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075F3-A514-42EE-983A-7DBAFA474997}" type="datetimeFigureOut">
              <a:rPr lang="ru-RU" smtClean="0"/>
              <a:pPr/>
              <a:t>24.03.2021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4CA59-FB70-434D-8205-0A0F7D0CC511}" type="slidenum">
              <a:rPr lang="ru-RU" smtClean="0"/>
              <a:pPr/>
              <a:t>‹#›</a:t>
            </a:fld>
            <a:endParaRPr lang="ru-RU"/>
          </a:p>
        </p:txBody>
      </p:sp>
    </p:spTree>
    <p:extLst>
      <p:ext uri="{BB962C8B-B14F-4D97-AF65-F5344CB8AC3E}">
        <p14:creationId xmlns="" xmlns:p14="http://schemas.microsoft.com/office/powerpoint/2010/main" val="335880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C44CA59-FB70-434D-8205-0A0F7D0CC511}" type="slidenum">
              <a:rPr lang="ru-RU" smtClean="0"/>
              <a:pPr/>
              <a:t>2</a:t>
            </a:fld>
            <a:endParaRPr lang="ru-RU"/>
          </a:p>
        </p:txBody>
      </p:sp>
    </p:spTree>
    <p:extLst>
      <p:ext uri="{BB962C8B-B14F-4D97-AF65-F5344CB8AC3E}">
        <p14:creationId xmlns="" xmlns:p14="http://schemas.microsoft.com/office/powerpoint/2010/main" val="308530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C44CA59-FB70-434D-8205-0A0F7D0CC511}" type="slidenum">
              <a:rPr lang="ru-RU" smtClean="0"/>
              <a:pPr/>
              <a:t>14</a:t>
            </a:fld>
            <a:endParaRPr lang="ru-RU"/>
          </a:p>
        </p:txBody>
      </p:sp>
    </p:spTree>
    <p:extLst>
      <p:ext uri="{BB962C8B-B14F-4D97-AF65-F5344CB8AC3E}">
        <p14:creationId xmlns="" xmlns:p14="http://schemas.microsoft.com/office/powerpoint/2010/main" val="27469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249209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30952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ADE558-AEAF-4C9B-9884-E9DE1EE7F534}"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346676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844635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ADE558-AEAF-4C9B-9884-E9DE1EE7F534}"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4024908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177213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81574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58171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240562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80514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55061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282074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11624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255380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32018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2F8B95-2070-47C2-86D6-225413FEEEC6}" type="datetimeFigureOut">
              <a:rPr lang="ru-RU" smtClean="0"/>
              <a:pPr/>
              <a:t>24.03.2021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300994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C2F8B95-2070-47C2-86D6-225413FEEEC6}" type="datetimeFigureOut">
              <a:rPr lang="ru-RU" smtClean="0"/>
              <a:pPr/>
              <a:t>24.03.2021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BADE558-AEAF-4C9B-9884-E9DE1EE7F534}" type="slidenum">
              <a:rPr lang="ru-RU" smtClean="0"/>
              <a:pPr/>
              <a:t>‹#›</a:t>
            </a:fld>
            <a:endParaRPr lang="ru-RU"/>
          </a:p>
        </p:txBody>
      </p:sp>
    </p:spTree>
    <p:extLst>
      <p:ext uri="{BB962C8B-B14F-4D97-AF65-F5344CB8AC3E}">
        <p14:creationId xmlns="" xmlns:p14="http://schemas.microsoft.com/office/powerpoint/2010/main" val="2572037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youtube.p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4518" y="239844"/>
            <a:ext cx="10860035" cy="702265"/>
          </a:xfrm>
        </p:spPr>
        <p:txBody>
          <a:bodyPr>
            <a:normAutofit fontScale="90000"/>
          </a:bodyPr>
          <a:lstStyle/>
          <a:p>
            <a:pPr algn="ctr"/>
            <a:r>
              <a:rPr lang="uk-UA" sz="4400" b="1" dirty="0" smtClean="0">
                <a:solidFill>
                  <a:srgbClr val="FF0000"/>
                </a:solidFill>
                <a:effectLst>
                  <a:glow rad="63500">
                    <a:schemeClr val="accent4">
                      <a:satMod val="175000"/>
                      <a:alpha val="40000"/>
                    </a:schemeClr>
                  </a:glow>
                </a:effectLst>
                <a:latin typeface="Times New Roman" pitchFamily="18" charset="0"/>
                <a:cs typeface="Times New Roman" pitchFamily="18" charset="0"/>
              </a:rPr>
              <a:t>БЕЗПЕЧНЕ ОСВІТНЄ СЕРЕДОВИЩЕ</a:t>
            </a:r>
            <a:endParaRPr lang="uk-UA" sz="4400" b="1" dirty="0">
              <a:solidFill>
                <a:srgbClr val="FF0000"/>
              </a:solidFill>
              <a:effectLst>
                <a:glow rad="63500">
                  <a:schemeClr val="accent4">
                    <a:satMod val="175000"/>
                    <a:alpha val="40000"/>
                  </a:schemeClr>
                </a:glow>
              </a:effectLst>
              <a:latin typeface="Times New Roman" pitchFamily="18" charset="0"/>
              <a:cs typeface="Times New Roman" pitchFamily="18" charset="0"/>
            </a:endParaRPr>
          </a:p>
        </p:txBody>
      </p:sp>
      <p:sp>
        <p:nvSpPr>
          <p:cNvPr id="3" name="TextBox 2"/>
          <p:cNvSpPr txBox="1"/>
          <p:nvPr/>
        </p:nvSpPr>
        <p:spPr>
          <a:xfrm>
            <a:off x="910009" y="4913746"/>
            <a:ext cx="10860035" cy="1569660"/>
          </a:xfrm>
          <a:prstGeom prst="rect">
            <a:avLst/>
          </a:prstGeom>
          <a:noFill/>
        </p:spPr>
        <p:txBody>
          <a:bodyPr wrap="square" rtlCol="0">
            <a:spAutoFit/>
          </a:bodyPr>
          <a:lstStyle/>
          <a:p>
            <a:pPr algn="ctr"/>
            <a:endParaRPr lang="uk-UA" sz="2400" b="1" dirty="0" smtClean="0">
              <a:solidFill>
                <a:srgbClr val="002060"/>
              </a:solidFill>
              <a:latin typeface="Times New Roman" pitchFamily="18" charset="0"/>
              <a:cs typeface="Times New Roman" pitchFamily="18" charset="0"/>
            </a:endParaRPr>
          </a:p>
          <a:p>
            <a:pPr algn="ctr"/>
            <a:r>
              <a:rPr lang="uk-UA" sz="2400" b="1" dirty="0" smtClean="0">
                <a:solidFill>
                  <a:srgbClr val="002060"/>
                </a:solidFill>
                <a:latin typeface="Times New Roman" pitchFamily="18" charset="0"/>
                <a:cs typeface="Times New Roman" pitchFamily="18" charset="0"/>
              </a:rPr>
              <a:t>Презентацію </a:t>
            </a:r>
            <a:r>
              <a:rPr lang="uk-UA" sz="2400" b="1" dirty="0" smtClean="0">
                <a:solidFill>
                  <a:srgbClr val="002060"/>
                </a:solidFill>
                <a:latin typeface="Times New Roman" pitchFamily="18" charset="0"/>
                <a:cs typeface="Times New Roman" pitchFamily="18" charset="0"/>
              </a:rPr>
              <a:t>підготував заступник директора з виховної роботи загальноосвітньої школи І-ІІІ ступенів с. </a:t>
            </a:r>
            <a:r>
              <a:rPr lang="uk-UA" sz="2400" b="1" dirty="0" err="1" smtClean="0">
                <a:solidFill>
                  <a:srgbClr val="002060"/>
                </a:solidFill>
                <a:latin typeface="Times New Roman" pitchFamily="18" charset="0"/>
                <a:cs typeface="Times New Roman" pitchFamily="18" charset="0"/>
              </a:rPr>
              <a:t>Дмитрашківка</a:t>
            </a:r>
            <a:r>
              <a:rPr lang="uk-UA" sz="2400" b="1" dirty="0" smtClean="0">
                <a:solidFill>
                  <a:srgbClr val="002060"/>
                </a:solidFill>
                <a:latin typeface="Times New Roman" pitchFamily="18" charset="0"/>
                <a:cs typeface="Times New Roman" pitchFamily="18" charset="0"/>
              </a:rPr>
              <a:t> </a:t>
            </a:r>
          </a:p>
          <a:p>
            <a:pPr algn="ctr"/>
            <a:r>
              <a:rPr lang="uk-UA" sz="2400" b="1" dirty="0" err="1" smtClean="0">
                <a:solidFill>
                  <a:srgbClr val="002060"/>
                </a:solidFill>
                <a:latin typeface="Times New Roman" pitchFamily="18" charset="0"/>
                <a:cs typeface="Times New Roman" pitchFamily="18" charset="0"/>
              </a:rPr>
              <a:t>Берчак</a:t>
            </a:r>
            <a:r>
              <a:rPr lang="uk-UA" sz="2400" b="1" dirty="0" smtClean="0">
                <a:solidFill>
                  <a:srgbClr val="002060"/>
                </a:solidFill>
                <a:latin typeface="Times New Roman" pitchFamily="18" charset="0"/>
                <a:cs typeface="Times New Roman" pitchFamily="18" charset="0"/>
              </a:rPr>
              <a:t> М. С.</a:t>
            </a:r>
            <a:endParaRPr lang="ru-RU" sz="2400" b="1" dirty="0">
              <a:solidFill>
                <a:srgbClr val="002060"/>
              </a:solidFill>
              <a:latin typeface="Times New Roman" pitchFamily="18" charset="0"/>
              <a:cs typeface="Times New Roman" pitchFamily="18" charset="0"/>
            </a:endParaRPr>
          </a:p>
        </p:txBody>
      </p:sp>
      <p:pic>
        <p:nvPicPr>
          <p:cNvPr id="5" name="Содержимое 4" descr="C:\Users\Школа\AppData\Local\Microsoft\Windows\Temporary Internet Files\Content.Word\IMG_2723.jpg"/>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82414" y="1006566"/>
            <a:ext cx="6290210" cy="4243860"/>
          </a:xfrm>
          <a:prstGeom prst="round2DiagRect">
            <a:avLst>
              <a:gd name="adj1" fmla="val 16667"/>
              <a:gd name="adj2" fmla="val 0"/>
            </a:avLst>
          </a:prstGeom>
          <a:ln w="76200" cap="sq">
            <a:solidFill>
              <a:schemeClr val="accent3">
                <a:lumMod val="75000"/>
              </a:schemeClr>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539427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537854" y="318655"/>
            <a:ext cx="9850581" cy="4626651"/>
          </a:xfrm>
          <a:prstGeom prst="rect">
            <a:avLst/>
          </a:prstGeom>
        </p:spPr>
        <p:txBody>
          <a:bodyPr wrap="square">
            <a:spAutoFit/>
          </a:bodyPr>
          <a:lstStyle/>
          <a:p>
            <a:pPr algn="ctr">
              <a:lnSpc>
                <a:spcPct val="107000"/>
              </a:lnSpc>
              <a:spcAft>
                <a:spcPts val="800"/>
              </a:spcAft>
            </a:pPr>
            <a:r>
              <a:rPr lang="uk-UA" sz="2400" b="1" dirty="0">
                <a:solidFill>
                  <a:srgbClr val="C00000"/>
                </a:solidFill>
                <a:latin typeface="Times New Roman" pitchFamily="18" charset="0"/>
                <a:ea typeface="Calibri" panose="020F0502020204030204" pitchFamily="34" charset="0"/>
                <a:cs typeface="Times New Roman" panose="02020603050405020304" pitchFamily="18" charset="0"/>
              </a:rPr>
              <a:t>Принципи захисту </a:t>
            </a:r>
            <a:r>
              <a:rPr lang="uk-UA" sz="2400" b="1" dirty="0" smtClean="0">
                <a:solidFill>
                  <a:srgbClr val="C00000"/>
                </a:solidFill>
                <a:latin typeface="Times New Roman" pitchFamily="18" charset="0"/>
                <a:ea typeface="Calibri" panose="020F0502020204030204" pitchFamily="34" charset="0"/>
                <a:cs typeface="Times New Roman" panose="02020603050405020304" pitchFamily="18" charset="0"/>
              </a:rPr>
              <a:t>зображень</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b="1" dirty="0">
                <a:solidFill>
                  <a:srgbClr val="002060"/>
                </a:solidFill>
                <a:latin typeface="Times New Roman" pitchFamily="18" charset="0"/>
                <a:ea typeface="Calibri" panose="020F0502020204030204" pitchFamily="34" charset="0"/>
                <a:cs typeface="Times New Roman" panose="02020603050405020304" pitchFamily="18" charset="0"/>
              </a:rPr>
              <a:t>Визнаючи право дітей на </a:t>
            </a:r>
            <a:r>
              <a:rPr lang="uk-UA"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приватність</a:t>
            </a:r>
            <a:r>
              <a:rPr lang="uk-UA"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і захист особистих інтересів, заклад повинен захищати зображення дітей</a:t>
            </a:r>
            <a:r>
              <a:rPr lang="uk-UA"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uk-UA" sz="1400" b="1" dirty="0">
              <a:solidFill>
                <a:srgbClr val="002060"/>
              </a:solidFill>
              <a:latin typeface="Times New Roman" pitchFamily="18" charset="0"/>
              <a:ea typeface="Calibri" panose="020F0502020204030204" pitchFamily="34" charset="0"/>
              <a:cs typeface="Times New Roman" pitchFamily="18" charset="0"/>
            </a:endParaRPr>
          </a:p>
          <a:p>
            <a:pPr marL="342900" lvl="0" indent="-342900" algn="just">
              <a:lnSpc>
                <a:spcPct val="107000"/>
              </a:lnSpc>
              <a:spcAft>
                <a:spcPts val="800"/>
              </a:spcAft>
              <a:buFont typeface="+mj-lt"/>
              <a:buAutoNum type="arabicPeriod"/>
            </a:pPr>
            <a:r>
              <a:rPr lang="uk-UA" b="1" dirty="0">
                <a:solidFill>
                  <a:srgbClr val="002060"/>
                </a:solidFill>
                <a:latin typeface="Times New Roman" panose="02020603050405020304" pitchFamily="18" charset="0"/>
                <a:cs typeface="Times New Roman" pitchFamily="18" charset="0"/>
              </a:rPr>
              <a:t>Працівники закладу не мають права давати дозвіл на фото-, </a:t>
            </a:r>
            <a:r>
              <a:rPr lang="uk-UA" b="1" dirty="0" err="1">
                <a:solidFill>
                  <a:srgbClr val="002060"/>
                </a:solidFill>
                <a:latin typeface="Times New Roman" panose="02020603050405020304" pitchFamily="18" charset="0"/>
                <a:cs typeface="Times New Roman" pitchFamily="18" charset="0"/>
              </a:rPr>
              <a:t>відеозйомку</a:t>
            </a:r>
            <a:r>
              <a:rPr lang="uk-UA" b="1" dirty="0">
                <a:solidFill>
                  <a:srgbClr val="002060"/>
                </a:solidFill>
                <a:latin typeface="Times New Roman" panose="02020603050405020304" pitchFamily="18" charset="0"/>
                <a:cs typeface="Times New Roman" pitchFamily="18" charset="0"/>
              </a:rPr>
              <a:t> дітей або їх </a:t>
            </a:r>
            <a:r>
              <a:rPr lang="uk-UA" b="1" dirty="0" err="1">
                <a:solidFill>
                  <a:srgbClr val="002060"/>
                </a:solidFill>
                <a:latin typeface="Times New Roman" panose="02020603050405020304" pitchFamily="18" charset="0"/>
                <a:cs typeface="Times New Roman" pitchFamily="18" charset="0"/>
              </a:rPr>
              <a:t>аудіозапис</a:t>
            </a:r>
            <a:r>
              <a:rPr lang="uk-UA" b="1" dirty="0">
                <a:solidFill>
                  <a:srgbClr val="002060"/>
                </a:solidFill>
                <a:latin typeface="Times New Roman" panose="02020603050405020304" pitchFamily="18" charset="0"/>
                <a:cs typeface="Times New Roman" pitchFamily="18" charset="0"/>
              </a:rPr>
              <a:t> на території закладу без попередньої згоди батьків або опікунів дитини в письмовій формі.</a:t>
            </a:r>
          </a:p>
          <a:p>
            <a:pPr marL="342900" lvl="0" indent="-342900" algn="just">
              <a:lnSpc>
                <a:spcPct val="107000"/>
              </a:lnSpc>
              <a:spcAft>
                <a:spcPts val="800"/>
              </a:spcAft>
              <a:buFont typeface="+mj-lt"/>
              <a:buAutoNum type="arabicPeriod"/>
            </a:pPr>
            <a:r>
              <a:rPr lang="uk-UA" b="1" dirty="0">
                <a:solidFill>
                  <a:srgbClr val="002060"/>
                </a:solidFill>
                <a:latin typeface="Times New Roman" panose="02020603050405020304" pitchFamily="18" charset="0"/>
                <a:cs typeface="Times New Roman" pitchFamily="18" charset="0"/>
              </a:rPr>
              <a:t>Для отримання згоди батьків (опікунів) для фото-, </a:t>
            </a:r>
            <a:r>
              <a:rPr lang="uk-UA" b="1" dirty="0" err="1">
                <a:solidFill>
                  <a:srgbClr val="002060"/>
                </a:solidFill>
                <a:latin typeface="Times New Roman" panose="02020603050405020304" pitchFamily="18" charset="0"/>
                <a:cs typeface="Times New Roman" pitchFamily="18" charset="0"/>
              </a:rPr>
              <a:t>відеозйомки</a:t>
            </a:r>
            <a:r>
              <a:rPr lang="uk-UA" b="1" dirty="0">
                <a:solidFill>
                  <a:srgbClr val="002060"/>
                </a:solidFill>
                <a:latin typeface="Times New Roman" panose="02020603050405020304" pitchFamily="18" charset="0"/>
                <a:cs typeface="Times New Roman" pitchFamily="18" charset="0"/>
              </a:rPr>
              <a:t> дитини працівник закладу має звернутися до них, згідно з процедурою для отримання такого дозволу. Не дозволяється надавати представникам ЗМІ контактні дані батьків (опікунів) дитини без їх попередньої згоди.</a:t>
            </a:r>
          </a:p>
          <a:p>
            <a:pPr lvl="0" algn="ctr"/>
            <a:r>
              <a:rPr lang="uk-UA" b="1" dirty="0">
                <a:solidFill>
                  <a:srgbClr val="C00000"/>
                </a:solidFill>
              </a:rPr>
              <a:t>Д</a:t>
            </a:r>
            <a:r>
              <a:rPr lang="uk-UA" b="1" dirty="0" smtClean="0">
                <a:solidFill>
                  <a:srgbClr val="C00000"/>
                </a:solidFill>
              </a:rPr>
              <a:t>озвіл </a:t>
            </a:r>
            <a:r>
              <a:rPr lang="uk-UA" b="1" dirty="0">
                <a:solidFill>
                  <a:srgbClr val="C00000"/>
                </a:solidFill>
              </a:rPr>
              <a:t>повинен містити дані про те, де буде оприлюднено запис або зображення та в якому контексті його буде використано (наприклад, що його буде розміщено на веб-сайті  </a:t>
            </a:r>
            <a:r>
              <a:rPr lang="uk-UA" b="1" u="sng" dirty="0" err="1">
                <a:solidFill>
                  <a:srgbClr val="C00000"/>
                </a:solidFill>
                <a:hlinkClick r:id="rId2"/>
              </a:rPr>
              <a:t>www.youtube.pl</a:t>
            </a:r>
            <a:r>
              <a:rPr lang="uk-UA" b="1" dirty="0">
                <a:solidFill>
                  <a:srgbClr val="C00000"/>
                </a:solidFill>
              </a:rPr>
              <a:t> з метою реклами закладу</a:t>
            </a:r>
            <a:r>
              <a:rPr lang="uk-UA" b="1" dirty="0" smtClean="0">
                <a:solidFill>
                  <a:srgbClr val="C00000"/>
                </a:solidFill>
              </a:rPr>
              <a:t>).</a:t>
            </a:r>
            <a:endParaRPr lang="uk-UA" b="1" dirty="0">
              <a:solidFill>
                <a:srgbClr val="C00000"/>
              </a:solidFill>
            </a:endParaRPr>
          </a:p>
          <a:p>
            <a:pPr algn="just">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Картинки по запросу &quot;інформаційє безпечним освітнє середовище діти за компютєрами&quot;&quo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07684" y="4643871"/>
            <a:ext cx="2076450" cy="2200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30459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19199" y="318657"/>
            <a:ext cx="10695709" cy="4641270"/>
          </a:xfrm>
        </p:spPr>
        <p:txBody>
          <a:bodyPr>
            <a:normAutofit/>
          </a:bodyPr>
          <a:lstStyle/>
          <a:p>
            <a:pPr marL="0" indent="0" algn="ctr">
              <a:buNone/>
            </a:pPr>
            <a:r>
              <a:rPr lang="uk-UA" sz="2600" b="1" dirty="0" smtClean="0">
                <a:solidFill>
                  <a:srgbClr val="C00000"/>
                </a:solidFill>
                <a:latin typeface="Times New Roman" pitchFamily="18" charset="0"/>
                <a:cs typeface="Times New Roman" pitchFamily="18" charset="0"/>
              </a:rPr>
              <a:t>Принципи </a:t>
            </a:r>
            <a:r>
              <a:rPr lang="uk-UA" sz="2600" b="1" dirty="0">
                <a:solidFill>
                  <a:srgbClr val="C00000"/>
                </a:solidFill>
                <a:latin typeface="Times New Roman" pitchFamily="18" charset="0"/>
                <a:cs typeface="Times New Roman" pitchFamily="18" charset="0"/>
              </a:rPr>
              <a:t>доступу дітей до мережі </a:t>
            </a:r>
            <a:r>
              <a:rPr lang="uk-UA" sz="2600" b="1" dirty="0" smtClean="0">
                <a:solidFill>
                  <a:srgbClr val="C00000"/>
                </a:solidFill>
                <a:latin typeface="Times New Roman" pitchFamily="18" charset="0"/>
                <a:cs typeface="Times New Roman" pitchFamily="18" charset="0"/>
              </a:rPr>
              <a:t>Інтернет</a:t>
            </a:r>
            <a:endParaRPr lang="uk-UA" sz="2600" b="1" dirty="0">
              <a:solidFill>
                <a:srgbClr val="C00000"/>
              </a:solidFill>
              <a:latin typeface="Times New Roman" pitchFamily="18" charset="0"/>
              <a:cs typeface="Times New Roman" pitchFamily="18" charset="0"/>
            </a:endParaRPr>
          </a:p>
          <a:p>
            <a:pPr lvl="0"/>
            <a:r>
              <a:rPr lang="uk-UA" sz="2200" dirty="0">
                <a:solidFill>
                  <a:srgbClr val="002060"/>
                </a:solidFill>
                <a:latin typeface="Times New Roman" pitchFamily="18" charset="0"/>
                <a:cs typeface="Times New Roman" pitchFamily="18" charset="0"/>
              </a:rPr>
              <a:t>Надаючи дітям доступ до мережі Інтернет, заклад зобов’язаний вжити всіх заходів для захисту їх від матеріалів, які можуть зашкодити їхньому належному </a:t>
            </a:r>
            <a:r>
              <a:rPr lang="uk-UA" sz="2200" dirty="0" smtClean="0">
                <a:solidFill>
                  <a:srgbClr val="002060"/>
                </a:solidFill>
                <a:latin typeface="Times New Roman" pitchFamily="18" charset="0"/>
                <a:cs typeface="Times New Roman" pitchFamily="18" charset="0"/>
              </a:rPr>
              <a:t>розвитку. </a:t>
            </a:r>
            <a:r>
              <a:rPr lang="uk-UA" sz="2200" dirty="0">
                <a:solidFill>
                  <a:srgbClr val="002060"/>
                </a:solidFill>
                <a:latin typeface="Times New Roman" pitchFamily="18" charset="0"/>
                <a:cs typeface="Times New Roman" pitchFamily="18" charset="0"/>
              </a:rPr>
              <a:t>На території закладу дитина може мати доступ до мережі Інтернет у таких випадках:</a:t>
            </a:r>
          </a:p>
          <a:p>
            <a:pPr lvl="0"/>
            <a:r>
              <a:rPr lang="uk-UA" sz="2200" dirty="0">
                <a:solidFill>
                  <a:srgbClr val="002060"/>
                </a:solidFill>
                <a:latin typeface="Times New Roman" pitchFamily="18" charset="0"/>
                <a:cs typeface="Times New Roman" pitchFamily="18" charset="0"/>
              </a:rPr>
              <a:t>під наглядом учителя на заняттях з вивчення комп’ютера;</a:t>
            </a:r>
          </a:p>
          <a:p>
            <a:pPr lvl="0"/>
            <a:r>
              <a:rPr lang="uk-UA" sz="2200" dirty="0">
                <a:solidFill>
                  <a:srgbClr val="002060"/>
                </a:solidFill>
                <a:latin typeface="Times New Roman" pitchFamily="18" charset="0"/>
                <a:cs typeface="Times New Roman" pitchFamily="18" charset="0"/>
              </a:rPr>
              <a:t>без нагляду вчителя – на комп’ютерах навчального закладу, призначених для цього (вільний доступ).</a:t>
            </a:r>
          </a:p>
          <a:p>
            <a:pPr lvl="0"/>
            <a:r>
              <a:rPr lang="uk-UA" sz="2200" dirty="0">
                <a:solidFill>
                  <a:srgbClr val="002060"/>
                </a:solidFill>
                <a:latin typeface="Times New Roman" pitchFamily="18" charset="0"/>
                <a:cs typeface="Times New Roman" pitchFamily="18" charset="0"/>
              </a:rPr>
              <a:t>Коли дитина отримує доступ до мережі Інтернет під наглядом працівника закладу, останній має розповісти дитині про принципи безпечного користування мережею Інтернет. Крім того, працівник закладу відповідає за забезпечення безпеки дітей при використанні мережі Інтернет під час занять.</a:t>
            </a:r>
          </a:p>
          <a:p>
            <a:endParaRPr lang="uk-UA"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85854" y="4578926"/>
            <a:ext cx="3124197" cy="2082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50365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22415" y="207817"/>
            <a:ext cx="10890015" cy="4705877"/>
          </a:xfrm>
        </p:spPr>
        <p:txBody>
          <a:bodyPr/>
          <a:lstStyle/>
          <a:p>
            <a:pPr algn="ctr"/>
            <a:r>
              <a:rPr lang="uk-UA" sz="2000" b="1" dirty="0">
                <a:solidFill>
                  <a:srgbClr val="C00000"/>
                </a:solidFill>
                <a:latin typeface="Times New Roman" pitchFamily="18" charset="0"/>
                <a:cs typeface="Times New Roman" pitchFamily="18" charset="0"/>
              </a:rPr>
              <a:t>Стратегія безпечного освітнього середовища:</a:t>
            </a:r>
          </a:p>
          <a:p>
            <a:r>
              <a:rPr lang="uk-UA" sz="2000" dirty="0">
                <a:latin typeface="Times New Roman" pitchFamily="18" charset="0"/>
                <a:cs typeface="Times New Roman" pitchFamily="18" charset="0"/>
              </a:rPr>
              <a:t>• порядок повідомлення та втручання, де поетапно зазначено, що слід робити, коли дитина стала жертвою насильства або її безпеці загрожують незнайомі люди, члени родини чи працівники закладу;</a:t>
            </a:r>
          </a:p>
          <a:p>
            <a:r>
              <a:rPr lang="uk-UA" sz="2000" dirty="0">
                <a:latin typeface="Times New Roman" pitchFamily="18" charset="0"/>
                <a:cs typeface="Times New Roman" pitchFamily="18" charset="0"/>
              </a:rPr>
              <a:t>• правила захисту особистих даних, які визначають методи збереження та поширення інформації про дітей;</a:t>
            </a:r>
          </a:p>
          <a:p>
            <a:r>
              <a:rPr lang="uk-UA" sz="2000" dirty="0">
                <a:latin typeface="Times New Roman" pitchFamily="18" charset="0"/>
                <a:cs typeface="Times New Roman" pitchFamily="18" charset="0"/>
              </a:rPr>
              <a:t>• правила захисту зображень дітей, які визначають, як можна знімати дітей на фото або відео та поширювати їх зображення;</a:t>
            </a:r>
          </a:p>
          <a:p>
            <a:r>
              <a:rPr lang="uk-UA" sz="2000" dirty="0">
                <a:latin typeface="Times New Roman" pitchFamily="18" charset="0"/>
                <a:cs typeface="Times New Roman" pitchFamily="18" charset="0"/>
              </a:rPr>
              <a:t>• правила доступу дітей до мережі Інтернет і їх захисту від шкідливих матеріалів, розміщених у ній, включно з призначенням особи або осіб, відповідальних за нагляд за безпечним використанням комп’ютерної мережі.</a:t>
            </a:r>
          </a:p>
          <a:p>
            <a:r>
              <a:rPr lang="uk-UA" sz="2000" dirty="0">
                <a:latin typeface="Times New Roman" pitchFamily="18" charset="0"/>
                <a:cs typeface="Times New Roman" pitchFamily="18" charset="0"/>
              </a:rPr>
              <a:t>• принципи безпечних відносин між працівниками закладу та дітьми, включно з повним описом поведінки, яка є неприйнятною при спілкуванні з дітьми.</a:t>
            </a:r>
          </a:p>
          <a:p>
            <a:endParaRPr lang="uk-UA" dirty="0"/>
          </a:p>
        </p:txBody>
      </p:sp>
      <p:pic>
        <p:nvPicPr>
          <p:cNvPr id="9218" name="Picture 2" descr="Картинки по запросу &quot;інформаційє безпечним освітнє середовище діти за компютєрами&quot;&quo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02203" y="4613179"/>
            <a:ext cx="3346452" cy="223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134238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633928" y="627090"/>
            <a:ext cx="9870684" cy="2871140"/>
          </a:xfrm>
        </p:spPr>
        <p:txBody>
          <a:bodyPr>
            <a:normAutofit/>
          </a:bodyPr>
          <a:lstStyle/>
          <a:p>
            <a:pPr>
              <a:buNone/>
            </a:pPr>
            <a:r>
              <a:rPr lang="ru-RU" sz="2800" b="1" i="1" dirty="0" smtClean="0"/>
              <a:t>   </a:t>
            </a:r>
            <a:r>
              <a:rPr lang="ru-RU" sz="2800" b="1" i="1" dirty="0" err="1" smtClean="0">
                <a:solidFill>
                  <a:srgbClr val="002060"/>
                </a:solidFill>
              </a:rPr>
              <a:t>Плануючи</a:t>
            </a:r>
            <a:r>
              <a:rPr lang="ru-RU" sz="2800" b="1" i="1" dirty="0" smtClean="0">
                <a:solidFill>
                  <a:srgbClr val="002060"/>
                </a:solidFill>
              </a:rPr>
              <a:t>  </a:t>
            </a:r>
            <a:r>
              <a:rPr lang="ru-RU" sz="2800" b="1" i="1" dirty="0" err="1">
                <a:solidFill>
                  <a:srgbClr val="002060"/>
                </a:solidFill>
              </a:rPr>
              <a:t>організацію</a:t>
            </a:r>
            <a:r>
              <a:rPr lang="ru-RU" sz="2800" b="1" i="1" dirty="0">
                <a:solidFill>
                  <a:srgbClr val="002060"/>
                </a:solidFill>
              </a:rPr>
              <a:t>  </a:t>
            </a:r>
            <a:r>
              <a:rPr lang="ru-RU" sz="2800" b="1" i="1" dirty="0" err="1">
                <a:solidFill>
                  <a:srgbClr val="002060"/>
                </a:solidFill>
              </a:rPr>
              <a:t>освітнього</a:t>
            </a:r>
            <a:r>
              <a:rPr lang="ru-RU" sz="2800" b="1" i="1" dirty="0">
                <a:solidFill>
                  <a:srgbClr val="002060"/>
                </a:solidFill>
              </a:rPr>
              <a:t>  </a:t>
            </a:r>
            <a:r>
              <a:rPr lang="ru-RU" sz="2800" b="1" i="1" dirty="0" err="1">
                <a:solidFill>
                  <a:srgbClr val="002060"/>
                </a:solidFill>
              </a:rPr>
              <a:t>середовища</a:t>
            </a:r>
            <a:r>
              <a:rPr lang="ru-RU" sz="2800" b="1" i="1" dirty="0">
                <a:solidFill>
                  <a:srgbClr val="002060"/>
                </a:solidFill>
              </a:rPr>
              <a:t>  в </a:t>
            </a:r>
            <a:r>
              <a:rPr lang="ru-RU" sz="2800" b="1" i="1" dirty="0" smtClean="0">
                <a:solidFill>
                  <a:srgbClr val="002060"/>
                </a:solidFill>
              </a:rPr>
              <a:t> </a:t>
            </a:r>
            <a:r>
              <a:rPr lang="ru-RU" sz="2800" b="1" i="1" dirty="0" err="1" smtClean="0">
                <a:solidFill>
                  <a:srgbClr val="002060"/>
                </a:solidFill>
              </a:rPr>
              <a:t>класах</a:t>
            </a:r>
            <a:r>
              <a:rPr lang="ru-RU" sz="2800" b="1" i="1" dirty="0">
                <a:solidFill>
                  <a:srgbClr val="002060"/>
                </a:solidFill>
              </a:rPr>
              <a:t>,  не </a:t>
            </a:r>
            <a:r>
              <a:rPr lang="ru-RU" sz="2800" b="1" i="1" dirty="0" err="1">
                <a:solidFill>
                  <a:srgbClr val="002060"/>
                </a:solidFill>
              </a:rPr>
              <a:t>лише</a:t>
            </a:r>
            <a:r>
              <a:rPr lang="ru-RU" sz="2800" b="1" i="1" dirty="0">
                <a:solidFill>
                  <a:srgbClr val="002060"/>
                </a:solidFill>
              </a:rPr>
              <a:t> </a:t>
            </a:r>
            <a:r>
              <a:rPr lang="ru-RU" sz="2800" b="1" i="1" dirty="0" err="1">
                <a:solidFill>
                  <a:srgbClr val="C00000"/>
                </a:solidFill>
              </a:rPr>
              <a:t>важливо</a:t>
            </a:r>
            <a:r>
              <a:rPr lang="ru-RU" sz="2800" b="1" i="1" dirty="0">
                <a:solidFill>
                  <a:srgbClr val="002060"/>
                </a:solidFill>
              </a:rPr>
              <a:t>, а й </a:t>
            </a:r>
            <a:r>
              <a:rPr lang="ru-RU" sz="2800" b="1" i="1" dirty="0" err="1">
                <a:solidFill>
                  <a:srgbClr val="C00000"/>
                </a:solidFill>
              </a:rPr>
              <a:t>необхідно</a:t>
            </a:r>
            <a:r>
              <a:rPr lang="ru-RU" sz="2800" b="1" i="1" dirty="0">
                <a:solidFill>
                  <a:srgbClr val="002060"/>
                </a:solidFill>
              </a:rPr>
              <a:t> </a:t>
            </a:r>
            <a:r>
              <a:rPr lang="ru-RU" sz="2800" b="1" i="1" dirty="0" err="1">
                <a:solidFill>
                  <a:srgbClr val="002060"/>
                </a:solidFill>
              </a:rPr>
              <a:t>брати</a:t>
            </a:r>
            <a:r>
              <a:rPr lang="ru-RU" sz="2800" b="1" i="1" dirty="0">
                <a:solidFill>
                  <a:srgbClr val="002060"/>
                </a:solidFill>
              </a:rPr>
              <a:t> до </a:t>
            </a:r>
            <a:r>
              <a:rPr lang="ru-RU" sz="2800" b="1" i="1" dirty="0" err="1">
                <a:solidFill>
                  <a:srgbClr val="002060"/>
                </a:solidFill>
              </a:rPr>
              <a:t>уваги</a:t>
            </a:r>
            <a:r>
              <a:rPr lang="ru-RU" sz="2800" b="1" i="1" dirty="0">
                <a:solidFill>
                  <a:srgbClr val="002060"/>
                </a:solidFill>
              </a:rPr>
              <a:t> </a:t>
            </a:r>
            <a:r>
              <a:rPr lang="ru-RU" sz="2800" b="1" i="1" dirty="0" err="1">
                <a:solidFill>
                  <a:srgbClr val="002060"/>
                </a:solidFill>
              </a:rPr>
              <a:t>теорію</a:t>
            </a:r>
            <a:r>
              <a:rPr lang="ru-RU" sz="2800" b="1" i="1" dirty="0">
                <a:solidFill>
                  <a:srgbClr val="002060"/>
                </a:solidFill>
              </a:rPr>
              <a:t> </a:t>
            </a:r>
            <a:r>
              <a:rPr lang="ru-RU" sz="2800" b="1" i="1" dirty="0" err="1">
                <a:solidFill>
                  <a:srgbClr val="002060"/>
                </a:solidFill>
              </a:rPr>
              <a:t>розвитку</a:t>
            </a:r>
            <a:r>
              <a:rPr lang="ru-RU" sz="2800" b="1" i="1" dirty="0">
                <a:solidFill>
                  <a:srgbClr val="002060"/>
                </a:solidFill>
              </a:rPr>
              <a:t> </a:t>
            </a:r>
            <a:r>
              <a:rPr lang="ru-RU" sz="2800" b="1" i="1" dirty="0" err="1">
                <a:solidFill>
                  <a:srgbClr val="002060"/>
                </a:solidFill>
              </a:rPr>
              <a:t>дитини</a:t>
            </a:r>
            <a:r>
              <a:rPr lang="ru-RU" sz="2800" b="1" i="1" dirty="0">
                <a:solidFill>
                  <a:srgbClr val="002060"/>
                </a:solidFill>
              </a:rPr>
              <a:t>, </a:t>
            </a:r>
            <a:r>
              <a:rPr lang="ru-RU" sz="2800" b="1" i="1" dirty="0" err="1">
                <a:solidFill>
                  <a:srgbClr val="002060"/>
                </a:solidFill>
              </a:rPr>
              <a:t>описану</a:t>
            </a:r>
            <a:r>
              <a:rPr lang="ru-RU" sz="2800" b="1" i="1" dirty="0">
                <a:solidFill>
                  <a:srgbClr val="002060"/>
                </a:solidFill>
              </a:rPr>
              <a:t> в </a:t>
            </a:r>
            <a:r>
              <a:rPr lang="ru-RU" sz="2800" b="1" i="1" dirty="0" err="1">
                <a:solidFill>
                  <a:srgbClr val="002060"/>
                </a:solidFill>
              </a:rPr>
              <a:t>працях</a:t>
            </a:r>
            <a:r>
              <a:rPr lang="ru-RU" sz="2800" b="1" i="1" dirty="0">
                <a:solidFill>
                  <a:srgbClr val="002060"/>
                </a:solidFill>
              </a:rPr>
              <a:t> </a:t>
            </a:r>
            <a:r>
              <a:rPr lang="ru-RU" sz="2800" b="1" i="1" dirty="0" err="1">
                <a:solidFill>
                  <a:srgbClr val="002060"/>
                </a:solidFill>
              </a:rPr>
              <a:t>багатьох</a:t>
            </a:r>
            <a:r>
              <a:rPr lang="ru-RU" sz="2800" b="1" i="1" dirty="0">
                <a:solidFill>
                  <a:srgbClr val="002060"/>
                </a:solidFill>
              </a:rPr>
              <a:t> </a:t>
            </a:r>
            <a:r>
              <a:rPr lang="ru-RU" sz="2800" b="1" i="1" dirty="0" err="1">
                <a:solidFill>
                  <a:srgbClr val="002060"/>
                </a:solidFill>
              </a:rPr>
              <a:t>відомих</a:t>
            </a:r>
            <a:r>
              <a:rPr lang="ru-RU" sz="2800" b="1" i="1" dirty="0">
                <a:solidFill>
                  <a:srgbClr val="002060"/>
                </a:solidFill>
              </a:rPr>
              <a:t> </a:t>
            </a:r>
            <a:r>
              <a:rPr lang="ru-RU" sz="2800" b="1" i="1" dirty="0" err="1">
                <a:solidFill>
                  <a:srgbClr val="002060"/>
                </a:solidFill>
              </a:rPr>
              <a:t>вітчизняних</a:t>
            </a:r>
            <a:r>
              <a:rPr lang="ru-RU" sz="2800" b="1" i="1" dirty="0">
                <a:solidFill>
                  <a:srgbClr val="002060"/>
                </a:solidFill>
              </a:rPr>
              <a:t> і </a:t>
            </a:r>
            <a:r>
              <a:rPr lang="ru-RU" sz="2800" b="1" i="1" dirty="0" err="1">
                <a:solidFill>
                  <a:srgbClr val="002060"/>
                </a:solidFill>
              </a:rPr>
              <a:t>зарубіжних</a:t>
            </a:r>
            <a:r>
              <a:rPr lang="ru-RU" sz="2800" b="1" i="1" dirty="0">
                <a:solidFill>
                  <a:srgbClr val="002060"/>
                </a:solidFill>
              </a:rPr>
              <a:t> </a:t>
            </a:r>
            <a:r>
              <a:rPr lang="ru-RU" sz="2800" b="1" i="1" dirty="0" err="1">
                <a:solidFill>
                  <a:srgbClr val="002060"/>
                </a:solidFill>
              </a:rPr>
              <a:t>авторів</a:t>
            </a:r>
            <a:r>
              <a:rPr lang="ru-RU" sz="2800" b="1" i="1" dirty="0">
                <a:solidFill>
                  <a:srgbClr val="002060"/>
                </a:solidFill>
              </a:rPr>
              <a:t> </a:t>
            </a:r>
            <a:endParaRPr lang="ru-RU" sz="2800" b="1" i="1" dirty="0" smtClean="0">
              <a:solidFill>
                <a:srgbClr val="002060"/>
              </a:solidFill>
            </a:endParaRPr>
          </a:p>
          <a:p>
            <a:pPr>
              <a:buNone/>
            </a:pPr>
            <a:r>
              <a:rPr lang="ru-RU" sz="2800" b="1" i="1" dirty="0" smtClean="0">
                <a:solidFill>
                  <a:srgbClr val="002060"/>
                </a:solidFill>
              </a:rPr>
              <a:t>          (</a:t>
            </a:r>
            <a:r>
              <a:rPr lang="ru-RU" sz="2800" b="1" i="1" dirty="0">
                <a:solidFill>
                  <a:srgbClr val="002060"/>
                </a:solidFill>
              </a:rPr>
              <a:t>Е. </a:t>
            </a:r>
            <a:r>
              <a:rPr lang="ru-RU" sz="2800" b="1" i="1" dirty="0" err="1">
                <a:solidFill>
                  <a:srgbClr val="002060"/>
                </a:solidFill>
              </a:rPr>
              <a:t>Еріксон</a:t>
            </a:r>
            <a:r>
              <a:rPr lang="ru-RU" sz="2800" b="1" i="1" dirty="0">
                <a:solidFill>
                  <a:srgbClr val="002060"/>
                </a:solidFill>
              </a:rPr>
              <a:t>, </a:t>
            </a:r>
            <a:r>
              <a:rPr lang="ru-RU" sz="2800" b="1" i="1" dirty="0" smtClean="0">
                <a:solidFill>
                  <a:srgbClr val="002060"/>
                </a:solidFill>
              </a:rPr>
              <a:t>Л</a:t>
            </a:r>
            <a:r>
              <a:rPr lang="ru-RU" sz="2800" b="1" i="1" dirty="0">
                <a:solidFill>
                  <a:srgbClr val="002060"/>
                </a:solidFill>
              </a:rPr>
              <a:t>. </a:t>
            </a:r>
            <a:r>
              <a:rPr lang="ru-RU" sz="2800" b="1" i="1" dirty="0" err="1">
                <a:solidFill>
                  <a:srgbClr val="002060"/>
                </a:solidFill>
              </a:rPr>
              <a:t>Виготський</a:t>
            </a:r>
            <a:r>
              <a:rPr lang="ru-RU" sz="2800" b="1" i="1" dirty="0">
                <a:solidFill>
                  <a:srgbClr val="002060"/>
                </a:solidFill>
              </a:rPr>
              <a:t>, Ж. </a:t>
            </a:r>
            <a:r>
              <a:rPr lang="ru-RU" sz="2800" b="1" i="1" dirty="0" err="1">
                <a:solidFill>
                  <a:srgbClr val="002060"/>
                </a:solidFill>
              </a:rPr>
              <a:t>Піаже</a:t>
            </a:r>
            <a:r>
              <a:rPr lang="ru-RU" sz="2800" b="1" i="1" dirty="0">
                <a:solidFill>
                  <a:srgbClr val="002060"/>
                </a:solidFill>
              </a:rPr>
              <a:t> та </a:t>
            </a:r>
            <a:r>
              <a:rPr lang="ru-RU" sz="2800" b="1" i="1" dirty="0" err="1">
                <a:solidFill>
                  <a:srgbClr val="002060"/>
                </a:solidFill>
              </a:rPr>
              <a:t>ін</a:t>
            </a:r>
            <a:r>
              <a:rPr lang="ru-RU" sz="2800" b="1" i="1" dirty="0">
                <a:solidFill>
                  <a:srgbClr val="002060"/>
                </a:solidFill>
              </a:rPr>
              <a:t>.) </a:t>
            </a:r>
            <a:endParaRPr lang="uk-UA" sz="2800" b="1" i="1" dirty="0">
              <a:solidFill>
                <a:srgbClr val="002060"/>
              </a:solidFill>
            </a:endParaRPr>
          </a:p>
          <a:p>
            <a:endParaRPr lang="uk-UA" dirty="0"/>
          </a:p>
        </p:txBody>
      </p:sp>
      <p:pic>
        <p:nvPicPr>
          <p:cNvPr id="5122" name="Picture 2" descr="/Files/images/den_znan_2018/40621636_321011998462529_4327847065947209728_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323139">
            <a:off x="1883309" y="3521357"/>
            <a:ext cx="3621336" cy="27160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 name="Picture 6" descr="/Files/images/lyutiy2018/20180129_09244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57254" y="3569847"/>
            <a:ext cx="3499097" cy="2619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2322879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645" y="359765"/>
            <a:ext cx="11652353" cy="1439055"/>
          </a:xfrm>
        </p:spPr>
        <p:txBody>
          <a:bodyPr>
            <a:normAutofit fontScale="90000"/>
          </a:bodyPr>
          <a:lstStyle/>
          <a:p>
            <a:pPr algn="ctr"/>
            <a:r>
              <a:rPr lang="uk-UA" sz="2700" b="1" dirty="0" smtClean="0">
                <a:solidFill>
                  <a:srgbClr val="002060"/>
                </a:solidFill>
                <a:latin typeface="+mn-lt"/>
              </a:rPr>
              <a:t/>
            </a:r>
            <a:br>
              <a:rPr lang="uk-UA" sz="2700" b="1" dirty="0" smtClean="0">
                <a:solidFill>
                  <a:srgbClr val="002060"/>
                </a:solidFill>
                <a:latin typeface="+mn-lt"/>
              </a:rPr>
            </a:br>
            <a:r>
              <a:rPr lang="uk-UA" sz="2700" b="1" dirty="0">
                <a:solidFill>
                  <a:srgbClr val="002060"/>
                </a:solidFill>
                <a:latin typeface="+mn-lt"/>
              </a:rPr>
              <a:t/>
            </a:r>
            <a:br>
              <a:rPr lang="uk-UA" sz="2700" b="1" dirty="0">
                <a:solidFill>
                  <a:srgbClr val="002060"/>
                </a:solidFill>
                <a:latin typeface="+mn-lt"/>
              </a:rPr>
            </a:br>
            <a:r>
              <a:rPr lang="uk-UA" sz="2700" b="1" dirty="0" smtClean="0">
                <a:solidFill>
                  <a:srgbClr val="002060"/>
                </a:solidFill>
                <a:latin typeface="+mn-lt"/>
              </a:rPr>
              <a:t/>
            </a:r>
            <a:br>
              <a:rPr lang="uk-UA" sz="2700" b="1" dirty="0" smtClean="0">
                <a:solidFill>
                  <a:srgbClr val="002060"/>
                </a:solidFill>
                <a:latin typeface="+mn-lt"/>
              </a:rPr>
            </a:br>
            <a:r>
              <a:rPr lang="uk-UA" sz="2700" b="1" dirty="0">
                <a:solidFill>
                  <a:srgbClr val="002060"/>
                </a:solidFill>
                <a:latin typeface="+mn-lt"/>
              </a:rPr>
              <a:t/>
            </a:r>
            <a:br>
              <a:rPr lang="uk-UA" sz="2700" b="1" dirty="0">
                <a:solidFill>
                  <a:srgbClr val="002060"/>
                </a:solidFill>
                <a:latin typeface="+mn-lt"/>
              </a:rPr>
            </a:br>
            <a:r>
              <a:rPr lang="ru-RU" sz="4000" b="1" dirty="0" err="1" smtClean="0">
                <a:solidFill>
                  <a:srgbClr val="0070C0"/>
                </a:solidFill>
                <a:latin typeface="+mn-lt"/>
              </a:rPr>
              <a:t>Відповідальність</a:t>
            </a:r>
            <a:r>
              <a:rPr lang="ru-RU" sz="4000" b="1" dirty="0" smtClean="0">
                <a:solidFill>
                  <a:srgbClr val="0070C0"/>
                </a:solidFill>
                <a:latin typeface="+mn-lt"/>
              </a:rPr>
              <a:t> за </a:t>
            </a:r>
            <a:r>
              <a:rPr lang="ru-RU" sz="4000" b="1" dirty="0" err="1" smtClean="0">
                <a:solidFill>
                  <a:srgbClr val="0070C0"/>
                </a:solidFill>
                <a:latin typeface="+mn-lt"/>
              </a:rPr>
              <a:t>своїх</a:t>
            </a:r>
            <a:r>
              <a:rPr lang="ru-RU" sz="4000" b="1" dirty="0" smtClean="0">
                <a:solidFill>
                  <a:srgbClr val="0070C0"/>
                </a:solidFill>
                <a:latin typeface="+mn-lt"/>
              </a:rPr>
              <a:t> </a:t>
            </a:r>
            <a:r>
              <a:rPr lang="ru-RU" sz="4000" b="1" dirty="0" err="1" smtClean="0">
                <a:solidFill>
                  <a:srgbClr val="0070C0"/>
                </a:solidFill>
                <a:latin typeface="+mn-lt"/>
              </a:rPr>
              <a:t>учнів</a:t>
            </a:r>
            <a:r>
              <a:rPr lang="ru-RU" sz="4000" b="1" dirty="0" smtClean="0">
                <a:solidFill>
                  <a:srgbClr val="0070C0"/>
                </a:solidFill>
                <a:latin typeface="+mn-lt"/>
              </a:rPr>
              <a:t> </a:t>
            </a:r>
            <a:br>
              <a:rPr lang="ru-RU" sz="4000" b="1" dirty="0" smtClean="0">
                <a:solidFill>
                  <a:srgbClr val="0070C0"/>
                </a:solidFill>
                <a:latin typeface="+mn-lt"/>
              </a:rPr>
            </a:br>
            <a:r>
              <a:rPr lang="ru-RU" sz="4000" b="1" dirty="0" smtClean="0">
                <a:solidFill>
                  <a:srgbClr val="0070C0"/>
                </a:solidFill>
                <a:latin typeface="+mn-lt"/>
              </a:rPr>
              <a:t>і </a:t>
            </a:r>
            <a:r>
              <a:rPr lang="ru-RU" sz="4000" b="1" dirty="0" err="1" smtClean="0">
                <a:solidFill>
                  <a:srgbClr val="0070C0"/>
                </a:solidFill>
                <a:latin typeface="+mn-lt"/>
              </a:rPr>
              <a:t>обов’язки</a:t>
            </a:r>
            <a:r>
              <a:rPr lang="ru-RU" sz="2800" b="1" dirty="0" smtClean="0">
                <a:solidFill>
                  <a:srgbClr val="0070C0"/>
                </a:solidFill>
                <a:latin typeface="+mn-lt"/>
              </a:rPr>
              <a:t>:</a:t>
            </a:r>
            <a:endParaRPr lang="ru-RU" sz="4000" b="1" dirty="0">
              <a:solidFill>
                <a:srgbClr val="0070C0"/>
              </a:solidFill>
              <a:latin typeface="+mn-lt"/>
            </a:endParaRPr>
          </a:p>
        </p:txBody>
      </p:sp>
      <p:sp>
        <p:nvSpPr>
          <p:cNvPr id="3" name="Подзаголовок 2"/>
          <p:cNvSpPr>
            <a:spLocks noGrp="1"/>
          </p:cNvSpPr>
          <p:nvPr>
            <p:ph type="subTitle" idx="1"/>
          </p:nvPr>
        </p:nvSpPr>
        <p:spPr>
          <a:xfrm>
            <a:off x="4092315" y="2053652"/>
            <a:ext cx="8039360" cy="4302178"/>
          </a:xfrm>
        </p:spPr>
        <p:txBody>
          <a:bodyPr>
            <a:normAutofit fontScale="85000" lnSpcReduction="10000"/>
          </a:bodyPr>
          <a:lstStyle/>
          <a:p>
            <a:pPr marL="457200" indent="-457200">
              <a:buFont typeface="Arial" panose="020B0604020202020204" pitchFamily="34" charset="0"/>
              <a:buChar char="•"/>
            </a:pPr>
            <a:r>
              <a:rPr lang="uk-UA" sz="3200" b="1" dirty="0" smtClean="0">
                <a:solidFill>
                  <a:srgbClr val="C00000"/>
                </a:solidFill>
              </a:rPr>
              <a:t>Поважати  кожну дитину</a:t>
            </a:r>
          </a:p>
          <a:p>
            <a:pPr marL="457200" indent="-457200">
              <a:buFont typeface="Arial" panose="020B0604020202020204" pitchFamily="34" charset="0"/>
              <a:buChar char="•"/>
            </a:pPr>
            <a:r>
              <a:rPr lang="uk-UA" sz="3200" b="1" dirty="0" smtClean="0">
                <a:solidFill>
                  <a:srgbClr val="C00000"/>
                </a:solidFill>
              </a:rPr>
              <a:t>Вірити в успішність кожної дитини</a:t>
            </a:r>
          </a:p>
          <a:p>
            <a:pPr marL="457200" indent="-457200">
              <a:buFont typeface="Arial" panose="020B0604020202020204" pitchFamily="34" charset="0"/>
              <a:buChar char="•"/>
            </a:pPr>
            <a:r>
              <a:rPr lang="uk-UA" sz="3200" b="1" dirty="0" smtClean="0">
                <a:solidFill>
                  <a:srgbClr val="C00000"/>
                </a:solidFill>
              </a:rPr>
              <a:t>Бути чесними і визнавати власні помилки</a:t>
            </a:r>
          </a:p>
          <a:p>
            <a:pPr marL="457200" indent="-457200">
              <a:buFont typeface="Arial" panose="020B0604020202020204" pitchFamily="34" charset="0"/>
              <a:buChar char="•"/>
            </a:pPr>
            <a:r>
              <a:rPr lang="uk-UA" sz="3200" b="1" dirty="0" smtClean="0">
                <a:solidFill>
                  <a:srgbClr val="C00000"/>
                </a:solidFill>
              </a:rPr>
              <a:t>Вміти слухати й дотримуватись конфіденційності</a:t>
            </a:r>
          </a:p>
          <a:p>
            <a:pPr marL="457200" indent="-457200">
              <a:buFont typeface="Arial" panose="020B0604020202020204" pitchFamily="34" charset="0"/>
              <a:buChar char="•"/>
            </a:pPr>
            <a:r>
              <a:rPr lang="uk-UA" sz="3200" b="1" dirty="0" smtClean="0">
                <a:solidFill>
                  <a:srgbClr val="C00000"/>
                </a:solidFill>
              </a:rPr>
              <a:t>Бути послідовними і справедливими</a:t>
            </a:r>
          </a:p>
          <a:p>
            <a:pPr marL="457200" indent="-457200">
              <a:buFont typeface="Arial" panose="020B0604020202020204" pitchFamily="34" charset="0"/>
              <a:buChar char="•"/>
            </a:pPr>
            <a:r>
              <a:rPr lang="uk-UA" sz="3200" b="1" dirty="0" smtClean="0">
                <a:solidFill>
                  <a:srgbClr val="C00000"/>
                </a:solidFill>
              </a:rPr>
              <a:t>Мати високі очікування щодо кожного учня</a:t>
            </a:r>
          </a:p>
          <a:p>
            <a:pPr marL="457200" indent="-457200">
              <a:buFont typeface="Arial" panose="020B0604020202020204" pitchFamily="34" charset="0"/>
              <a:buChar char="•"/>
            </a:pPr>
            <a:r>
              <a:rPr lang="uk-UA" sz="3200" b="1" dirty="0" smtClean="0">
                <a:solidFill>
                  <a:srgbClr val="C00000"/>
                </a:solidFill>
              </a:rPr>
              <a:t>Цінувати особисті зусилля дітей</a:t>
            </a:r>
          </a:p>
          <a:p>
            <a:pPr marL="457200" indent="-457200">
              <a:buFont typeface="Arial" panose="020B0604020202020204" pitchFamily="34" charset="0"/>
              <a:buChar char="•"/>
            </a:pPr>
            <a:endParaRPr lang="uk-UA" sz="3200" b="1" dirty="0" smtClean="0">
              <a:solidFill>
                <a:srgbClr val="C00000"/>
              </a:solidFill>
            </a:endParaRPr>
          </a:p>
          <a:p>
            <a:pPr marL="457200" indent="-457200">
              <a:buFont typeface="Arial" panose="020B0604020202020204" pitchFamily="34" charset="0"/>
              <a:buChar char="•"/>
            </a:pPr>
            <a:endParaRPr lang="uk-UA" sz="3200" b="1" dirty="0" smtClean="0">
              <a:solidFill>
                <a:srgbClr val="C00000"/>
              </a:solidFill>
            </a:endParaRPr>
          </a:p>
          <a:p>
            <a:pPr marL="457200" indent="-457200">
              <a:buFont typeface="Arial" panose="020B0604020202020204" pitchFamily="34" charset="0"/>
              <a:buChar char="•"/>
            </a:pPr>
            <a:endParaRPr lang="ru-RU" sz="3200" b="1" dirty="0">
              <a:solidFill>
                <a:srgbClr val="C00000"/>
              </a:solidFill>
            </a:endParaRPr>
          </a:p>
        </p:txBody>
      </p:sp>
      <p:pic>
        <p:nvPicPr>
          <p:cNvPr id="6146" name="Picture 2" descr="/Files/images/den_znan_2018/20180903_105045_HD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9645" y="1422216"/>
            <a:ext cx="3527283" cy="2640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337666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5055" y="624109"/>
            <a:ext cx="9509557" cy="3518399"/>
          </a:xfrm>
        </p:spPr>
        <p:txBody>
          <a:bodyPr>
            <a:noAutofit/>
          </a:bodyPr>
          <a:lstStyle/>
          <a:p>
            <a:pPr algn="just"/>
            <a:r>
              <a:rPr lang="uk-UA" sz="2800" b="1" i="1" dirty="0" smtClean="0">
                <a:solidFill>
                  <a:srgbClr val="0070C0"/>
                </a:solidFill>
                <a:latin typeface="Times New Roman" pitchFamily="18" charset="0"/>
                <a:cs typeface="Times New Roman" pitchFamily="18" charset="0"/>
              </a:rPr>
              <a:t>Безпечне </a:t>
            </a:r>
            <a:r>
              <a:rPr lang="uk-UA" sz="2800" b="1" i="1" dirty="0">
                <a:solidFill>
                  <a:srgbClr val="0070C0"/>
                </a:solidFill>
                <a:latin typeface="Times New Roman" pitchFamily="18" charset="0"/>
                <a:cs typeface="Times New Roman" pitchFamily="18" charset="0"/>
              </a:rPr>
              <a:t>освітнє середовище </a:t>
            </a:r>
            <a:r>
              <a:rPr lang="uk-UA" sz="2800" b="1" i="1" dirty="0">
                <a:solidFill>
                  <a:srgbClr val="C00000"/>
                </a:solidFill>
                <a:latin typeface="Times New Roman" pitchFamily="18" charset="0"/>
                <a:cs typeface="Times New Roman" pitchFamily="18" charset="0"/>
              </a:rPr>
              <a:t>– це стан освітнього середовища, в якому: наявні безпечні умови навчання та праці, комфортна міжособистісна взаємодія, що сприяє емоційному благополуччю учнів, педагогів і батьків, відсутні будь-які прояви насильства та є достатні ресурси для їх запобігання, а також дотримано прав і норм фізичної, психологічної, інформаційної та соціальної безпеки кожного учасника навчально-виховного процесу.</a:t>
            </a:r>
            <a:r>
              <a:rPr lang="uk-UA" sz="2800" b="1" dirty="0">
                <a:solidFill>
                  <a:srgbClr val="C00000"/>
                </a:solidFill>
                <a:latin typeface="Times New Roman" pitchFamily="18" charset="0"/>
                <a:cs typeface="Times New Roman" pitchFamily="18" charset="0"/>
              </a:rPr>
              <a:t/>
            </a:r>
            <a:br>
              <a:rPr lang="uk-UA" sz="2800" b="1" dirty="0">
                <a:solidFill>
                  <a:srgbClr val="C00000"/>
                </a:solidFill>
                <a:latin typeface="Times New Roman" pitchFamily="18" charset="0"/>
                <a:cs typeface="Times New Roman" pitchFamily="18" charset="0"/>
              </a:rPr>
            </a:br>
            <a:endParaRPr lang="ru-RU" sz="2800" dirty="0"/>
          </a:p>
        </p:txBody>
      </p:sp>
      <p:pic>
        <p:nvPicPr>
          <p:cNvPr id="1026" name="Picture 2" descr="Картинки по запросу &quot;безпечне освітнє середовище&quot;&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48701" y="4085025"/>
            <a:ext cx="3903808" cy="2599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132774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Картинки по запросу &quot;нова українська школа&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14226" y="1948991"/>
            <a:ext cx="3605108" cy="19221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 name="Прямокутник 6"/>
          <p:cNvSpPr/>
          <p:nvPr/>
        </p:nvSpPr>
        <p:spPr>
          <a:xfrm rot="10800000" flipV="1">
            <a:off x="2576943" y="5831740"/>
            <a:ext cx="7467601" cy="769441"/>
          </a:xfrm>
          <a:prstGeom prst="rect">
            <a:avLst/>
          </a:prstGeom>
        </p:spPr>
        <p:txBody>
          <a:bodyPr wrap="square">
            <a:spAutoFit/>
            <a:scene3d>
              <a:camera prst="perspectiveRelaxed"/>
              <a:lightRig rig="threePt" dir="t"/>
            </a:scene3d>
          </a:bodyPr>
          <a:lstStyle/>
          <a:p>
            <a:pPr algn="ctr"/>
            <a:r>
              <a:rPr lang="uk-UA" sz="4400" b="1" dirty="0" smtClean="0">
                <a:solidFill>
                  <a:srgbClr val="002060"/>
                </a:solidFill>
              </a:rPr>
              <a:t>       </a:t>
            </a:r>
            <a:r>
              <a:rPr lang="uk-UA" sz="4400" b="1" dirty="0" smtClean="0">
                <a:solidFill>
                  <a:srgbClr val="00B050"/>
                </a:solidFill>
              </a:rPr>
              <a:t>ДЯКУЮ  </a:t>
            </a:r>
            <a:r>
              <a:rPr lang="uk-UA" sz="4400" b="1" dirty="0">
                <a:solidFill>
                  <a:srgbClr val="00B050"/>
                </a:solidFill>
              </a:rPr>
              <a:t>ЗА   УВАГУ !</a:t>
            </a:r>
          </a:p>
        </p:txBody>
      </p:sp>
      <p:sp>
        <p:nvSpPr>
          <p:cNvPr id="3" name="Прямоугольник 2"/>
          <p:cNvSpPr/>
          <p:nvPr/>
        </p:nvSpPr>
        <p:spPr>
          <a:xfrm>
            <a:off x="1717964" y="210419"/>
            <a:ext cx="9850581" cy="1569660"/>
          </a:xfrm>
          <a:prstGeom prst="rect">
            <a:avLst/>
          </a:prstGeom>
        </p:spPr>
        <p:txBody>
          <a:bodyPr wrap="square">
            <a:spAutoFit/>
          </a:bodyPr>
          <a:lstStyle/>
          <a:p>
            <a:pPr algn="ctr"/>
            <a:r>
              <a:rPr lang="ru-RU" sz="2400" b="1" dirty="0">
                <a:solidFill>
                  <a:srgbClr val="C00000"/>
                </a:solidFill>
                <a:latin typeface="Times New Roman" pitchFamily="18" charset="0"/>
                <a:cs typeface="Times New Roman" pitchFamily="18" charset="0"/>
              </a:rPr>
              <a:t>Учитель для </a:t>
            </a:r>
            <a:r>
              <a:rPr lang="ru-RU" sz="2400" b="1" dirty="0" err="1">
                <a:solidFill>
                  <a:srgbClr val="C00000"/>
                </a:solidFill>
                <a:latin typeface="Times New Roman" pitchFamily="18" charset="0"/>
                <a:cs typeface="Times New Roman" pitchFamily="18" charset="0"/>
              </a:rPr>
              <a:t>школи</a:t>
            </a:r>
            <a:r>
              <a:rPr lang="ru-RU" sz="2400" b="1" dirty="0">
                <a:solidFill>
                  <a:srgbClr val="C00000"/>
                </a:solidFill>
                <a:latin typeface="Times New Roman" pitchFamily="18" charset="0"/>
                <a:cs typeface="Times New Roman" pitchFamily="18" charset="0"/>
              </a:rPr>
              <a:t> — </a:t>
            </a:r>
            <a:r>
              <a:rPr lang="ru-RU" sz="2400" b="1" dirty="0" err="1">
                <a:solidFill>
                  <a:srgbClr val="C00000"/>
                </a:solidFill>
                <a:latin typeface="Times New Roman" pitchFamily="18" charset="0"/>
                <a:cs typeface="Times New Roman" pitchFamily="18" charset="0"/>
              </a:rPr>
              <a:t>це</a:t>
            </a:r>
            <a:r>
              <a:rPr lang="ru-RU" sz="2400" b="1" dirty="0">
                <a:solidFill>
                  <a:srgbClr val="C00000"/>
                </a:solidFill>
                <a:latin typeface="Times New Roman" pitchFamily="18" charset="0"/>
                <a:cs typeface="Times New Roman" pitchFamily="18" charset="0"/>
              </a:rPr>
              <a:t> те ж </a:t>
            </a:r>
            <a:r>
              <a:rPr lang="ru-RU" sz="2400" b="1" dirty="0" err="1">
                <a:solidFill>
                  <a:srgbClr val="C00000"/>
                </a:solidFill>
                <a:latin typeface="Times New Roman" pitchFamily="18" charset="0"/>
                <a:cs typeface="Times New Roman" pitchFamily="18" charset="0"/>
              </a:rPr>
              <a:t>саме</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що</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сонце</a:t>
            </a:r>
            <a:r>
              <a:rPr lang="ru-RU" sz="2400" b="1" dirty="0">
                <a:solidFill>
                  <a:srgbClr val="C00000"/>
                </a:solidFill>
                <a:latin typeface="Times New Roman" pitchFamily="18" charset="0"/>
                <a:cs typeface="Times New Roman" pitchFamily="18" charset="0"/>
              </a:rPr>
              <a:t> для </a:t>
            </a:r>
            <a:r>
              <a:rPr lang="ru-RU" sz="2400" b="1" dirty="0" err="1">
                <a:solidFill>
                  <a:srgbClr val="C00000"/>
                </a:solidFill>
                <a:latin typeface="Times New Roman" pitchFamily="18" charset="0"/>
                <a:cs typeface="Times New Roman" pitchFamily="18" charset="0"/>
              </a:rPr>
              <a:t>всесвіту</a:t>
            </a:r>
            <a:r>
              <a:rPr lang="ru-RU" sz="2400" b="1" dirty="0" smtClean="0">
                <a:solidFill>
                  <a:srgbClr val="C00000"/>
                </a:solidFill>
                <a:latin typeface="Times New Roman" pitchFamily="18" charset="0"/>
                <a:cs typeface="Times New Roman" pitchFamily="18" charset="0"/>
              </a:rPr>
              <a:t>.</a:t>
            </a:r>
            <a:endParaRPr lang="en-US" sz="2400" b="1" dirty="0" smtClean="0">
              <a:solidFill>
                <a:srgbClr val="C00000"/>
              </a:solidFill>
              <a:latin typeface="Times New Roman" pitchFamily="18" charset="0"/>
              <a:cs typeface="Times New Roman" pitchFamily="18" charset="0"/>
            </a:endParaRPr>
          </a:p>
          <a:p>
            <a:pPr algn="ctr"/>
            <a:r>
              <a:rPr lang="ru-RU" sz="2400" b="1" dirty="0" err="1" smtClean="0">
                <a:solidFill>
                  <a:srgbClr val="C00000"/>
                </a:solidFill>
                <a:latin typeface="Times New Roman" pitchFamily="18" charset="0"/>
                <a:cs typeface="Times New Roman" pitchFamily="18" charset="0"/>
              </a:rPr>
              <a:t>Він</a:t>
            </a:r>
            <a:r>
              <a:rPr lang="ru-RU" sz="2400" b="1" dirty="0" smtClean="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джерело</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тієї</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сили</a:t>
            </a:r>
            <a:r>
              <a:rPr lang="ru-RU" sz="2400" b="1" dirty="0">
                <a:solidFill>
                  <a:srgbClr val="C00000"/>
                </a:solidFill>
                <a:latin typeface="Times New Roman" pitchFamily="18" charset="0"/>
                <a:cs typeface="Times New Roman" pitchFamily="18" charset="0"/>
              </a:rPr>
              <a:t>, яка </a:t>
            </a:r>
            <a:r>
              <a:rPr lang="ru-RU" sz="2400" b="1" dirty="0" err="1">
                <a:solidFill>
                  <a:srgbClr val="C00000"/>
                </a:solidFill>
                <a:latin typeface="Times New Roman" pitchFamily="18" charset="0"/>
                <a:cs typeface="Times New Roman" pitchFamily="18" charset="0"/>
              </a:rPr>
              <a:t>надає</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руху</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всій</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машині</a:t>
            </a:r>
            <a:r>
              <a:rPr lang="ru-RU" sz="2400" b="1" dirty="0">
                <a:solidFill>
                  <a:srgbClr val="C00000"/>
                </a:solidFill>
                <a:latin typeface="Times New Roman" pitchFamily="18" charset="0"/>
                <a:cs typeface="Times New Roman" pitchFamily="18" charset="0"/>
              </a:rPr>
              <a:t>.</a:t>
            </a:r>
            <a:endParaRPr lang="ru-RU" sz="2400" dirty="0">
              <a:solidFill>
                <a:srgbClr val="C00000"/>
              </a:solidFill>
              <a:latin typeface="Times New Roman" pitchFamily="18" charset="0"/>
              <a:cs typeface="Times New Roman" pitchFamily="18" charset="0"/>
            </a:endParaRPr>
          </a:p>
          <a:p>
            <a:pPr algn="ctr"/>
            <a:r>
              <a:rPr lang="ru-RU" sz="2400" b="1" dirty="0" err="1">
                <a:solidFill>
                  <a:srgbClr val="C00000"/>
                </a:solidFill>
                <a:latin typeface="Times New Roman" pitchFamily="18" charset="0"/>
                <a:cs typeface="Times New Roman" pitchFamily="18" charset="0"/>
              </a:rPr>
              <a:t>Остання</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заіржавіє</a:t>
            </a:r>
            <a:r>
              <a:rPr lang="ru-RU" sz="2400" b="1" dirty="0">
                <a:solidFill>
                  <a:srgbClr val="C00000"/>
                </a:solidFill>
                <a:latin typeface="Times New Roman" pitchFamily="18" charset="0"/>
                <a:cs typeface="Times New Roman" pitchFamily="18" charset="0"/>
              </a:rPr>
              <a:t> у мертвому </a:t>
            </a:r>
            <a:r>
              <a:rPr lang="ru-RU" sz="2400" b="1" dirty="0" err="1">
                <a:solidFill>
                  <a:srgbClr val="C00000"/>
                </a:solidFill>
                <a:latin typeface="Times New Roman" pitchFamily="18" charset="0"/>
                <a:cs typeface="Times New Roman" pitchFamily="18" charset="0"/>
              </a:rPr>
              <a:t>заціпенінні</a:t>
            </a:r>
            <a:r>
              <a:rPr lang="ru-RU" sz="2400" b="1" dirty="0">
                <a:solidFill>
                  <a:srgbClr val="C00000"/>
                </a:solidFill>
                <a:latin typeface="Times New Roman" pitchFamily="18" charset="0"/>
                <a:cs typeface="Times New Roman" pitchFamily="18" charset="0"/>
              </a:rPr>
              <a:t>,</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якщо</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він</a:t>
            </a:r>
            <a:r>
              <a:rPr lang="ru-RU" sz="2400" b="1" dirty="0">
                <a:solidFill>
                  <a:srgbClr val="C00000"/>
                </a:solidFill>
                <a:latin typeface="Times New Roman" pitchFamily="18" charset="0"/>
                <a:cs typeface="Times New Roman" pitchFamily="18" charset="0"/>
              </a:rPr>
              <a:t> не </a:t>
            </a:r>
            <a:r>
              <a:rPr lang="ru-RU" sz="2400" b="1" dirty="0" err="1">
                <a:solidFill>
                  <a:srgbClr val="C00000"/>
                </a:solidFill>
                <a:latin typeface="Times New Roman" pitchFamily="18" charset="0"/>
                <a:cs typeface="Times New Roman" pitchFamily="18" charset="0"/>
              </a:rPr>
              <a:t>зуміє</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вдихнути</a:t>
            </a:r>
            <a:r>
              <a:rPr lang="ru-RU" sz="2400" b="1" dirty="0">
                <a:solidFill>
                  <a:srgbClr val="C00000"/>
                </a:solidFill>
                <a:latin typeface="Times New Roman" pitchFamily="18" charset="0"/>
                <a:cs typeface="Times New Roman" pitchFamily="18" charset="0"/>
              </a:rPr>
              <a:t> в </a:t>
            </a:r>
            <a:r>
              <a:rPr lang="ru-RU" sz="2400" b="1" dirty="0" err="1">
                <a:solidFill>
                  <a:srgbClr val="C00000"/>
                </a:solidFill>
                <a:latin typeface="Times New Roman" pitchFamily="18" charset="0"/>
                <a:cs typeface="Times New Roman" pitchFamily="18" charset="0"/>
              </a:rPr>
              <a:t>неї</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життя</a:t>
            </a:r>
            <a:r>
              <a:rPr lang="ru-RU" sz="2400" b="1" dirty="0">
                <a:solidFill>
                  <a:srgbClr val="C00000"/>
                </a:solidFill>
                <a:latin typeface="Times New Roman" pitchFamily="18" charset="0"/>
                <a:cs typeface="Times New Roman" pitchFamily="18" charset="0"/>
              </a:rPr>
              <a:t> і </a:t>
            </a:r>
            <a:r>
              <a:rPr lang="ru-RU" sz="2400" b="1" dirty="0" err="1">
                <a:solidFill>
                  <a:srgbClr val="C00000"/>
                </a:solidFill>
                <a:latin typeface="Times New Roman" pitchFamily="18" charset="0"/>
                <a:cs typeface="Times New Roman" pitchFamily="18" charset="0"/>
              </a:rPr>
              <a:t>рух</a:t>
            </a:r>
            <a:r>
              <a:rPr lang="ru-RU" sz="2400" b="1" dirty="0">
                <a:solidFill>
                  <a:srgbClr val="C00000"/>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a:t>
            </a:r>
            <a:r>
              <a:rPr lang="ru-RU" sz="2400" b="1" dirty="0">
                <a:solidFill>
                  <a:srgbClr val="002060"/>
                </a:solidFill>
              </a:rPr>
              <a:t>Адольф </a:t>
            </a:r>
            <a:r>
              <a:rPr lang="ru-RU" sz="2400" b="1" dirty="0" err="1">
                <a:solidFill>
                  <a:srgbClr val="002060"/>
                </a:solidFill>
              </a:rPr>
              <a:t>Дистервег</a:t>
            </a:r>
            <a:r>
              <a:rPr lang="ru-RU" sz="2400" b="1" i="1" dirty="0" smtClean="0">
                <a:solidFill>
                  <a:srgbClr val="C00000"/>
                </a:solidFill>
              </a:rPr>
              <a:t>)</a:t>
            </a:r>
            <a:endParaRPr lang="ru-RU" sz="2400" dirty="0">
              <a:solidFill>
                <a:srgbClr val="C00000"/>
              </a:solidFill>
            </a:endParaRPr>
          </a:p>
        </p:txBody>
      </p:sp>
      <p:sp>
        <p:nvSpPr>
          <p:cNvPr id="4" name="Прямоугольник 3"/>
          <p:cNvSpPr/>
          <p:nvPr/>
        </p:nvSpPr>
        <p:spPr>
          <a:xfrm>
            <a:off x="1842653" y="4111075"/>
            <a:ext cx="9836727" cy="1938992"/>
          </a:xfrm>
          <a:prstGeom prst="rect">
            <a:avLst/>
          </a:prstGeom>
        </p:spPr>
        <p:txBody>
          <a:bodyPr wrap="square">
            <a:spAutoFit/>
          </a:bodyPr>
          <a:lstStyle/>
          <a:p>
            <a:pPr algn="ctr"/>
            <a:r>
              <a:rPr lang="ru-RU" sz="2400" b="1" dirty="0" err="1">
                <a:solidFill>
                  <a:srgbClr val="002060"/>
                </a:solidFill>
                <a:latin typeface="Times New Roman" pitchFamily="18" charset="0"/>
                <a:cs typeface="Times New Roman" pitchFamily="18" charset="0"/>
              </a:rPr>
              <a:t>Тож</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шановні</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вчителі</a:t>
            </a:r>
            <a:r>
              <a:rPr lang="ru-RU" sz="2400" b="1" dirty="0">
                <a:solidFill>
                  <a:srgbClr val="002060"/>
                </a:solidFill>
                <a:latin typeface="Times New Roman" pitchFamily="18" charset="0"/>
                <a:cs typeface="Times New Roman" pitchFamily="18" charset="0"/>
              </a:rPr>
              <a:t>!</a:t>
            </a:r>
            <a:r>
              <a:rPr lang="ru-RU" sz="2400" b="1" dirty="0" smtClean="0">
                <a:solidFill>
                  <a:srgbClr val="002060"/>
                </a:solidFill>
                <a:latin typeface="Times New Roman" pitchFamily="18" charset="0"/>
                <a:cs typeface="Times New Roman" pitchFamily="18" charset="0"/>
              </a:rPr>
              <a:t> </a:t>
            </a:r>
            <a:r>
              <a:rPr lang="uk-UA" sz="2400" b="1" dirty="0">
                <a:solidFill>
                  <a:srgbClr val="002060"/>
                </a:solidFill>
              </a:rPr>
              <a:t>РОЛЬ УЧИТЕЛЯ У ФОРМУВАННІ БЕЗПЕЧНОГО ОСВІТНЬОГО </a:t>
            </a:r>
            <a:r>
              <a:rPr lang="uk-UA" sz="2400" b="1" dirty="0" smtClean="0">
                <a:solidFill>
                  <a:srgbClr val="002060"/>
                </a:solidFill>
              </a:rPr>
              <a:t>СЕРЕДОВИЩА - В</a:t>
            </a:r>
            <a:r>
              <a:rPr lang="uk-UA" sz="2400" b="1" dirty="0">
                <a:solidFill>
                  <a:srgbClr val="002060"/>
                </a:solidFill>
              </a:rPr>
              <a:t>Е</a:t>
            </a:r>
            <a:r>
              <a:rPr lang="uk-UA" sz="2400" b="1" dirty="0" smtClean="0">
                <a:solidFill>
                  <a:srgbClr val="002060"/>
                </a:solidFill>
              </a:rPr>
              <a:t>ЛИКА. </a:t>
            </a:r>
            <a:r>
              <a:rPr lang="ru-RU" sz="2400" b="1" dirty="0" err="1" smtClean="0">
                <a:solidFill>
                  <a:srgbClr val="002060"/>
                </a:solidFill>
                <a:latin typeface="Times New Roman" pitchFamily="18" charset="0"/>
                <a:cs typeface="Times New Roman" pitchFamily="18" charset="0"/>
              </a:rPr>
              <a:t>Від</a:t>
            </a:r>
            <a:r>
              <a:rPr lang="ru-RU" sz="2400" b="1" dirty="0" smtClean="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безпеки</a:t>
            </a:r>
            <a:r>
              <a:rPr lang="ru-RU" sz="2400" b="1" dirty="0">
                <a:solidFill>
                  <a:srgbClr val="002060"/>
                </a:solidFill>
                <a:latin typeface="Times New Roman" pitchFamily="18" charset="0"/>
                <a:cs typeface="Times New Roman" pitchFamily="18" charset="0"/>
              </a:rPr>
              <a:t> на уроках </a:t>
            </a:r>
            <a:r>
              <a:rPr lang="ru-RU" sz="2400" b="1" dirty="0" err="1">
                <a:solidFill>
                  <a:srgbClr val="002060"/>
                </a:solidFill>
                <a:latin typeface="Times New Roman" pitchFamily="18" charset="0"/>
                <a:cs typeface="Times New Roman" pitchFamily="18" charset="0"/>
              </a:rPr>
              <a:t>залежить</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здоров’я</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учня</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Крокуймо</a:t>
            </a:r>
            <a:r>
              <a:rPr lang="ru-RU" sz="2400" b="1" dirty="0" smtClean="0">
                <a:solidFill>
                  <a:srgbClr val="002060"/>
                </a:solidFill>
                <a:latin typeface="Times New Roman" pitchFamily="18" charset="0"/>
                <a:cs typeface="Times New Roman" pitchFamily="18" charset="0"/>
              </a:rPr>
              <a:t> </a:t>
            </a:r>
            <a:r>
              <a:rPr lang="ru-RU" sz="2400" b="1" dirty="0">
                <a:solidFill>
                  <a:srgbClr val="002060"/>
                </a:solidFill>
                <a:latin typeface="Times New Roman" pitchFamily="18" charset="0"/>
                <a:cs typeface="Times New Roman" pitchFamily="18" charset="0"/>
              </a:rPr>
              <a:t>в ногу з часом, </a:t>
            </a:r>
            <a:r>
              <a:rPr lang="ru-RU" sz="2400" b="1" dirty="0" err="1">
                <a:solidFill>
                  <a:srgbClr val="002060"/>
                </a:solidFill>
                <a:latin typeface="Times New Roman" pitchFamily="18" charset="0"/>
                <a:cs typeface="Times New Roman" pitchFamily="18" charset="0"/>
              </a:rPr>
              <a:t>будьмо</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професійно</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компетентними</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бо</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саме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від</a:t>
            </a:r>
            <a:r>
              <a:rPr lang="ru-RU" sz="2400" b="1" dirty="0">
                <a:solidFill>
                  <a:srgbClr val="002060"/>
                </a:solidFill>
                <a:latin typeface="Times New Roman" pitchFamily="18" charset="0"/>
                <a:cs typeface="Times New Roman" pitchFamily="18" charset="0"/>
              </a:rPr>
              <a:t> нас </a:t>
            </a:r>
            <a:r>
              <a:rPr lang="ru-RU" sz="2400" b="1" dirty="0" err="1">
                <a:solidFill>
                  <a:srgbClr val="002060"/>
                </a:solidFill>
                <a:latin typeface="Times New Roman" pitchFamily="18" charset="0"/>
                <a:cs typeface="Times New Roman" pitchFamily="18" charset="0"/>
              </a:rPr>
              <a:t>залежить</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майбутнє</a:t>
            </a:r>
            <a:r>
              <a:rPr lang="ru-RU" sz="2400" b="1" dirty="0">
                <a:solidFill>
                  <a:srgbClr val="002060"/>
                </a:solidFill>
                <a:latin typeface="Times New Roman" pitchFamily="18" charset="0"/>
                <a:cs typeface="Times New Roman" pitchFamily="18" charset="0"/>
              </a:rPr>
              <a:t> наших </a:t>
            </a:r>
            <a:r>
              <a:rPr lang="ru-RU" sz="2400" b="1" dirty="0" err="1">
                <a:solidFill>
                  <a:srgbClr val="002060"/>
                </a:solidFill>
                <a:latin typeface="Times New Roman" pitchFamily="18" charset="0"/>
                <a:cs typeface="Times New Roman" pitchFamily="18" charset="0"/>
              </a:rPr>
              <a:t>дітей</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майбутнє</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держави</a:t>
            </a:r>
            <a:r>
              <a:rPr lang="ru-RU" sz="2400" b="1" dirty="0">
                <a:solidFill>
                  <a:srgbClr val="002060"/>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3946374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50" y="328612"/>
            <a:ext cx="11845926" cy="1585913"/>
          </a:xfrm>
        </p:spPr>
        <p:txBody>
          <a:bodyPr>
            <a:normAutofit/>
          </a:bodyPr>
          <a:lstStyle/>
          <a:p>
            <a:pPr algn="ctr"/>
            <a:r>
              <a:rPr lang="uk-UA" sz="4000" b="1" dirty="0" smtClean="0">
                <a:solidFill>
                  <a:srgbClr val="002060"/>
                </a:solidFill>
                <a:latin typeface="+mn-lt"/>
              </a:rPr>
              <a:t>РОЛЬ УЧИТЕЛЯ У ФОРМУВАННІ БЕЗПЕЧНОГО ОСВІТНЬОГО СЕРЕДОВИЩА</a:t>
            </a:r>
            <a:endParaRPr lang="ru-RU" sz="4000" b="1" dirty="0">
              <a:solidFill>
                <a:srgbClr val="002060"/>
              </a:solidFill>
              <a:latin typeface="+mn-lt"/>
            </a:endParaRPr>
          </a:p>
        </p:txBody>
      </p:sp>
      <p:sp>
        <p:nvSpPr>
          <p:cNvPr id="3" name="Подзаголовок 2"/>
          <p:cNvSpPr>
            <a:spLocks noGrp="1"/>
          </p:cNvSpPr>
          <p:nvPr>
            <p:ph type="subTitle" idx="1"/>
          </p:nvPr>
        </p:nvSpPr>
        <p:spPr>
          <a:xfrm>
            <a:off x="1543049" y="2228849"/>
            <a:ext cx="9311763" cy="3629025"/>
          </a:xfrm>
        </p:spPr>
        <p:txBody>
          <a:bodyPr>
            <a:normAutofit/>
          </a:bodyPr>
          <a:lstStyle/>
          <a:p>
            <a:endParaRPr lang="uk-UA" sz="3200" b="1" dirty="0" smtClean="0">
              <a:solidFill>
                <a:srgbClr val="C00000"/>
              </a:solidFill>
            </a:endParaRPr>
          </a:p>
          <a:p>
            <a:r>
              <a:rPr lang="uk-UA" sz="3200" b="1" dirty="0" smtClean="0">
                <a:solidFill>
                  <a:srgbClr val="C00000"/>
                </a:solidFill>
              </a:rPr>
              <a:t>Учителі </a:t>
            </a:r>
            <a:r>
              <a:rPr lang="uk-UA" sz="3200" b="1" dirty="0" smtClean="0">
                <a:solidFill>
                  <a:srgbClr val="C00000"/>
                </a:solidFill>
              </a:rPr>
              <a:t>мають пам’ятати, що те, як вони навчають, є таким же важливим, як і те, чому вони навчають.</a:t>
            </a:r>
            <a:endParaRPr lang="ru-RU" sz="3200" b="1" dirty="0">
              <a:solidFill>
                <a:srgbClr val="C00000"/>
              </a:solidFill>
            </a:endParaRPr>
          </a:p>
        </p:txBody>
      </p:sp>
    </p:spTree>
    <p:extLst>
      <p:ext uri="{BB962C8B-B14F-4D97-AF65-F5344CB8AC3E}">
        <p14:creationId xmlns="" xmlns:p14="http://schemas.microsoft.com/office/powerpoint/2010/main" val="677275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5175" y="443345"/>
            <a:ext cx="10955770" cy="5430982"/>
          </a:xfrm>
        </p:spPr>
        <p:txBody>
          <a:bodyPr>
            <a:noAutofit/>
          </a:bodyPr>
          <a:lstStyle/>
          <a:p>
            <a:pPr algn="ctr"/>
            <a:r>
              <a:rPr lang="uk-UA" sz="2800" b="1" dirty="0">
                <a:solidFill>
                  <a:srgbClr val="FF0000"/>
                </a:solidFill>
                <a:latin typeface="Times New Roman" pitchFamily="18" charset="0"/>
                <a:cs typeface="Times New Roman" pitchFamily="18" charset="0"/>
              </a:rPr>
              <a:t>Що таке безпечне освітнє </a:t>
            </a:r>
            <a:r>
              <a:rPr lang="uk-UA" sz="2800" b="1" dirty="0" smtClean="0">
                <a:solidFill>
                  <a:srgbClr val="FF0000"/>
                </a:solidFill>
                <a:latin typeface="Times New Roman" pitchFamily="18" charset="0"/>
                <a:cs typeface="Times New Roman" pitchFamily="18" charset="0"/>
              </a:rPr>
              <a:t>середовище ?</a:t>
            </a:r>
            <a:r>
              <a:rPr lang="uk-UA" sz="2000" b="1" dirty="0">
                <a:solidFill>
                  <a:srgbClr val="002060"/>
                </a:solidFill>
                <a:latin typeface="Times New Roman" pitchFamily="18" charset="0"/>
                <a:cs typeface="Times New Roman" pitchFamily="18" charset="0"/>
              </a:rPr>
              <a:t/>
            </a:r>
            <a:br>
              <a:rPr lang="uk-UA" sz="2000" b="1" dirty="0">
                <a:solidFill>
                  <a:srgbClr val="002060"/>
                </a:solidFill>
                <a:latin typeface="Times New Roman" pitchFamily="18" charset="0"/>
                <a:cs typeface="Times New Roman" pitchFamily="18" charset="0"/>
              </a:rPr>
            </a:br>
            <a:r>
              <a:rPr lang="uk-UA" sz="1800" b="1" dirty="0" smtClean="0">
                <a:solidFill>
                  <a:srgbClr val="002060"/>
                </a:solidFill>
                <a:latin typeface="Times New Roman" pitchFamily="18" charset="0"/>
                <a:cs typeface="Times New Roman" pitchFamily="18" charset="0"/>
              </a:rPr>
              <a:t/>
            </a:r>
            <a:br>
              <a:rPr lang="uk-UA" sz="1800" b="1" dirty="0" smtClean="0">
                <a:solidFill>
                  <a:srgbClr val="002060"/>
                </a:solidFill>
                <a:latin typeface="Times New Roman" pitchFamily="18" charset="0"/>
                <a:cs typeface="Times New Roman" pitchFamily="18" charset="0"/>
              </a:rPr>
            </a:br>
            <a:r>
              <a:rPr lang="uk-UA" sz="2000" b="1" dirty="0" smtClean="0">
                <a:solidFill>
                  <a:srgbClr val="002060"/>
                </a:solidFill>
                <a:latin typeface="Times New Roman" pitchFamily="18" charset="0"/>
                <a:cs typeface="Times New Roman" pitchFamily="18" charset="0"/>
              </a:rPr>
              <a:t>Суспільство </a:t>
            </a:r>
            <a:r>
              <a:rPr lang="uk-UA" sz="2000" b="1" dirty="0">
                <a:solidFill>
                  <a:srgbClr val="002060"/>
                </a:solidFill>
                <a:latin typeface="Times New Roman" pitchFamily="18" charset="0"/>
                <a:cs typeface="Times New Roman" pitchFamily="18" charset="0"/>
              </a:rPr>
              <a:t>очікує від школи не лише статусу освітнього ресурсу, а й простору розвитку та співпраці як усередині, так і з зовнішнім світом. Сучасне освітнє середовище створює неповторне індивідуалізоване та персоналізоване враження, де у кожного є можливість відшукати себе. Аби дійти розуміння безпечного освітнього середовища, слід означити, що є освітнім середовищем.</a:t>
            </a:r>
            <a:br>
              <a:rPr lang="uk-UA" sz="2000" b="1" dirty="0">
                <a:solidFill>
                  <a:srgbClr val="002060"/>
                </a:solidFill>
                <a:latin typeface="Times New Roman" pitchFamily="18" charset="0"/>
                <a:cs typeface="Times New Roman" pitchFamily="18" charset="0"/>
              </a:rPr>
            </a:br>
            <a:endParaRPr lang="uk-UA" sz="2000" b="1" dirty="0">
              <a:solidFill>
                <a:srgbClr val="002060"/>
              </a:solidFill>
              <a:latin typeface="Times New Roman" pitchFamily="18" charset="0"/>
              <a:cs typeface="Times New Roman" pitchFamily="18" charset="0"/>
            </a:endParaRPr>
          </a:p>
        </p:txBody>
      </p:sp>
      <p:sp>
        <p:nvSpPr>
          <p:cNvPr id="3" name="Місце для вмісту 2"/>
          <p:cNvSpPr>
            <a:spLocks noGrp="1"/>
          </p:cNvSpPr>
          <p:nvPr>
            <p:ph idx="1"/>
          </p:nvPr>
        </p:nvSpPr>
        <p:spPr>
          <a:xfrm>
            <a:off x="612776" y="2362593"/>
            <a:ext cx="10941916" cy="3542095"/>
          </a:xfrm>
        </p:spPr>
        <p:txBody>
          <a:bodyPr>
            <a:normAutofit/>
          </a:bodyPr>
          <a:lstStyle/>
          <a:p>
            <a:endParaRPr lang="uk-UA" sz="2000" b="1" dirty="0" smtClean="0">
              <a:solidFill>
                <a:srgbClr val="C00000"/>
              </a:solidFill>
              <a:latin typeface="Times New Roman" pitchFamily="18" charset="0"/>
              <a:cs typeface="Times New Roman" pitchFamily="18" charset="0"/>
            </a:endParaRPr>
          </a:p>
          <a:p>
            <a:pPr algn="just"/>
            <a:r>
              <a:rPr lang="uk-UA" sz="2400" b="1" dirty="0" smtClean="0">
                <a:solidFill>
                  <a:srgbClr val="C00000"/>
                </a:solidFill>
                <a:latin typeface="Times New Roman" pitchFamily="18" charset="0"/>
                <a:cs typeface="Times New Roman" pitchFamily="18" charset="0"/>
              </a:rPr>
              <a:t>Освітнє </a:t>
            </a:r>
            <a:r>
              <a:rPr lang="uk-UA" sz="2400" b="1" dirty="0">
                <a:solidFill>
                  <a:srgbClr val="C00000"/>
                </a:solidFill>
                <a:latin typeface="Times New Roman" pitchFamily="18" charset="0"/>
                <a:cs typeface="Times New Roman" pitchFamily="18" charset="0"/>
              </a:rPr>
              <a:t>середовище </a:t>
            </a:r>
            <a:r>
              <a:rPr lang="uk-UA" sz="2400" b="1" dirty="0" smtClean="0">
                <a:solidFill>
                  <a:srgbClr val="C00000"/>
                </a:solidFill>
                <a:latin typeface="Times New Roman" pitchFamily="18" charset="0"/>
                <a:cs typeface="Times New Roman" pitchFamily="18" charset="0"/>
              </a:rPr>
              <a:t>школи</a:t>
            </a:r>
            <a:r>
              <a:rPr lang="uk-UA" sz="2000" dirty="0">
                <a:latin typeface="Times New Roman" pitchFamily="18" charset="0"/>
                <a:cs typeface="Times New Roman" pitchFamily="18" charset="0"/>
              </a:rPr>
              <a:t> </a:t>
            </a:r>
            <a:r>
              <a:rPr lang="uk-UA" sz="2000" b="1" dirty="0">
                <a:solidFill>
                  <a:srgbClr val="002060"/>
                </a:solidFill>
                <a:latin typeface="Times New Roman" pitchFamily="18" charset="0"/>
                <a:cs typeface="Times New Roman" pitchFamily="18" charset="0"/>
              </a:rPr>
              <a:t>— це місце, де: зустрічаються і взаємодіють не лише учні та вчителі, а й батьки, мешканці району, гості школи відбуваються не лише уроки, цікаві зустрічі, свята та концерти, але й лекції, семінари, тренінги тощо </a:t>
            </a:r>
            <a:r>
              <a:rPr lang="uk-UA" sz="2000" b="1" dirty="0" smtClean="0">
                <a:solidFill>
                  <a:srgbClr val="002060"/>
                </a:solidFill>
                <a:latin typeface="Times New Roman" pitchFamily="18" charset="0"/>
                <a:cs typeface="Times New Roman" pitchFamily="18" charset="0"/>
              </a:rPr>
              <a:t>. </a:t>
            </a:r>
          </a:p>
          <a:p>
            <a:pPr algn="just"/>
            <a:r>
              <a:rPr lang="uk-UA" sz="2000" b="1" dirty="0" smtClean="0">
                <a:solidFill>
                  <a:srgbClr val="002060"/>
                </a:solidFill>
                <a:latin typeface="Times New Roman" pitchFamily="18" charset="0"/>
                <a:cs typeface="Times New Roman" pitchFamily="18" charset="0"/>
              </a:rPr>
              <a:t>Вітчизняні </a:t>
            </a:r>
            <a:r>
              <a:rPr lang="uk-UA" sz="2000" b="1" dirty="0">
                <a:solidFill>
                  <a:srgbClr val="002060"/>
                </a:solidFill>
                <a:latin typeface="Times New Roman" pitchFamily="18" charset="0"/>
                <a:cs typeface="Times New Roman" pitchFamily="18" charset="0"/>
              </a:rPr>
              <a:t>та закордонні науковці й практики трактують освітнє середовище, як: частину життєвого, соціального середовища людини, що є сукупністю всіх освітніх чинників, які безпосередньо чи опосередковано впливають на особистість у процесах </a:t>
            </a:r>
            <a:r>
              <a:rPr lang="uk-UA" sz="2000" b="1" dirty="0" smtClean="0">
                <a:solidFill>
                  <a:srgbClr val="002060"/>
                </a:solidFill>
                <a:latin typeface="Times New Roman" pitchFamily="18" charset="0"/>
                <a:cs typeface="Times New Roman" pitchFamily="18" charset="0"/>
              </a:rPr>
              <a:t>навчання, та виховання.</a:t>
            </a:r>
            <a:endParaRPr lang="uk-UA" sz="2000" b="1" dirty="0">
              <a:solidFill>
                <a:srgbClr val="002060"/>
              </a:solidFill>
              <a:latin typeface="Times New Roman" pitchFamily="18" charset="0"/>
              <a:cs typeface="Times New Roman" pitchFamily="18" charset="0"/>
            </a:endParaRPr>
          </a:p>
        </p:txBody>
      </p:sp>
      <p:sp>
        <p:nvSpPr>
          <p:cNvPr id="4" name="AutoShape 2" descr="Картинки по запросу &quot;безпечне освітнє середовище&quot;&quo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Картинки по запросу &quot;безпечне освітнє середовище&quot;&quot;"/>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Картинки по запросу &quot;безпечне освітнє середовище&quot;&quo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Картинки по запросу &quot;безпечне освітнє середовище&quot;&quot;"/>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Картинки по запросу &quot;безпечне освітнє середовище&quot;&quot;"/>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5" name="Picture 1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407235" y="95643"/>
            <a:ext cx="2545485" cy="989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7" name="Picture 13" descr="Картинки по запросу &quot;безпечне освітнє середовище&quot;&quo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69119" y="4862946"/>
            <a:ext cx="2654990" cy="1752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216882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74618" y="221674"/>
            <a:ext cx="10229994" cy="5043053"/>
          </a:xfrm>
        </p:spPr>
        <p:txBody>
          <a:bodyPr>
            <a:normAutofit fontScale="77500" lnSpcReduction="20000"/>
          </a:bodyPr>
          <a:lstStyle/>
          <a:p>
            <a:pPr marL="0" lvl="0" indent="0">
              <a:buNone/>
            </a:pPr>
            <a:endParaRPr lang="uk-UA" dirty="0"/>
          </a:p>
          <a:p>
            <a:pPr algn="just"/>
            <a:r>
              <a:rPr lang="uk-UA" sz="2200" dirty="0">
                <a:solidFill>
                  <a:srgbClr val="002060"/>
                </a:solidFill>
                <a:latin typeface="Times New Roman" pitchFamily="18" charset="0"/>
                <a:cs typeface="Times New Roman" pitchFamily="18" charset="0"/>
              </a:rPr>
              <a:t>Якщо взяти до уваги </a:t>
            </a:r>
            <a:r>
              <a:rPr lang="uk-UA" sz="2200" b="1" dirty="0">
                <a:solidFill>
                  <a:srgbClr val="C00000"/>
                </a:solidFill>
                <a:latin typeface="Times New Roman" pitchFamily="18" charset="0"/>
                <a:cs typeface="Times New Roman" pitchFamily="18" charset="0"/>
              </a:rPr>
              <a:t>екологічний аспект </a:t>
            </a:r>
            <a:r>
              <a:rPr lang="uk-UA" sz="2200" dirty="0">
                <a:solidFill>
                  <a:srgbClr val="002060"/>
                </a:solidFill>
                <a:latin typeface="Times New Roman" pitchFamily="18" charset="0"/>
                <a:cs typeface="Times New Roman" pitchFamily="18" charset="0"/>
              </a:rPr>
              <a:t>безпеки освітнього середовища, то тут варто звернути увагу на дослідження </a:t>
            </a:r>
            <a:r>
              <a:rPr lang="uk-UA" sz="2200" dirty="0" err="1">
                <a:solidFill>
                  <a:srgbClr val="002060"/>
                </a:solidFill>
                <a:latin typeface="Times New Roman" pitchFamily="18" charset="0"/>
                <a:cs typeface="Times New Roman" pitchFamily="18" charset="0"/>
              </a:rPr>
              <a:t>Світлан</a:t>
            </a:r>
            <a:r>
              <a:rPr lang="uk-UA" sz="2200" dirty="0">
                <a:solidFill>
                  <a:srgbClr val="002060"/>
                </a:solidFill>
                <a:latin typeface="Times New Roman" pitchFamily="18" charset="0"/>
                <a:cs typeface="Times New Roman" pitchFamily="18" charset="0"/>
              </a:rPr>
              <a:t>и Совгіри (</a:t>
            </a:r>
            <a:r>
              <a:rPr lang="ru-RU" sz="2200" dirty="0" err="1">
                <a:solidFill>
                  <a:srgbClr val="002060"/>
                </a:solidFill>
                <a:latin typeface="Times New Roman" pitchFamily="18" charset="0"/>
                <a:cs typeface="Times New Roman" pitchFamily="18" charset="0"/>
              </a:rPr>
              <a:t>науков</a:t>
            </a:r>
            <a:r>
              <a:rPr lang="uk-UA" sz="2200" dirty="0">
                <a:solidFill>
                  <a:srgbClr val="002060"/>
                </a:solidFill>
                <a:latin typeface="Times New Roman" pitchFamily="18" charset="0"/>
                <a:cs typeface="Times New Roman" pitchFamily="18" charset="0"/>
              </a:rPr>
              <a:t>е</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досліджен</a:t>
            </a:r>
            <a:r>
              <a:rPr lang="uk-UA" sz="2200" dirty="0" err="1">
                <a:solidFill>
                  <a:srgbClr val="002060"/>
                </a:solidFill>
                <a:latin typeface="Times New Roman" pitchFamily="18" charset="0"/>
                <a:cs typeface="Times New Roman" pitchFamily="18" charset="0"/>
              </a:rPr>
              <a:t>ня</a:t>
            </a:r>
            <a:r>
              <a:rPr lang="uk-UA" sz="2200" dirty="0">
                <a:solidFill>
                  <a:srgbClr val="002060"/>
                </a:solidFill>
                <a:latin typeface="Times New Roman" pitchFamily="18" charset="0"/>
                <a:cs typeface="Times New Roman" pitchFamily="18" charset="0"/>
              </a:rPr>
              <a:t>  «</a:t>
            </a:r>
            <a:r>
              <a:rPr lang="ru-RU" sz="2200" dirty="0">
                <a:solidFill>
                  <a:srgbClr val="002060"/>
                </a:solidFill>
                <a:latin typeface="Times New Roman" pitchFamily="18" charset="0"/>
                <a:cs typeface="Times New Roman" pitchFamily="18" charset="0"/>
              </a:rPr>
              <a:t>ФОРМУВАННЯ І РОЗВИТОК ЕКОЛОГІЧНОЇ СВІДОМОСТІ УЧНІВ  ЗАГАЛЬНООСВІТНЬОЇ ШКОЛИ»)</a:t>
            </a:r>
            <a:r>
              <a:rPr lang="uk-UA" sz="2200" dirty="0">
                <a:solidFill>
                  <a:srgbClr val="002060"/>
                </a:solidFill>
                <a:latin typeface="Times New Roman" pitchFamily="18" charset="0"/>
                <a:cs typeface="Times New Roman" pitchFamily="18" charset="0"/>
              </a:rPr>
              <a:t>, яка під екологічно безпечним освітнім середовищем розуміє «систему психолого-педагогічних умов, впливів і можливостей, які забезпечують захищеність особистості від негативного впливу екологічних факторів, що визначають оптимальність взаємодії зі світом природи» . </a:t>
            </a:r>
            <a:endParaRPr lang="uk-UA" sz="2200" dirty="0" smtClean="0">
              <a:solidFill>
                <a:srgbClr val="002060"/>
              </a:solidFill>
              <a:latin typeface="Times New Roman" pitchFamily="18" charset="0"/>
              <a:cs typeface="Times New Roman" pitchFamily="18" charset="0"/>
            </a:endParaRPr>
          </a:p>
          <a:p>
            <a:pPr>
              <a:lnSpc>
                <a:spcPct val="120000"/>
              </a:lnSpc>
            </a:pPr>
            <a:r>
              <a:rPr lang="ru-RU" sz="2200" dirty="0">
                <a:solidFill>
                  <a:srgbClr val="002060"/>
                </a:solidFill>
                <a:latin typeface="Times New Roman" pitchFamily="18" charset="0"/>
                <a:cs typeface="Times New Roman" pitchFamily="18" charset="0"/>
              </a:rPr>
              <a:t>У</a:t>
            </a:r>
            <a:r>
              <a:rPr lang="ru-RU" sz="2200" dirty="0" smtClean="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змісті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навчальних</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предметів</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має</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переважати</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матеріал</a:t>
            </a:r>
            <a:r>
              <a:rPr lang="ru-RU" sz="2200" dirty="0">
                <a:solidFill>
                  <a:srgbClr val="002060"/>
                </a:solidFill>
                <a:latin typeface="Times New Roman" pitchFamily="18" charset="0"/>
                <a:cs typeface="Times New Roman" pitchFamily="18" charset="0"/>
              </a:rPr>
              <a:t> про правила </a:t>
            </a:r>
            <a:r>
              <a:rPr lang="ru-RU" sz="2200" dirty="0" err="1">
                <a:solidFill>
                  <a:srgbClr val="002060"/>
                </a:solidFill>
                <a:latin typeface="Times New Roman" pitchFamily="18" charset="0"/>
                <a:cs typeface="Times New Roman" pitchFamily="18" charset="0"/>
              </a:rPr>
              <a:t>поведінки</a:t>
            </a:r>
            <a:r>
              <a:rPr lang="ru-RU" sz="2200" dirty="0">
                <a:solidFill>
                  <a:srgbClr val="002060"/>
                </a:solidFill>
                <a:latin typeface="Times New Roman" pitchFamily="18" charset="0"/>
                <a:cs typeface="Times New Roman" pitchFamily="18" charset="0"/>
              </a:rPr>
              <a:t> в </a:t>
            </a:r>
            <a:r>
              <a:rPr lang="ru-RU" sz="2200" dirty="0" err="1">
                <a:solidFill>
                  <a:srgbClr val="002060"/>
                </a:solidFill>
                <a:latin typeface="Times New Roman" pitchFamily="18" charset="0"/>
                <a:cs typeface="Times New Roman" pitchFamily="18" charset="0"/>
              </a:rPr>
              <a:t>природі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проводитися</a:t>
            </a:r>
            <a:r>
              <a:rPr lang="ru-RU" sz="2200" dirty="0">
                <a:solidFill>
                  <a:srgbClr val="002060"/>
                </a:solidFill>
                <a:latin typeface="Times New Roman" pitchFamily="18" charset="0"/>
                <a:cs typeface="Times New Roman" pitchFamily="18" charset="0"/>
              </a:rPr>
              <a:t> посильна </a:t>
            </a:r>
            <a:r>
              <a:rPr lang="ru-RU" sz="2200" dirty="0" err="1">
                <a:solidFill>
                  <a:srgbClr val="002060"/>
                </a:solidFill>
                <a:latin typeface="Times New Roman" pitchFamily="18" charset="0"/>
                <a:cs typeface="Times New Roman" pitchFamily="18" charset="0"/>
              </a:rPr>
              <a:t>природоохоронна</a:t>
            </a:r>
            <a:r>
              <a:rPr lang="ru-RU" sz="2200" dirty="0">
                <a:solidFill>
                  <a:srgbClr val="002060"/>
                </a:solidFill>
                <a:latin typeface="Times New Roman" pitchFamily="18" charset="0"/>
                <a:cs typeface="Times New Roman" pitchFamily="18" charset="0"/>
              </a:rPr>
              <a:t> робота, тому </a:t>
            </a:r>
            <a:r>
              <a:rPr lang="ru-RU" sz="2200" dirty="0" err="1">
                <a:solidFill>
                  <a:srgbClr val="002060"/>
                </a:solidFill>
                <a:latin typeface="Times New Roman" pitchFamily="18" charset="0"/>
                <a:cs typeface="Times New Roman" pitchFamily="18" charset="0"/>
              </a:rPr>
              <a:t>зв’язок</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дітей</a:t>
            </a:r>
            <a:r>
              <a:rPr lang="ru-RU" sz="2200" dirty="0">
                <a:solidFill>
                  <a:srgbClr val="002060"/>
                </a:solidFill>
                <a:latin typeface="Times New Roman" pitchFamily="18" charset="0"/>
                <a:cs typeface="Times New Roman" pitchFamily="18" charset="0"/>
              </a:rPr>
              <a:t> з </a:t>
            </a:r>
            <a:r>
              <a:rPr lang="ru-RU" sz="2200" dirty="0" err="1">
                <a:solidFill>
                  <a:srgbClr val="002060"/>
                </a:solidFill>
                <a:latin typeface="Times New Roman" pitchFamily="18" charset="0"/>
                <a:cs typeface="Times New Roman" pitchFamily="18" charset="0"/>
              </a:rPr>
              <a:t>природним</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оточенням</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має</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проходити</a:t>
            </a:r>
            <a:r>
              <a:rPr lang="ru-RU" sz="2200" dirty="0">
                <a:solidFill>
                  <a:srgbClr val="002060"/>
                </a:solidFill>
                <a:latin typeface="Times New Roman" pitchFamily="18" charset="0"/>
                <a:cs typeface="Times New Roman" pitchFamily="18" charset="0"/>
              </a:rPr>
              <a:t> у </a:t>
            </a:r>
            <a:r>
              <a:rPr lang="ru-RU" sz="2200" dirty="0" err="1">
                <a:solidFill>
                  <a:srgbClr val="002060"/>
                </a:solidFill>
                <a:latin typeface="Times New Roman" pitchFamily="18" charset="0"/>
                <a:cs typeface="Times New Roman" pitchFamily="18" charset="0"/>
              </a:rPr>
              <a:t>вигляді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подорожі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туристичного</a:t>
            </a:r>
            <a:r>
              <a:rPr lang="ru-RU" sz="2200" dirty="0">
                <a:solidFill>
                  <a:srgbClr val="002060"/>
                </a:solidFill>
                <a:latin typeface="Times New Roman" pitchFamily="18" charset="0"/>
                <a:cs typeface="Times New Roman" pitchFamily="18" charset="0"/>
              </a:rPr>
              <a:t> походу, </a:t>
            </a:r>
            <a:r>
              <a:rPr lang="ru-RU" sz="2200" dirty="0" err="1">
                <a:solidFill>
                  <a:srgbClr val="002060"/>
                </a:solidFill>
                <a:latin typeface="Times New Roman" pitchFamily="18" charset="0"/>
                <a:cs typeface="Times New Roman" pitchFamily="18" charset="0"/>
              </a:rPr>
              <a:t>екскурсії</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Залучення</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учнів</a:t>
            </a:r>
            <a:r>
              <a:rPr lang="ru-RU" sz="2200" dirty="0">
                <a:solidFill>
                  <a:srgbClr val="002060"/>
                </a:solidFill>
                <a:latin typeface="Times New Roman" pitchFamily="18" charset="0"/>
                <a:cs typeface="Times New Roman" pitchFamily="18" charset="0"/>
              </a:rPr>
              <a:t> до </a:t>
            </a:r>
            <a:r>
              <a:rPr lang="ru-RU" sz="2200" dirty="0" err="1">
                <a:solidFill>
                  <a:srgbClr val="002060"/>
                </a:solidFill>
                <a:latin typeface="Times New Roman" pitchFamily="18" charset="0"/>
                <a:cs typeface="Times New Roman" pitchFamily="18" charset="0"/>
              </a:rPr>
              <a:t>виконання</a:t>
            </a:r>
            <a:r>
              <a:rPr lang="ru-RU" sz="2200" dirty="0">
                <a:solidFill>
                  <a:srgbClr val="002060"/>
                </a:solidFill>
                <a:latin typeface="Times New Roman" pitchFamily="18" charset="0"/>
                <a:cs typeface="Times New Roman" pitchFamily="18" charset="0"/>
              </a:rPr>
              <a:t> таких </a:t>
            </a:r>
            <a:r>
              <a:rPr lang="ru-RU" sz="2200" dirty="0" err="1">
                <a:solidFill>
                  <a:srgbClr val="002060"/>
                </a:solidFill>
                <a:latin typeface="Times New Roman" pitchFamily="18" charset="0"/>
                <a:cs typeface="Times New Roman" pitchFamily="18" charset="0"/>
              </a:rPr>
              <a:t>конкретних</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природоохоронних</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заходів</a:t>
            </a:r>
            <a:r>
              <a:rPr lang="ru-RU" sz="2200" dirty="0">
                <a:solidFill>
                  <a:srgbClr val="002060"/>
                </a:solidFill>
                <a:latin typeface="Times New Roman" pitchFamily="18" charset="0"/>
                <a:cs typeface="Times New Roman" pitchFamily="18" charset="0"/>
              </a:rPr>
              <a:t>, як </a:t>
            </a:r>
            <a:r>
              <a:rPr lang="ru-RU" sz="2200" dirty="0" err="1">
                <a:solidFill>
                  <a:srgbClr val="002060"/>
                </a:solidFill>
                <a:latin typeface="Times New Roman" pitchFamily="18" charset="0"/>
                <a:cs typeface="Times New Roman" pitchFamily="18" charset="0"/>
              </a:rPr>
              <a:t>здійснення</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моніторингу</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довкілля</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екологічні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конкурси</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вікторини</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ігри</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виконання</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творчих</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завдань</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екологічного</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спрямування</a:t>
            </a:r>
            <a:r>
              <a:rPr lang="ru-RU" sz="2200" dirty="0">
                <a:solidFill>
                  <a:srgbClr val="002060"/>
                </a:solidFill>
                <a:latin typeface="Times New Roman" pitchFamily="18" charset="0"/>
                <a:cs typeface="Times New Roman" pitchFamily="18" charset="0"/>
              </a:rPr>
              <a:t> дозволять </a:t>
            </a:r>
            <a:r>
              <a:rPr lang="ru-RU" sz="2200" dirty="0" err="1">
                <a:solidFill>
                  <a:srgbClr val="002060"/>
                </a:solidFill>
                <a:latin typeface="Times New Roman" pitchFamily="18" charset="0"/>
                <a:cs typeface="Times New Roman" pitchFamily="18" charset="0"/>
              </a:rPr>
              <a:t>учителеві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найкраще</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виявити</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пізнавальні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екологічні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інтереси</a:t>
            </a:r>
            <a:r>
              <a:rPr lang="ru-RU" sz="2200" dirty="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школярів</a:t>
            </a:r>
            <a:r>
              <a:rPr lang="ru-RU" sz="2200" dirty="0" smtClean="0">
                <a:solidFill>
                  <a:srgbClr val="002060"/>
                </a:solidFill>
                <a:latin typeface="Times New Roman" pitchFamily="18" charset="0"/>
                <a:cs typeface="Times New Roman" pitchFamily="18" charset="0"/>
              </a:rPr>
              <a:t>.</a:t>
            </a:r>
            <a:endParaRPr lang="uk-UA" sz="2200" dirty="0">
              <a:solidFill>
                <a:srgbClr val="002060"/>
              </a:solidFill>
              <a:latin typeface="Times New Roman" pitchFamily="18" charset="0"/>
              <a:cs typeface="Times New Roman" pitchFamily="18" charset="0"/>
            </a:endParaRPr>
          </a:p>
          <a:p>
            <a:pPr algn="just"/>
            <a:r>
              <a:rPr lang="uk-UA" sz="2200" dirty="0">
                <a:solidFill>
                  <a:srgbClr val="002060"/>
                </a:solidFill>
                <a:latin typeface="Times New Roman" pitchFamily="18" charset="0"/>
                <a:cs typeface="Times New Roman" pitchFamily="18" charset="0"/>
              </a:rPr>
              <a:t>Не менш важливим є й </a:t>
            </a:r>
            <a:r>
              <a:rPr lang="uk-UA" sz="2200" b="1" dirty="0">
                <a:solidFill>
                  <a:srgbClr val="C00000"/>
                </a:solidFill>
                <a:latin typeface="Times New Roman" pitchFamily="18" charset="0"/>
                <a:cs typeface="Times New Roman" pitchFamily="18" charset="0"/>
              </a:rPr>
              <a:t>інформаційна частина </a:t>
            </a:r>
            <a:r>
              <a:rPr lang="uk-UA" sz="2200" dirty="0">
                <a:solidFill>
                  <a:srgbClr val="002060"/>
                </a:solidFill>
                <a:latin typeface="Times New Roman" pitchFamily="18" charset="0"/>
                <a:cs typeface="Times New Roman" pitchFamily="18" charset="0"/>
              </a:rPr>
              <a:t>безпеки освітнього середовища, яка через застосування </a:t>
            </a:r>
            <a:r>
              <a:rPr lang="uk-UA" sz="2200" dirty="0" err="1">
                <a:solidFill>
                  <a:srgbClr val="002060"/>
                </a:solidFill>
                <a:latin typeface="Times New Roman" pitchFamily="18" charset="0"/>
                <a:cs typeface="Times New Roman" pitchFamily="18" charset="0"/>
              </a:rPr>
              <a:t>інформаційно-</a:t>
            </a:r>
            <a:r>
              <a:rPr lang="uk-UA" sz="2200" dirty="0">
                <a:solidFill>
                  <a:srgbClr val="002060"/>
                </a:solidFill>
                <a:latin typeface="Times New Roman" pitchFamily="18" charset="0"/>
                <a:cs typeface="Times New Roman" pitchFamily="18" charset="0"/>
              </a:rPr>
              <a:t> </a:t>
            </a:r>
            <a:r>
              <a:rPr lang="uk-UA" sz="2200" dirty="0" err="1">
                <a:solidFill>
                  <a:srgbClr val="002060"/>
                </a:solidFill>
                <a:latin typeface="Times New Roman" pitchFamily="18" charset="0"/>
                <a:cs typeface="Times New Roman" pitchFamily="18" charset="0"/>
              </a:rPr>
              <a:t>комунікаційних</a:t>
            </a:r>
            <a:r>
              <a:rPr lang="uk-UA" sz="2200" dirty="0">
                <a:solidFill>
                  <a:srgbClr val="002060"/>
                </a:solidFill>
                <a:latin typeface="Times New Roman" pitchFamily="18" charset="0"/>
                <a:cs typeface="Times New Roman" pitchFamily="18" charset="0"/>
              </a:rPr>
              <a:t> </a:t>
            </a:r>
            <a:r>
              <a:rPr lang="uk-UA" sz="2200" dirty="0" err="1">
                <a:solidFill>
                  <a:srgbClr val="002060"/>
                </a:solidFill>
                <a:latin typeface="Times New Roman" pitchFamily="18" charset="0"/>
                <a:cs typeface="Times New Roman" pitchFamily="18" charset="0"/>
              </a:rPr>
              <a:t>технологій</a:t>
            </a:r>
            <a:r>
              <a:rPr lang="uk-UA" sz="2200" dirty="0">
                <a:solidFill>
                  <a:srgbClr val="002060"/>
                </a:solidFill>
                <a:latin typeface="Times New Roman" pitchFamily="18" charset="0"/>
                <a:cs typeface="Times New Roman" pitchFamily="18" charset="0"/>
              </a:rPr>
              <a:t> в освіті здійснює </a:t>
            </a:r>
            <a:r>
              <a:rPr lang="uk-UA" sz="2200" dirty="0" err="1">
                <a:solidFill>
                  <a:srgbClr val="002060"/>
                </a:solidFill>
                <a:latin typeface="Times New Roman" pitchFamily="18" charset="0"/>
                <a:cs typeface="Times New Roman" pitchFamily="18" charset="0"/>
              </a:rPr>
              <a:t>масовий</a:t>
            </a:r>
            <a:r>
              <a:rPr lang="uk-UA" sz="2200" dirty="0">
                <a:solidFill>
                  <a:srgbClr val="002060"/>
                </a:solidFill>
                <a:latin typeface="Times New Roman" pitchFamily="18" charset="0"/>
                <a:cs typeface="Times New Roman" pitchFamily="18" charset="0"/>
              </a:rPr>
              <a:t>, </a:t>
            </a:r>
            <a:r>
              <a:rPr lang="uk-UA" sz="2200" dirty="0" err="1">
                <a:solidFill>
                  <a:srgbClr val="002060"/>
                </a:solidFill>
                <a:latin typeface="Times New Roman" pitchFamily="18" charset="0"/>
                <a:cs typeface="Times New Roman" pitchFamily="18" charset="0"/>
              </a:rPr>
              <a:t>глобальний</a:t>
            </a:r>
            <a:r>
              <a:rPr lang="uk-UA" sz="2200" dirty="0">
                <a:solidFill>
                  <a:srgbClr val="002060"/>
                </a:solidFill>
                <a:latin typeface="Times New Roman" pitchFamily="18" charset="0"/>
                <a:cs typeface="Times New Roman" pitchFamily="18" charset="0"/>
              </a:rPr>
              <a:t> вплив на особистість . Серед негативного впливу інформації на сучасне освітнє середовище: відсутність належних механізмів контролю якості інформації̈, </a:t>
            </a:r>
            <a:r>
              <a:rPr lang="uk-UA" sz="2200" dirty="0" err="1">
                <a:solidFill>
                  <a:srgbClr val="002060"/>
                </a:solidFill>
                <a:latin typeface="Times New Roman" pitchFamily="18" charset="0"/>
                <a:cs typeface="Times New Roman" pitchFamily="18" charset="0"/>
              </a:rPr>
              <a:t>доступної</a:t>
            </a:r>
            <a:r>
              <a:rPr lang="uk-UA" sz="2200" dirty="0">
                <a:solidFill>
                  <a:srgbClr val="002060"/>
                </a:solidFill>
                <a:latin typeface="Times New Roman" pitchFamily="18" charset="0"/>
                <a:cs typeface="Times New Roman" pitchFamily="18" charset="0"/>
              </a:rPr>
              <a:t> через сучасні </a:t>
            </a:r>
            <a:r>
              <a:rPr lang="uk-UA" sz="2200" dirty="0" err="1">
                <a:solidFill>
                  <a:srgbClr val="002060"/>
                </a:solidFill>
                <a:latin typeface="Times New Roman" pitchFamily="18" charset="0"/>
                <a:cs typeface="Times New Roman" pitchFamily="18" charset="0"/>
              </a:rPr>
              <a:t>телекомунікаційні</a:t>
            </a:r>
            <a:r>
              <a:rPr lang="uk-UA" sz="2200" dirty="0">
                <a:solidFill>
                  <a:srgbClr val="002060"/>
                </a:solidFill>
                <a:latin typeface="Times New Roman" pitchFamily="18" charset="0"/>
                <a:cs typeface="Times New Roman" pitchFamily="18" charset="0"/>
              </a:rPr>
              <a:t> </a:t>
            </a:r>
            <a:r>
              <a:rPr lang="uk-UA" sz="2200" dirty="0" err="1">
                <a:solidFill>
                  <a:srgbClr val="002060"/>
                </a:solidFill>
                <a:latin typeface="Times New Roman" pitchFamily="18" charset="0"/>
                <a:cs typeface="Times New Roman" pitchFamily="18" charset="0"/>
              </a:rPr>
              <a:t>технології</a:t>
            </a:r>
            <a:r>
              <a:rPr lang="uk-UA" sz="2200" dirty="0">
                <a:solidFill>
                  <a:srgbClr val="002060"/>
                </a:solidFill>
                <a:latin typeface="Times New Roman" pitchFamily="18" charset="0"/>
                <a:cs typeface="Times New Roman" pitchFamily="18" charset="0"/>
              </a:rPr>
              <a:t>, що породжує проникнення в </a:t>
            </a:r>
            <a:r>
              <a:rPr lang="uk-UA" sz="2200" dirty="0" err="1">
                <a:solidFill>
                  <a:srgbClr val="002060"/>
                </a:solidFill>
                <a:latin typeface="Times New Roman" pitchFamily="18" charset="0"/>
                <a:cs typeface="Times New Roman" pitchFamily="18" charset="0"/>
              </a:rPr>
              <a:t>освітній</a:t>
            </a:r>
            <a:r>
              <a:rPr lang="uk-UA" sz="2200" dirty="0">
                <a:solidFill>
                  <a:srgbClr val="002060"/>
                </a:solidFill>
                <a:latin typeface="Times New Roman" pitchFamily="18" charset="0"/>
                <a:cs typeface="Times New Roman" pitchFamily="18" charset="0"/>
              </a:rPr>
              <a:t> простір великого обсягу </a:t>
            </a:r>
            <a:r>
              <a:rPr lang="uk-UA" sz="2200" dirty="0" err="1">
                <a:solidFill>
                  <a:srgbClr val="002060"/>
                </a:solidFill>
                <a:latin typeface="Times New Roman" pitchFamily="18" charset="0"/>
                <a:cs typeface="Times New Roman" pitchFamily="18" charset="0"/>
              </a:rPr>
              <a:t>недостовірної</a:t>
            </a:r>
            <a:r>
              <a:rPr lang="uk-UA" sz="2200" dirty="0">
                <a:solidFill>
                  <a:srgbClr val="002060"/>
                </a:solidFill>
                <a:latin typeface="Times New Roman" pitchFamily="18" charset="0"/>
                <a:cs typeface="Times New Roman" pitchFamily="18" charset="0"/>
              </a:rPr>
              <a:t> </a:t>
            </a:r>
            <a:r>
              <a:rPr lang="uk-UA" sz="2200" dirty="0" err="1">
                <a:solidFill>
                  <a:srgbClr val="002060"/>
                </a:solidFill>
                <a:latin typeface="Times New Roman" pitchFamily="18" charset="0"/>
                <a:cs typeface="Times New Roman" pitchFamily="18" charset="0"/>
              </a:rPr>
              <a:t>інформації</a:t>
            </a:r>
            <a:r>
              <a:rPr lang="uk-UA" sz="2200" dirty="0">
                <a:solidFill>
                  <a:srgbClr val="002060"/>
                </a:solidFill>
                <a:latin typeface="Times New Roman" pitchFamily="18" charset="0"/>
                <a:cs typeface="Times New Roman" pitchFamily="18" charset="0"/>
              </a:rPr>
              <a:t>; неконтрольоване проникнення інформації сумнівного, агресивного змісту, яка може сприяти виникненню насильства, </a:t>
            </a:r>
            <a:r>
              <a:rPr lang="uk-UA" sz="2200" dirty="0" err="1">
                <a:solidFill>
                  <a:srgbClr val="002060"/>
                </a:solidFill>
                <a:latin typeface="Times New Roman" pitchFamily="18" charset="0"/>
                <a:cs typeface="Times New Roman" pitchFamily="18" charset="0"/>
              </a:rPr>
              <a:t>булінгу</a:t>
            </a:r>
            <a:r>
              <a:rPr lang="uk-UA" sz="2200" dirty="0">
                <a:solidFill>
                  <a:srgbClr val="002060"/>
                </a:solidFill>
                <a:latin typeface="Times New Roman" pitchFamily="18" charset="0"/>
                <a:cs typeface="Times New Roman" pitchFamily="18" charset="0"/>
              </a:rPr>
              <a:t>, </a:t>
            </a:r>
            <a:r>
              <a:rPr lang="uk-UA" sz="2200" dirty="0" err="1">
                <a:solidFill>
                  <a:srgbClr val="002060"/>
                </a:solidFill>
                <a:latin typeface="Times New Roman" pitchFamily="18" charset="0"/>
                <a:cs typeface="Times New Roman" pitchFamily="18" charset="0"/>
              </a:rPr>
              <a:t>кібербулінгу</a:t>
            </a:r>
            <a:r>
              <a:rPr lang="uk-UA" sz="2200" dirty="0">
                <a:solidFill>
                  <a:srgbClr val="002060"/>
                </a:solidFill>
                <a:latin typeface="Times New Roman" pitchFamily="18" charset="0"/>
                <a:cs typeface="Times New Roman" pitchFamily="18" charset="0"/>
              </a:rPr>
              <a:t> тощо.</a:t>
            </a:r>
          </a:p>
          <a:p>
            <a:pPr marL="0" indent="0">
              <a:buNone/>
            </a:pPr>
            <a:endParaRPr lang="uk-UA" sz="2200" dirty="0">
              <a:latin typeface="Times New Roman" pitchFamily="18" charset="0"/>
              <a:cs typeface="Times New Roman" pitchFamily="18" charset="0"/>
            </a:endParaRPr>
          </a:p>
        </p:txBody>
      </p:sp>
      <p:pic>
        <p:nvPicPr>
          <p:cNvPr id="4100" name="Picture 4" descr="Картинки по запросу &quot;екологічно безпечним освітнє середовище&quot;&quo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398106" y="1580178"/>
            <a:ext cx="697779" cy="514031"/>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51469" y="4849957"/>
            <a:ext cx="2260022" cy="1883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08960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380" y="651817"/>
            <a:ext cx="10806547" cy="4820727"/>
          </a:xfrm>
        </p:spPr>
        <p:txBody>
          <a:bodyPr>
            <a:normAutofit fontScale="90000"/>
          </a:bodyPr>
          <a:lstStyle/>
          <a:p>
            <a:r>
              <a:rPr lang="uk-UA" sz="2700" b="1" i="1" dirty="0" smtClean="0">
                <a:solidFill>
                  <a:srgbClr val="C00000"/>
                </a:solidFill>
                <a:latin typeface="Times New Roman" pitchFamily="18" charset="0"/>
                <a:cs typeface="Times New Roman" pitchFamily="18" charset="0"/>
              </a:rPr>
              <a:t>                         Що </a:t>
            </a:r>
            <a:r>
              <a:rPr lang="uk-UA" sz="2700" b="1" i="1" dirty="0">
                <a:solidFill>
                  <a:srgbClr val="C00000"/>
                </a:solidFill>
                <a:latin typeface="Times New Roman" pitchFamily="18" charset="0"/>
                <a:cs typeface="Times New Roman" pitchFamily="18" charset="0"/>
              </a:rPr>
              <a:t>впливає на безпечне освітнє середовище</a:t>
            </a:r>
            <a:r>
              <a:rPr lang="uk-UA" sz="2700" b="1" i="1" dirty="0" smtClean="0">
                <a:solidFill>
                  <a:srgbClr val="C00000"/>
                </a:solidFill>
                <a:latin typeface="Times New Roman" pitchFamily="18" charset="0"/>
                <a:cs typeface="Times New Roman" pitchFamily="18" charset="0"/>
              </a:rPr>
              <a:t>?</a:t>
            </a:r>
            <a:r>
              <a:rPr lang="uk-UA" sz="2200" dirty="0" smtClean="0">
                <a:latin typeface="Times New Roman" pitchFamily="18" charset="0"/>
                <a:cs typeface="Times New Roman" pitchFamily="18" charset="0"/>
              </a:rPr>
              <a:t/>
            </a:r>
            <a:br>
              <a:rPr lang="uk-UA" sz="2200" dirty="0" smtClean="0">
                <a:latin typeface="Times New Roman" pitchFamily="18" charset="0"/>
                <a:cs typeface="Times New Roman" pitchFamily="18" charset="0"/>
              </a:rPr>
            </a:br>
            <a:r>
              <a:rPr lang="uk-UA" sz="2700" b="1" i="1" dirty="0" smtClean="0">
                <a:solidFill>
                  <a:srgbClr val="0070C0"/>
                </a:solidFill>
                <a:latin typeface="Times New Roman" pitchFamily="18" charset="0"/>
                <a:cs typeface="Times New Roman" pitchFamily="18" charset="0"/>
              </a:rPr>
              <a:t>1</a:t>
            </a:r>
            <a:r>
              <a:rPr lang="uk-UA" sz="2700" b="1" i="1" dirty="0">
                <a:solidFill>
                  <a:srgbClr val="0070C0"/>
                </a:solidFill>
                <a:latin typeface="Times New Roman" pitchFamily="18" charset="0"/>
                <a:cs typeface="Times New Roman" pitchFamily="18" charset="0"/>
              </a:rPr>
              <a:t>. Якість міжособистісних відносин – </a:t>
            </a:r>
            <a:r>
              <a:rPr lang="uk-UA" sz="2700" b="1" dirty="0">
                <a:solidFill>
                  <a:srgbClr val="0070C0"/>
                </a:solidFill>
                <a:latin typeface="Times New Roman" pitchFamily="18" charset="0"/>
                <a:cs typeface="Times New Roman" pitchFamily="18" charset="0"/>
              </a:rPr>
              <a:t>позитивні фактори</a:t>
            </a:r>
            <a:r>
              <a:rPr lang="uk-UA" sz="2700" dirty="0">
                <a:solidFill>
                  <a:srgbClr val="0070C0"/>
                </a:solidFill>
                <a:latin typeface="Times New Roman" pitchFamily="18" charset="0"/>
                <a:cs typeface="Times New Roman" pitchFamily="18" charset="0"/>
              </a:rPr>
              <a:t> </a:t>
            </a:r>
            <a:r>
              <a:rPr lang="uk-UA" sz="2700" dirty="0">
                <a:latin typeface="Times New Roman" pitchFamily="18" charset="0"/>
                <a:cs typeface="Times New Roman" pitchFamily="18" charset="0"/>
              </a:rPr>
              <a:t>(довіра, </a:t>
            </a:r>
            <a:r>
              <a:rPr lang="uk-UA" altLang="uk-U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доброзичливість, схвалення, толерантність); </a:t>
            </a:r>
            <a:r>
              <a:rPr lang="uk-UA" altLang="uk-UA"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негативні фактори </a:t>
            </a:r>
            <a:r>
              <a:rPr lang="uk-UA" altLang="uk-UA"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uk-UA" altLang="uk-U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агресивність, конфліктність, ворожість, </a:t>
            </a:r>
            <a:r>
              <a:rPr lang="uk-UA" altLang="uk-U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маніпулятивність</a:t>
            </a:r>
            <a:r>
              <a:rPr lang="uk-UA" altLang="uk-U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uk-UA" altLang="uk-UA" sz="2700" dirty="0">
                <a:solidFill>
                  <a:schemeClr val="tx1"/>
                </a:solidFill>
                <a:latin typeface="Times New Roman" pitchFamily="18" charset="0"/>
                <a:cs typeface="Times New Roman" pitchFamily="18" charset="0"/>
              </a:rPr>
              <a:t/>
            </a:r>
            <a:br>
              <a:rPr lang="uk-UA" altLang="uk-UA" sz="2700" dirty="0">
                <a:solidFill>
                  <a:schemeClr val="tx1"/>
                </a:solidFill>
                <a:latin typeface="Times New Roman" pitchFamily="18" charset="0"/>
                <a:cs typeface="Times New Roman" pitchFamily="18" charset="0"/>
              </a:rPr>
            </a:br>
            <a:r>
              <a:rPr lang="uk-UA" altLang="uk-UA" sz="27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Захищеність в освітньому середовищі</a:t>
            </a:r>
            <a:r>
              <a:rPr lang="uk-UA" altLang="uk-UA" sz="27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оцінка відсутності насильства у всіх його видах, формах для всіх учасників освітнього простору.</a:t>
            </a:r>
            <a:r>
              <a:rPr lang="uk-UA" altLang="uk-UA" sz="2700" dirty="0">
                <a:solidFill>
                  <a:schemeClr val="tx1"/>
                </a:solidFill>
                <a:latin typeface="Times New Roman" pitchFamily="18" charset="0"/>
                <a:cs typeface="Times New Roman" pitchFamily="18" charset="0"/>
              </a:rPr>
              <a:t/>
            </a:r>
            <a:br>
              <a:rPr lang="uk-UA" altLang="uk-UA" sz="2700" dirty="0">
                <a:solidFill>
                  <a:schemeClr val="tx1"/>
                </a:solidFill>
                <a:latin typeface="Times New Roman" pitchFamily="18" charset="0"/>
                <a:cs typeface="Times New Roman" pitchFamily="18" charset="0"/>
              </a:rPr>
            </a:br>
            <a:r>
              <a:rPr lang="uk-UA" altLang="uk-U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Для того, щоб унеможливити насильство та створити безпечне освітнє середовище, кожен учасник навчально-виховного процесу повинен мати </a:t>
            </a:r>
            <a:r>
              <a:rPr lang="uk-UA" sz="2700" dirty="0">
                <a:latin typeface="Times New Roman" pitchFamily="18" charset="0"/>
                <a:cs typeface="Times New Roman" pitchFamily="18" charset="0"/>
              </a:rPr>
              <a:t>уявлення не тільки про те, що вважається насильством, але й про те, як мінімізувати ризики та небезпеки, і в результаті, створити умови для </a:t>
            </a:r>
            <a:r>
              <a:rPr lang="uk-UA" sz="2700" dirty="0" err="1">
                <a:latin typeface="Times New Roman" pitchFamily="18" charset="0"/>
                <a:cs typeface="Times New Roman" pitchFamily="18" charset="0"/>
              </a:rPr>
              <a:t>внутрішньої</a:t>
            </a:r>
            <a:r>
              <a:rPr lang="uk-UA" sz="2700" dirty="0">
                <a:latin typeface="Times New Roman" pitchFamily="18" charset="0"/>
                <a:cs typeface="Times New Roman" pitchFamily="18" charset="0"/>
              </a:rPr>
              <a:t> безпеки та безпеки референтного довкілля. А це стає можливим лише завдяки </a:t>
            </a:r>
            <a:r>
              <a:rPr lang="uk-UA" sz="2700" dirty="0" err="1">
                <a:latin typeface="Times New Roman" pitchFamily="18" charset="0"/>
                <a:cs typeface="Times New Roman" pitchFamily="18" charset="0"/>
              </a:rPr>
              <a:t>спільній</a:t>
            </a:r>
            <a:r>
              <a:rPr lang="uk-UA" sz="2700" dirty="0">
                <a:latin typeface="Times New Roman" pitchFamily="18" charset="0"/>
                <a:cs typeface="Times New Roman" pitchFamily="18" charset="0"/>
              </a:rPr>
              <a:t> </a:t>
            </a:r>
            <a:r>
              <a:rPr lang="uk-UA" sz="2700" dirty="0" err="1">
                <a:latin typeface="Times New Roman" pitchFamily="18" charset="0"/>
                <a:cs typeface="Times New Roman" pitchFamily="18" charset="0"/>
              </a:rPr>
              <a:t>цілеспрямованій</a:t>
            </a:r>
            <a:r>
              <a:rPr lang="uk-UA" sz="2700" dirty="0">
                <a:latin typeface="Times New Roman" pitchFamily="18" charset="0"/>
                <a:cs typeface="Times New Roman" pitchFamily="18" charset="0"/>
              </a:rPr>
              <a:t> діяльності педагогів, учнів і батьків.</a:t>
            </a:r>
            <a:br>
              <a:rPr lang="uk-UA" sz="2700" dirty="0">
                <a:latin typeface="Times New Roman" pitchFamily="18" charset="0"/>
                <a:cs typeface="Times New Roman" pitchFamily="18" charset="0"/>
              </a:rPr>
            </a:br>
            <a:r>
              <a:rPr lang="uk-UA" sz="2700" b="1" i="1" dirty="0">
                <a:solidFill>
                  <a:srgbClr val="0070C0"/>
                </a:solidFill>
                <a:latin typeface="Times New Roman" pitchFamily="18" charset="0"/>
                <a:cs typeface="Times New Roman" pitchFamily="18" charset="0"/>
              </a:rPr>
              <a:t>3. Комфортність в освітньому середовищі</a:t>
            </a:r>
            <a:r>
              <a:rPr lang="uk-UA" sz="2700" b="1" dirty="0">
                <a:solidFill>
                  <a:srgbClr val="0070C0"/>
                </a:solidFill>
                <a:latin typeface="Times New Roman" pitchFamily="18" charset="0"/>
                <a:cs typeface="Times New Roman" pitchFamily="18" charset="0"/>
              </a:rPr>
              <a:t> </a:t>
            </a:r>
            <a:r>
              <a:rPr lang="uk-UA" sz="2700" dirty="0">
                <a:latin typeface="Times New Roman" pitchFamily="18" charset="0"/>
                <a:cs typeface="Times New Roman" pitchFamily="18" charset="0"/>
              </a:rPr>
              <a:t>– оцінка емоцій, почуттів та домінуючих переживань у процесі взаємодії дорослих і дітей в освітньому середовищі закладу.</a:t>
            </a:r>
            <a:br>
              <a:rPr lang="uk-UA" sz="2700" dirty="0">
                <a:latin typeface="Times New Roman" pitchFamily="18" charset="0"/>
                <a:cs typeface="Times New Roman" pitchFamily="18" charset="0"/>
              </a:rPr>
            </a:br>
            <a:r>
              <a:rPr lang="uk-UA" sz="2700" dirty="0">
                <a:latin typeface="Times New Roman" pitchFamily="18" charset="0"/>
                <a:cs typeface="Times New Roman" pitchFamily="18" charset="0"/>
              </a:rPr>
              <a:t/>
            </a:r>
            <a:br>
              <a:rPr lang="uk-UA" sz="2700" dirty="0">
                <a:latin typeface="Times New Roman" pitchFamily="18" charset="0"/>
                <a:cs typeface="Times New Roman" pitchFamily="18" charset="0"/>
              </a:rPr>
            </a:br>
            <a:r>
              <a:rPr lang="uk-UA" altLang="uk-UA" sz="2400" dirty="0">
                <a:solidFill>
                  <a:schemeClr val="tx1"/>
                </a:solidFill>
                <a:latin typeface="Times New Roman" pitchFamily="18" charset="0"/>
                <a:cs typeface="Times New Roman" pitchFamily="18" charset="0"/>
              </a:rPr>
              <a:t/>
            </a:r>
            <a:br>
              <a:rPr lang="uk-UA" altLang="uk-UA" sz="2400" dirty="0">
                <a:solidFill>
                  <a:schemeClr val="tx1"/>
                </a:solidFill>
                <a:latin typeface="Times New Roman" pitchFamily="18" charset="0"/>
                <a:cs typeface="Times New Roman" pitchFamily="18" charset="0"/>
              </a:rPr>
            </a:br>
            <a:r>
              <a:rPr lang="uk-UA" sz="2400" dirty="0">
                <a:latin typeface="Times New Roman" pitchFamily="18" charset="0"/>
                <a:cs typeface="Times New Roman" pitchFamily="18" charset="0"/>
              </a:rPr>
              <a:t/>
            </a:r>
            <a:br>
              <a:rPr lang="uk-UA"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3147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0764" y="360218"/>
            <a:ext cx="10243848" cy="4308764"/>
          </a:xfrm>
        </p:spPr>
        <p:txBody>
          <a:bodyPr>
            <a:normAutofit lnSpcReduction="10000"/>
          </a:bodyPr>
          <a:lstStyle/>
          <a:p>
            <a:r>
              <a:rPr lang="uk-UA" sz="2800" b="1" i="1" dirty="0" smtClean="0">
                <a:solidFill>
                  <a:srgbClr val="0070C0"/>
                </a:solidFill>
                <a:latin typeface="Times New Roman" pitchFamily="18" charset="0"/>
                <a:cs typeface="Times New Roman" pitchFamily="18" charset="0"/>
              </a:rPr>
              <a:t>4</a:t>
            </a:r>
            <a:r>
              <a:rPr lang="uk-UA" sz="2800" b="1" i="1" dirty="0">
                <a:solidFill>
                  <a:srgbClr val="0070C0"/>
                </a:solidFill>
                <a:latin typeface="Times New Roman" pitchFamily="18" charset="0"/>
                <a:cs typeface="Times New Roman" pitchFamily="18" charset="0"/>
              </a:rPr>
              <a:t>. Задоволеність освітнім середовищем</a:t>
            </a:r>
            <a:r>
              <a:rPr lang="uk-UA" sz="2800" b="1" dirty="0">
                <a:solidFill>
                  <a:srgbClr val="0070C0"/>
                </a:solidFill>
                <a:latin typeface="Times New Roman" pitchFamily="18" charset="0"/>
                <a:cs typeface="Times New Roman" pitchFamily="18" charset="0"/>
              </a:rPr>
              <a:t> </a:t>
            </a:r>
            <a:r>
              <a:rPr lang="uk-UA" sz="2000" dirty="0">
                <a:latin typeface="Times New Roman" pitchFamily="18" charset="0"/>
                <a:cs typeface="Times New Roman" pitchFamily="18" charset="0"/>
              </a:rPr>
              <a:t>– </a:t>
            </a:r>
            <a:r>
              <a:rPr lang="uk-UA" sz="2000" b="1" dirty="0">
                <a:solidFill>
                  <a:srgbClr val="002060"/>
                </a:solidFill>
                <a:latin typeface="Times New Roman" pitchFamily="18" charset="0"/>
                <a:cs typeface="Times New Roman" pitchFamily="18" charset="0"/>
              </a:rPr>
              <a:t>задоволення базових потреб дитини у:</a:t>
            </a:r>
          </a:p>
          <a:p>
            <a:pPr lvl="0"/>
            <a:r>
              <a:rPr lang="uk-UA" sz="2000" b="1" dirty="0">
                <a:solidFill>
                  <a:srgbClr val="002060"/>
                </a:solidFill>
                <a:latin typeface="Times New Roman" pitchFamily="18" charset="0"/>
                <a:cs typeface="Times New Roman" pitchFamily="18" charset="0"/>
              </a:rPr>
              <a:t>допомозі та підтримці;</a:t>
            </a:r>
          </a:p>
          <a:p>
            <a:pPr lvl="0"/>
            <a:r>
              <a:rPr lang="uk-UA" sz="2000" b="1" dirty="0">
                <a:solidFill>
                  <a:srgbClr val="002060"/>
                </a:solidFill>
                <a:latin typeface="Times New Roman" pitchFamily="18" charset="0"/>
                <a:cs typeface="Times New Roman" pitchFamily="18" charset="0"/>
              </a:rPr>
              <a:t>збереженні та підвищенні її самооцінки;</a:t>
            </a:r>
          </a:p>
          <a:p>
            <a:pPr lvl="0"/>
            <a:r>
              <a:rPr lang="uk-UA" sz="2000" b="1" dirty="0">
                <a:solidFill>
                  <a:srgbClr val="002060"/>
                </a:solidFill>
                <a:latin typeface="Times New Roman" pitchFamily="18" charset="0"/>
                <a:cs typeface="Times New Roman" pitchFamily="18" charset="0"/>
              </a:rPr>
              <a:t>пізнанні та діяльності;</a:t>
            </a:r>
          </a:p>
          <a:p>
            <a:pPr lvl="0"/>
            <a:r>
              <a:rPr lang="uk-UA" sz="2000" b="1" dirty="0">
                <a:solidFill>
                  <a:srgbClr val="002060"/>
                </a:solidFill>
                <a:latin typeface="Times New Roman" pitchFamily="18" charset="0"/>
                <a:cs typeface="Times New Roman" pitchFamily="18" charset="0"/>
              </a:rPr>
              <a:t>розвитку здібностей і можливостей.</a:t>
            </a:r>
          </a:p>
          <a:p>
            <a:r>
              <a:rPr lang="uk-UA" sz="2000" b="1" dirty="0">
                <a:solidFill>
                  <a:srgbClr val="002060"/>
                </a:solidFill>
                <a:latin typeface="Times New Roman" pitchFamily="18" charset="0"/>
                <a:cs typeface="Times New Roman" pitchFamily="18" charset="0"/>
              </a:rPr>
              <a:t>Основними характеристиками процесу взаємодії всіх учасників освітнього середовища є особистісно-довірливе спілкування, а його відсутність спричиняє досить негативні наслідки (емоційний дискомфорт, небажання висловлювати свою точку зору, думку, негативне ставлення до себе, втрата особистої гідності, небажання звертатися по допомогу, ігнорування особистих проблем і труднощів оточуючих дітей і дорослих, неуважність до прохань і пропозицій).</a:t>
            </a:r>
          </a:p>
          <a:p>
            <a:pPr marL="0" indent="0">
              <a:buNone/>
            </a:pPr>
            <a:endParaRPr lang="uk-UA" dirty="0"/>
          </a:p>
          <a:p>
            <a:endParaRPr lang="uk-UA" dirty="0"/>
          </a:p>
          <a:p>
            <a:endParaRPr lang="ru-RU" dirty="0"/>
          </a:p>
        </p:txBody>
      </p:sp>
      <p:pic>
        <p:nvPicPr>
          <p:cNvPr id="6148" name="Picture 4" descr="Картинки по запросу &quot;інформаційє безпечним освітнє середовище діти за компютєрами&quot;&quo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72399" y="4514776"/>
            <a:ext cx="3258438" cy="2171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1170834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88474" y="983674"/>
            <a:ext cx="10216138" cy="4927548"/>
          </a:xfrm>
        </p:spPr>
        <p:txBody>
          <a:bodyPr>
            <a:normAutofit fontScale="70000" lnSpcReduction="20000"/>
          </a:bodyPr>
          <a:lstStyle/>
          <a:p>
            <a:r>
              <a:rPr lang="uk-UA" sz="2600" b="1" dirty="0">
                <a:solidFill>
                  <a:srgbClr val="002060"/>
                </a:solidFill>
                <a:latin typeface="Times New Roman" pitchFamily="18" charset="0"/>
                <a:cs typeface="Times New Roman" pitchFamily="18" charset="0"/>
              </a:rPr>
              <a:t>Принцип домінування життя людини як головної цінності</a:t>
            </a:r>
            <a:r>
              <a:rPr lang="uk-UA" sz="2600" dirty="0">
                <a:latin typeface="Times New Roman" pitchFamily="18" charset="0"/>
                <a:cs typeface="Times New Roman" pitchFamily="18" charset="0"/>
              </a:rPr>
              <a:t>, що визначає модель мінімальної (необхідної) безпеки, максимально усуває ризики, що загрожують життю як дітей, так і дорослих.</a:t>
            </a:r>
          </a:p>
          <a:p>
            <a:r>
              <a:rPr lang="uk-UA" sz="2600" b="1" dirty="0">
                <a:solidFill>
                  <a:srgbClr val="002060"/>
                </a:solidFill>
                <a:latin typeface="Times New Roman" pitchFamily="18" charset="0"/>
                <a:cs typeface="Times New Roman" pitchFamily="18" charset="0"/>
              </a:rPr>
              <a:t>Принцип регіональної специфіки </a:t>
            </a:r>
            <a:r>
              <a:rPr lang="uk-UA" sz="2600" dirty="0">
                <a:latin typeface="Times New Roman" pitchFamily="18" charset="0"/>
                <a:cs typeface="Times New Roman" pitchFamily="18" charset="0"/>
              </a:rPr>
              <a:t>передбачає під час організації системи безпеки освітнього середовища школи облік небезпек і можливих надзвичайних ситуацій конкретного регіону (міста, області, району).</a:t>
            </a:r>
          </a:p>
          <a:p>
            <a:r>
              <a:rPr lang="uk-UA" sz="2600" b="1" dirty="0">
                <a:solidFill>
                  <a:srgbClr val="002060"/>
                </a:solidFill>
                <a:latin typeface="Times New Roman" pitchFamily="18" charset="0"/>
                <a:cs typeface="Times New Roman" pitchFamily="18" charset="0"/>
              </a:rPr>
              <a:t>Принцип комплексності оцінки небезпек (ризиків), </a:t>
            </a:r>
            <a:r>
              <a:rPr lang="uk-UA" sz="2600" dirty="0">
                <a:latin typeface="Times New Roman" pitchFamily="18" charset="0"/>
                <a:cs typeface="Times New Roman" pitchFamily="18" charset="0"/>
              </a:rPr>
              <a:t>що задає методику оцінки різних педагогічних (освітніх) ризиків (зовнішніх і внутрішніх) на основі комплексного, системно-синергетичного підходів.</a:t>
            </a:r>
          </a:p>
          <a:p>
            <a:r>
              <a:rPr lang="uk-UA" sz="2600" b="1" dirty="0">
                <a:solidFill>
                  <a:srgbClr val="002060"/>
                </a:solidFill>
                <a:latin typeface="Times New Roman" pitchFamily="18" charset="0"/>
                <a:cs typeface="Times New Roman" pitchFamily="18" charset="0"/>
              </a:rPr>
              <a:t>Принцип міні-</a:t>
            </a:r>
            <a:r>
              <a:rPr lang="uk-UA" sz="2600" b="1" dirty="0" err="1">
                <a:solidFill>
                  <a:srgbClr val="002060"/>
                </a:solidFill>
                <a:latin typeface="Times New Roman" pitchFamily="18" charset="0"/>
                <a:cs typeface="Times New Roman" pitchFamily="18" charset="0"/>
              </a:rPr>
              <a:t>макса</a:t>
            </a:r>
            <a:r>
              <a:rPr lang="uk-UA" sz="2600" dirty="0">
                <a:latin typeface="Times New Roman" pitchFamily="18" charset="0"/>
                <a:cs typeface="Times New Roman" pitchFamily="18" charset="0"/>
              </a:rPr>
              <a:t>, що визначає досягнення максимального ефекту безпеки при наявності мінімуму ресурсного забезпечення.</a:t>
            </a:r>
          </a:p>
          <a:p>
            <a:r>
              <a:rPr lang="uk-UA" sz="2600" b="1" dirty="0">
                <a:solidFill>
                  <a:srgbClr val="002060"/>
                </a:solidFill>
                <a:latin typeface="Times New Roman" pitchFamily="18" charset="0"/>
                <a:cs typeface="Times New Roman" pitchFamily="18" charset="0"/>
              </a:rPr>
              <a:t>Принцип максимальної ефективності управління системою заходів </a:t>
            </a:r>
            <a:r>
              <a:rPr lang="uk-UA" sz="2600" dirty="0">
                <a:latin typeface="Times New Roman" pitchFamily="18" charset="0"/>
                <a:cs typeface="Times New Roman" pitchFamily="18" charset="0"/>
              </a:rPr>
              <a:t>і створених педагогічних умов, спрямованих на забезпечення максимальної безпеки освітнього середовища і школи, як соціального інституту в цілому. </a:t>
            </a:r>
          </a:p>
          <a:p>
            <a:r>
              <a:rPr lang="uk-UA" sz="2600" dirty="0">
                <a:latin typeface="Times New Roman" pitchFamily="18" charset="0"/>
                <a:cs typeface="Times New Roman" pitchFamily="18" charset="0"/>
              </a:rPr>
              <a:t>Робота над створенням </a:t>
            </a:r>
            <a:r>
              <a:rPr lang="uk-UA" sz="2400" b="1" dirty="0">
                <a:solidFill>
                  <a:schemeClr val="tx1"/>
                </a:solidFill>
                <a:latin typeface="Times New Roman" pitchFamily="18" charset="0"/>
                <a:cs typeface="Times New Roman" pitchFamily="18" charset="0"/>
              </a:rPr>
              <a:t>безпечного </a:t>
            </a:r>
            <a:r>
              <a:rPr lang="uk-UA" sz="2600" dirty="0" smtClean="0">
                <a:latin typeface="Times New Roman" pitchFamily="18" charset="0"/>
                <a:cs typeface="Times New Roman" pitchFamily="18" charset="0"/>
              </a:rPr>
              <a:t>освітнього </a:t>
            </a:r>
            <a:r>
              <a:rPr lang="uk-UA" sz="2600" dirty="0">
                <a:latin typeface="Times New Roman" pitchFamily="18" charset="0"/>
                <a:cs typeface="Times New Roman" pitchFamily="18" charset="0"/>
              </a:rPr>
              <a:t>середовища не припиняється з досягненням певного результату. Насамперед, це безперервний процес реагування на нові виклики життя, пошук нових можливостей, ресурсів, генерування нових ідей і правил. Водночас необхідно, щоб всі учасники цього процесу усвідомлювали спільну відповідальність, мали вміння, бажання та добру волю для такої співпраці.</a:t>
            </a:r>
          </a:p>
          <a:p>
            <a:endParaRPr lang="uk-UA" dirty="0"/>
          </a:p>
        </p:txBody>
      </p:sp>
      <p:sp>
        <p:nvSpPr>
          <p:cNvPr id="4" name="Заголовок 1"/>
          <p:cNvSpPr>
            <a:spLocks noGrp="1"/>
          </p:cNvSpPr>
          <p:nvPr>
            <p:ph type="title"/>
          </p:nvPr>
        </p:nvSpPr>
        <p:spPr>
          <a:xfrm>
            <a:off x="1025237" y="221673"/>
            <a:ext cx="10479376" cy="734291"/>
          </a:xfrm>
        </p:spPr>
        <p:txBody>
          <a:bodyPr>
            <a:noAutofit/>
          </a:bodyPr>
          <a:lstStyle/>
          <a:p>
            <a:pPr algn="ctr"/>
            <a:r>
              <a:rPr lang="uk-UA" sz="2800" b="1" i="1" dirty="0">
                <a:solidFill>
                  <a:srgbClr val="C00000"/>
                </a:solidFill>
                <a:latin typeface="Times New Roman" pitchFamily="18" charset="0"/>
                <a:cs typeface="Times New Roman" pitchFamily="18" charset="0"/>
              </a:rPr>
              <a:t>Які є принципи безпечного освітнього середовища?</a:t>
            </a:r>
            <a:r>
              <a:rPr lang="uk-UA" sz="2800" dirty="0">
                <a:solidFill>
                  <a:srgbClr val="C00000"/>
                </a:solidFill>
                <a:latin typeface="Times New Roman" pitchFamily="18" charset="0"/>
                <a:cs typeface="Times New Roman" pitchFamily="18" charset="0"/>
              </a:rPr>
              <a:t/>
            </a:r>
            <a:br>
              <a:rPr lang="uk-UA" sz="2800" dirty="0">
                <a:solidFill>
                  <a:srgbClr val="C00000"/>
                </a:solidFill>
                <a:latin typeface="Times New Roman" pitchFamily="18" charset="0"/>
                <a:cs typeface="Times New Roman" pitchFamily="18" charset="0"/>
              </a:rPr>
            </a:br>
            <a:endParaRPr lang="ru-RU" sz="2800"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671871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51709" y="304801"/>
            <a:ext cx="9952904" cy="6303818"/>
          </a:xfrm>
        </p:spPr>
        <p:txBody>
          <a:bodyPr>
            <a:normAutofit fontScale="25000" lnSpcReduction="20000"/>
          </a:bodyPr>
          <a:lstStyle/>
          <a:p>
            <a:endParaRPr lang="uk-UA" b="1" i="1" dirty="0" smtClean="0"/>
          </a:p>
          <a:p>
            <a:r>
              <a:rPr lang="uk-UA" sz="7200" dirty="0">
                <a:latin typeface="Times New Roman" pitchFamily="18" charset="0"/>
                <a:cs typeface="Times New Roman" pitchFamily="18" charset="0"/>
              </a:rPr>
              <a:t>Так, у навчанні школярів варто передбачити теми, спрямовані на розвиток навичок уникнення потенційних небезпек, з якими вони можуть зустрітися як у реальному житті, так і в мережі Інтернет, а також на розвиток навичок подолання труднощів у своєму житті.</a:t>
            </a:r>
          </a:p>
          <a:p>
            <a:r>
              <a:rPr lang="uk-UA" sz="6200" b="1" dirty="0">
                <a:solidFill>
                  <a:srgbClr val="C00000"/>
                </a:solidFill>
                <a:latin typeface="Times New Roman" pitchFamily="18" charset="0"/>
                <a:cs typeface="Times New Roman" pitchFamily="18" charset="0"/>
              </a:rPr>
              <a:t>До уваги!</a:t>
            </a:r>
          </a:p>
          <a:p>
            <a:pPr>
              <a:lnSpc>
                <a:spcPct val="120000"/>
              </a:lnSpc>
            </a:pPr>
            <a:r>
              <a:rPr lang="uk-UA" sz="7200" dirty="0">
                <a:latin typeface="Times New Roman" pitchFamily="18" charset="0"/>
                <a:cs typeface="Times New Roman" pitchFamily="18" charset="0"/>
              </a:rPr>
              <a:t>Орієнтовний перелік тем для навчання учнів:</a:t>
            </a:r>
          </a:p>
          <a:p>
            <a:pPr lvl="0">
              <a:lnSpc>
                <a:spcPct val="120000"/>
              </a:lnSpc>
            </a:pPr>
            <a:r>
              <a:rPr lang="uk-UA" sz="7200" dirty="0">
                <a:latin typeface="Times New Roman" pitchFamily="18" charset="0"/>
                <a:cs typeface="Times New Roman" pitchFamily="18" charset="0"/>
              </a:rPr>
              <a:t>Як протистояти тиску та відстоювати власну позицію.</a:t>
            </a:r>
          </a:p>
          <a:p>
            <a:pPr lvl="0">
              <a:lnSpc>
                <a:spcPct val="120000"/>
              </a:lnSpc>
            </a:pPr>
            <a:r>
              <a:rPr lang="uk-UA" sz="7200" dirty="0">
                <a:latin typeface="Times New Roman" pitchFamily="18" charset="0"/>
                <a:cs typeface="Times New Roman" pitchFamily="18" charset="0"/>
              </a:rPr>
              <a:t>Моя поведінка в конфлікті/небезпечній ситуації.</a:t>
            </a:r>
          </a:p>
          <a:p>
            <a:pPr lvl="0">
              <a:lnSpc>
                <a:spcPct val="120000"/>
              </a:lnSpc>
            </a:pPr>
            <a:r>
              <a:rPr lang="uk-UA" sz="7200" dirty="0">
                <a:latin typeface="Times New Roman" pitchFamily="18" charset="0"/>
                <a:cs typeface="Times New Roman" pitchFamily="18" charset="0"/>
              </a:rPr>
              <a:t>Як будувати стосунки з однолітками.</a:t>
            </a:r>
          </a:p>
          <a:p>
            <a:pPr lvl="0">
              <a:lnSpc>
                <a:spcPct val="120000"/>
              </a:lnSpc>
            </a:pPr>
            <a:r>
              <a:rPr lang="uk-UA" sz="7200" dirty="0">
                <a:latin typeface="Times New Roman" pitchFamily="18" charset="0"/>
                <a:cs typeface="Times New Roman" pitchFamily="18" charset="0"/>
              </a:rPr>
              <a:t>Правила безпеки в Інтернеті.</a:t>
            </a:r>
          </a:p>
          <a:p>
            <a:pPr lvl="0">
              <a:lnSpc>
                <a:spcPct val="120000"/>
              </a:lnSpc>
            </a:pPr>
            <a:r>
              <a:rPr lang="uk-UA" sz="7200" dirty="0">
                <a:latin typeface="Times New Roman" pitchFamily="18" charset="0"/>
                <a:cs typeface="Times New Roman" pitchFamily="18" charset="0"/>
              </a:rPr>
              <a:t>Вчимося розуміти один одного.</a:t>
            </a:r>
          </a:p>
          <a:p>
            <a:pPr lvl="0">
              <a:lnSpc>
                <a:spcPct val="120000"/>
              </a:lnSpc>
            </a:pPr>
            <a:r>
              <a:rPr lang="uk-UA" sz="7200" dirty="0">
                <a:latin typeface="Times New Roman" pitchFamily="18" charset="0"/>
                <a:cs typeface="Times New Roman" pitchFamily="18" charset="0"/>
              </a:rPr>
              <a:t>Як адаптуватися до нових умов/незнайомої ситуації.</a:t>
            </a:r>
          </a:p>
          <a:p>
            <a:pPr lvl="0">
              <a:lnSpc>
                <a:spcPct val="120000"/>
              </a:lnSpc>
            </a:pPr>
            <a:r>
              <a:rPr lang="uk-UA" sz="7200" dirty="0">
                <a:latin typeface="Times New Roman" pitchFamily="18" charset="0"/>
                <a:cs typeface="Times New Roman" pitchFamily="18" charset="0"/>
              </a:rPr>
              <a:t>Насильство. Як його уникнути?</a:t>
            </a:r>
          </a:p>
          <a:p>
            <a:pPr lvl="0">
              <a:lnSpc>
                <a:spcPct val="120000"/>
              </a:lnSpc>
            </a:pPr>
            <a:r>
              <a:rPr lang="uk-UA" sz="7200" dirty="0">
                <a:latin typeface="Times New Roman" pitchFamily="18" charset="0"/>
                <a:cs typeface="Times New Roman" pitchFamily="18" charset="0"/>
              </a:rPr>
              <a:t>Взаєморозуміння – гарантія твоєї безпеки.</a:t>
            </a:r>
          </a:p>
          <a:p>
            <a:pPr lvl="0">
              <a:lnSpc>
                <a:spcPct val="120000"/>
              </a:lnSpc>
            </a:pPr>
            <a:r>
              <a:rPr lang="uk-UA" sz="7200" dirty="0">
                <a:latin typeface="Times New Roman" pitchFamily="18" charset="0"/>
                <a:cs typeface="Times New Roman" pitchFamily="18" charset="0"/>
              </a:rPr>
              <a:t>Маніпуляції та захист від них.</a:t>
            </a:r>
          </a:p>
          <a:p>
            <a:pPr lvl="0">
              <a:lnSpc>
                <a:spcPct val="120000"/>
              </a:lnSpc>
            </a:pPr>
            <a:r>
              <a:rPr lang="uk-UA" sz="7200" dirty="0">
                <a:latin typeface="Times New Roman" pitchFamily="18" charset="0"/>
                <a:cs typeface="Times New Roman" pitchFamily="18" charset="0"/>
              </a:rPr>
              <a:t>Для чого потрібна конкуренція в групі?</a:t>
            </a:r>
          </a:p>
          <a:p>
            <a:pPr lvl="0">
              <a:lnSpc>
                <a:spcPct val="120000"/>
              </a:lnSpc>
            </a:pPr>
            <a:r>
              <a:rPr lang="uk-UA" sz="7200" dirty="0">
                <a:latin typeface="Times New Roman" pitchFamily="18" charset="0"/>
                <a:cs typeface="Times New Roman" pitchFamily="18" charset="0"/>
              </a:rPr>
              <a:t>Вчимося довіряти один одному.</a:t>
            </a:r>
          </a:p>
          <a:p>
            <a:endParaRPr lang="uk-UA" sz="4200" dirty="0">
              <a:latin typeface="Times New Roman" pitchFamily="18" charset="0"/>
              <a:cs typeface="Times New Roman" pitchFamily="18" charset="0"/>
            </a:endParaRPr>
          </a:p>
        </p:txBody>
      </p:sp>
    </p:spTree>
    <p:extLst>
      <p:ext uri="{BB962C8B-B14F-4D97-AF65-F5344CB8AC3E}">
        <p14:creationId xmlns="" xmlns:p14="http://schemas.microsoft.com/office/powerpoint/2010/main" val="493492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2"/>
          <p:cNvSpPr>
            <a:spLocks noGrp="1"/>
          </p:cNvSpPr>
          <p:nvPr>
            <p:ph idx="1"/>
          </p:nvPr>
        </p:nvSpPr>
        <p:spPr>
          <a:xfrm>
            <a:off x="1925782" y="665018"/>
            <a:ext cx="9578830" cy="5246204"/>
          </a:xfrm>
        </p:spPr>
        <p:txBody>
          <a:bodyPr>
            <a:noAutofit/>
          </a:bodyPr>
          <a:lstStyle/>
          <a:p>
            <a:r>
              <a:rPr lang="uk-UA" sz="2000" b="1" i="1" dirty="0">
                <a:solidFill>
                  <a:srgbClr val="C00000"/>
                </a:solidFill>
                <a:latin typeface="Times New Roman" pitchFamily="18" charset="0"/>
                <a:cs typeface="Times New Roman" pitchFamily="18" charset="0"/>
              </a:rPr>
              <a:t>До уваги!</a:t>
            </a:r>
            <a:endParaRPr lang="uk-UA" sz="2000" dirty="0">
              <a:solidFill>
                <a:srgbClr val="C00000"/>
              </a:solidFill>
              <a:latin typeface="Times New Roman" pitchFamily="18" charset="0"/>
              <a:cs typeface="Times New Roman" pitchFamily="18" charset="0"/>
            </a:endParaRPr>
          </a:p>
          <a:p>
            <a:r>
              <a:rPr lang="uk-UA" sz="2000" dirty="0">
                <a:latin typeface="Times New Roman" pitchFamily="18" charset="0"/>
                <a:cs typeface="Times New Roman" pitchFamily="18" charset="0"/>
              </a:rPr>
              <a:t>Орієнтовний перелік тем для навчання батьків:</a:t>
            </a:r>
          </a:p>
          <a:p>
            <a:pPr lvl="0"/>
            <a:r>
              <a:rPr lang="uk-UA" sz="2000" dirty="0" err="1">
                <a:latin typeface="Times New Roman" pitchFamily="18" charset="0"/>
                <a:cs typeface="Times New Roman" pitchFamily="18" charset="0"/>
              </a:rPr>
              <a:t>Булінг</a:t>
            </a:r>
            <a:r>
              <a:rPr lang="uk-UA" sz="2000" dirty="0">
                <a:latin typeface="Times New Roman" pitchFamily="18" charset="0"/>
                <a:cs typeface="Times New Roman" pitchFamily="18" charset="0"/>
              </a:rPr>
              <a:t> у школі: як діяти батькам?</a:t>
            </a:r>
          </a:p>
          <a:p>
            <a:pPr lvl="0"/>
            <a:r>
              <a:rPr lang="uk-UA" sz="2000" dirty="0">
                <a:latin typeface="Times New Roman" pitchFamily="18" charset="0"/>
                <a:cs typeface="Times New Roman" pitchFamily="18" charset="0"/>
              </a:rPr>
              <a:t>Школа, батьки, діти – як сформувати взаємини?</a:t>
            </a:r>
          </a:p>
          <a:p>
            <a:pPr lvl="0"/>
            <a:r>
              <a:rPr lang="uk-UA" sz="2000" dirty="0">
                <a:latin typeface="Times New Roman" pitchFamily="18" charset="0"/>
                <a:cs typeface="Times New Roman" pitchFamily="18" charset="0"/>
              </a:rPr>
              <a:t>Безпечний Інтернет.</a:t>
            </a:r>
          </a:p>
          <a:p>
            <a:pPr lvl="0"/>
            <a:r>
              <a:rPr lang="uk-UA" sz="2000" dirty="0">
                <a:latin typeface="Times New Roman" pitchFamily="18" charset="0"/>
                <a:cs typeface="Times New Roman" pitchFamily="18" charset="0"/>
              </a:rPr>
              <a:t>Як спілкуватися з власною дитиною? (Мистецтво ефективного спілкування з дитиною).</a:t>
            </a:r>
          </a:p>
          <a:p>
            <a:pPr lvl="0"/>
            <a:r>
              <a:rPr lang="uk-UA" sz="2000" dirty="0">
                <a:latin typeface="Times New Roman" pitchFamily="18" charset="0"/>
                <a:cs typeface="Times New Roman" pitchFamily="18" charset="0"/>
              </a:rPr>
              <a:t>Попередження насильства, жорстокості в сім'ї або дитинство починається з любові.</a:t>
            </a:r>
          </a:p>
          <a:p>
            <a:pPr lvl="0"/>
            <a:r>
              <a:rPr lang="uk-UA" sz="2000" dirty="0">
                <a:latin typeface="Times New Roman" pitchFamily="18" charset="0"/>
                <a:cs typeface="Times New Roman" pitchFamily="18" charset="0"/>
              </a:rPr>
              <a:t>Як правильно подолати свою та чужу агресію?</a:t>
            </a:r>
          </a:p>
          <a:p>
            <a:pPr lvl="0"/>
            <a:r>
              <a:rPr lang="uk-UA" sz="2000" dirty="0">
                <a:latin typeface="Times New Roman" pitchFamily="18" charset="0"/>
                <a:cs typeface="Times New Roman" pitchFamily="18" charset="0"/>
              </a:rPr>
              <a:t>Методи позитивної дисципліни.</a:t>
            </a:r>
          </a:p>
          <a:p>
            <a:pPr lvl="0"/>
            <a:r>
              <a:rPr lang="uk-UA" sz="2000" dirty="0">
                <a:latin typeface="Times New Roman" pitchFamily="18" charset="0"/>
                <a:cs typeface="Times New Roman" pitchFamily="18" charset="0"/>
              </a:rPr>
              <a:t>Як навчитися довіряти власній дитині або поговоримо про довіру.</a:t>
            </a:r>
          </a:p>
          <a:p>
            <a:pPr lvl="0"/>
            <a:r>
              <a:rPr lang="uk-UA" sz="2000" dirty="0">
                <a:latin typeface="Times New Roman" pitchFamily="18" charset="0"/>
                <a:cs typeface="Times New Roman" pitchFamily="18" charset="0"/>
              </a:rPr>
              <a:t>П’ять шляхів до серця дитини.</a:t>
            </a:r>
          </a:p>
          <a:p>
            <a:r>
              <a:rPr lang="uk-UA" sz="2000" dirty="0">
                <a:latin typeface="Times New Roman" pitchFamily="18" charset="0"/>
                <a:cs typeface="Times New Roman" pitchFamily="18" charset="0"/>
              </a:rPr>
              <a:t>Поняття безпеки. Безпека освітнього </a:t>
            </a:r>
            <a:r>
              <a:rPr lang="uk-UA" sz="2000" dirty="0" smtClean="0">
                <a:latin typeface="Times New Roman" pitchFamily="18" charset="0"/>
                <a:cs typeface="Times New Roman" pitchFamily="18" charset="0"/>
              </a:rPr>
              <a:t>середовища.</a:t>
            </a:r>
            <a:endParaRPr lang="uk-UA"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345307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625</TotalTime>
  <Words>1185</Words>
  <Application>Microsoft Office PowerPoint</Application>
  <PresentationFormat>Произвольный</PresentationFormat>
  <Paragraphs>92</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Легкий дым</vt:lpstr>
      <vt:lpstr>БЕЗПЕЧНЕ ОСВІТНЄ СЕРЕДОВИЩЕ</vt:lpstr>
      <vt:lpstr>РОЛЬ УЧИТЕЛЯ У ФОРМУВАННІ БЕЗПЕЧНОГО ОСВІТНЬОГО СЕРЕДОВИЩА</vt:lpstr>
      <vt:lpstr>Що таке безпечне освітнє середовище ?  Суспільство очікує від школи не лише статусу освітнього ресурсу, а й простору розвитку та співпраці як усередині, так і з зовнішнім світом. Сучасне освітнє середовище створює неповторне індивідуалізоване та персоналізоване враження, де у кожного є можливість відшукати себе. Аби дійти розуміння безпечного освітнього середовища, слід означити, що є освітнім середовищем. </vt:lpstr>
      <vt:lpstr>Слайд 4</vt:lpstr>
      <vt:lpstr>                         Що впливає на безпечне освітнє середовище? 1. Якість міжособистісних відносин – позитивні фактори (довіра, доброзичливість, схвалення, толерантність); негативні фактори (агресивність, конфліктність, ворожість, маніпулятивність). 2. Захищеність в освітньому середовищі – оцінка відсутності насильства у всіх його видах, формах для всіх учасників освітнього простору. Для того, щоб унеможливити насильство та створити безпечне освітнє середовище, кожен учасник навчально-виховного процесу повинен мати уявлення не тільки про те, що вважається насильством, але й про те, як мінімізувати ризики та небезпеки, і в результаті, створити умови для внутрішньої безпеки та безпеки референтного довкілля. А це стає можливим лише завдяки спільній цілеспрямованій діяльності педагогів, учнів і батьків. 3. Комфортність в освітньому середовищі – оцінка емоцій, почуттів та домінуючих переживань у процесі взаємодії дорослих і дітей в освітньому середовищі закладу.    </vt:lpstr>
      <vt:lpstr>Слайд 6</vt:lpstr>
      <vt:lpstr>Які є принципи безпечного освітнього середовища? </vt:lpstr>
      <vt:lpstr>Слайд 8</vt:lpstr>
      <vt:lpstr>Слайд 9</vt:lpstr>
      <vt:lpstr>Слайд 10</vt:lpstr>
      <vt:lpstr>Слайд 11</vt:lpstr>
      <vt:lpstr>Слайд 12</vt:lpstr>
      <vt:lpstr>Слайд 13</vt:lpstr>
      <vt:lpstr>    Відповідальність за своїх учнів  і обов’язки:</vt:lpstr>
      <vt:lpstr>Безпечне освітнє середовище – це стан освітнього середовища, в якому: наявні безпечні умови навчання та праці, комфортна міжособистісна взаємодія, що сприяє емоційному благополуччю учнів, педагогів і батьків, відсутні будь-які прояви насильства та є достатні ресурси для їх запобігання, а також дотримано прав і норм фізичної, психологічної, інформаційної та соціальної безпеки кожного учасника навчально-виховного процесу. </vt:lpstr>
      <vt:lpstr>Слайд 16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УЧИТЕЛЯ У ФОРМУВАННІ ПСИХОЛОГІЧНО БЕЗПЕЧНОГО СЕРЕДОВИЩА</dc:title>
  <dc:creator>Админ</dc:creator>
  <cp:lastModifiedBy>Микола</cp:lastModifiedBy>
  <cp:revision>118</cp:revision>
  <dcterms:created xsi:type="dcterms:W3CDTF">2018-02-27T19:04:27Z</dcterms:created>
  <dcterms:modified xsi:type="dcterms:W3CDTF">2021-03-24T05:41:34Z</dcterms:modified>
</cp:coreProperties>
</file>