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94" r:id="rId4"/>
    <p:sldId id="269" r:id="rId5"/>
    <p:sldId id="270" r:id="rId6"/>
    <p:sldId id="259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301" r:id="rId23"/>
    <p:sldId id="298" r:id="rId24"/>
    <p:sldId id="263" r:id="rId25"/>
    <p:sldId id="264" r:id="rId26"/>
    <p:sldId id="302" r:id="rId27"/>
    <p:sldId id="261" r:id="rId28"/>
    <p:sldId id="303" r:id="rId29"/>
    <p:sldId id="265" r:id="rId30"/>
    <p:sldId id="262" r:id="rId31"/>
    <p:sldId id="293" r:id="rId32"/>
    <p:sldId id="304" r:id="rId33"/>
    <p:sldId id="273" r:id="rId34"/>
    <p:sldId id="295" r:id="rId35"/>
    <p:sldId id="296" r:id="rId3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33FF"/>
    <a:srgbClr val="9900FF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72" autoAdjust="0"/>
    <p:restoredTop sz="94660"/>
  </p:normalViewPr>
  <p:slideViewPr>
    <p:cSldViewPr>
      <p:cViewPr>
        <p:scale>
          <a:sx n="76" d="100"/>
          <a:sy n="76" d="100"/>
        </p:scale>
        <p:origin x="-1170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математика</a:t>
            </a:r>
            <a:endParaRPr lang="ru-RU" dirty="0"/>
          </a:p>
        </c:rich>
      </c:tx>
      <c:layout/>
      <c:overlay val="0"/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6276041345200329"/>
          <c:y val="0.10044539210742966"/>
          <c:w val="0.46596225266064761"/>
          <c:h val="0.4405075044220398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українська мова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високий</c:v>
                </c:pt>
                <c:pt idx="1">
                  <c:v>достатній</c:v>
                </c:pt>
                <c:pt idx="2">
                  <c:v>середній</c:v>
                </c:pt>
                <c:pt idx="3">
                  <c:v>початковий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19</c:v>
                </c:pt>
                <c:pt idx="1">
                  <c:v>31</c:v>
                </c:pt>
                <c:pt idx="2">
                  <c:v>44</c:v>
                </c:pt>
                <c:pt idx="3">
                  <c:v>6</c:v>
                </c:pt>
              </c:numCache>
            </c:numRef>
          </c:val>
        </c:ser>
        <c:ser>
          <c:idx val="2"/>
          <c:order val="1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високий</c:v>
                </c:pt>
                <c:pt idx="1">
                  <c:v>достатній</c:v>
                </c:pt>
                <c:pt idx="2">
                  <c:v>середній</c:v>
                </c:pt>
                <c:pt idx="3">
                  <c:v>початковий</c:v>
                </c:pt>
              </c:strCache>
            </c:strRef>
          </c:cat>
          <c:val>
            <c:numRef>
              <c:f>Лист1!$D$2:$D$5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66359296"/>
        <c:axId val="66360832"/>
        <c:axId val="69766208"/>
      </c:bar3DChart>
      <c:catAx>
        <c:axId val="66359296"/>
        <c:scaling>
          <c:orientation val="minMax"/>
        </c:scaling>
        <c:delete val="0"/>
        <c:axPos val="b"/>
        <c:majorTickMark val="out"/>
        <c:minorTickMark val="none"/>
        <c:tickLblPos val="nextTo"/>
        <c:crossAx val="66360832"/>
        <c:crosses val="autoZero"/>
        <c:auto val="1"/>
        <c:lblAlgn val="ctr"/>
        <c:lblOffset val="100"/>
        <c:noMultiLvlLbl val="0"/>
      </c:catAx>
      <c:valAx>
        <c:axId val="663608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6359296"/>
        <c:crosses val="autoZero"/>
        <c:crossBetween val="between"/>
      </c:valAx>
      <c:serAx>
        <c:axId val="69766208"/>
        <c:scaling>
          <c:orientation val="minMax"/>
        </c:scaling>
        <c:delete val="1"/>
        <c:axPos val="b"/>
        <c:majorTickMark val="out"/>
        <c:minorTickMark val="none"/>
        <c:tickLblPos val="none"/>
        <c:crossAx val="66360832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математика</a:t>
            </a:r>
            <a:endParaRPr lang="ru-RU" dirty="0"/>
          </a:p>
        </c:rich>
      </c:tx>
      <c:layout/>
      <c:overlay val="0"/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618652427939669"/>
          <c:y val="0.20730043560321576"/>
          <c:w val="0.79477138282508664"/>
          <c:h val="0.3887386446013283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українська мова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високий</c:v>
                </c:pt>
                <c:pt idx="1">
                  <c:v>достатній</c:v>
                </c:pt>
                <c:pt idx="2">
                  <c:v>середній</c:v>
                </c:pt>
                <c:pt idx="3">
                  <c:v>початковий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</c:v>
                </c:pt>
                <c:pt idx="1">
                  <c:v>70</c:v>
                </c:pt>
                <c:pt idx="2">
                  <c:v>15</c:v>
                </c:pt>
                <c:pt idx="3">
                  <c:v>0</c:v>
                </c:pt>
              </c:numCache>
            </c:numRef>
          </c:val>
        </c:ser>
        <c:ser>
          <c:idx val="2"/>
          <c:order val="1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високий</c:v>
                </c:pt>
                <c:pt idx="1">
                  <c:v>достатній</c:v>
                </c:pt>
                <c:pt idx="2">
                  <c:v>середній</c:v>
                </c:pt>
                <c:pt idx="3">
                  <c:v>початковий</c:v>
                </c:pt>
              </c:strCache>
            </c:strRef>
          </c:cat>
          <c:val>
            <c:numRef>
              <c:f>Лист1!$D$2:$D$5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66391424"/>
        <c:axId val="66397312"/>
        <c:axId val="66365184"/>
      </c:bar3DChart>
      <c:catAx>
        <c:axId val="66391424"/>
        <c:scaling>
          <c:orientation val="minMax"/>
        </c:scaling>
        <c:delete val="0"/>
        <c:axPos val="b"/>
        <c:majorTickMark val="out"/>
        <c:minorTickMark val="none"/>
        <c:tickLblPos val="nextTo"/>
        <c:crossAx val="66397312"/>
        <c:crosses val="autoZero"/>
        <c:auto val="1"/>
        <c:lblAlgn val="ctr"/>
        <c:lblOffset val="100"/>
        <c:noMultiLvlLbl val="0"/>
      </c:catAx>
      <c:valAx>
        <c:axId val="663973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6391424"/>
        <c:crosses val="autoZero"/>
        <c:crossBetween val="between"/>
      </c:valAx>
      <c:serAx>
        <c:axId val="66365184"/>
        <c:scaling>
          <c:orientation val="minMax"/>
        </c:scaling>
        <c:delete val="1"/>
        <c:axPos val="b"/>
        <c:majorTickMark val="out"/>
        <c:minorTickMark val="none"/>
        <c:tickLblPos val="none"/>
        <c:crossAx val="66397312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4A86DB-3D7F-4146-B00A-B1AA9BF84F57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</dgm:pt>
    <dgm:pt modelId="{8C45A1D8-C792-4CA2-84E2-96E819D1EE98}">
      <dgm:prSet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uk-UA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uk-UA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Принципи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 активізації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 пізнавальної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діяльності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 учнів.</a:t>
          </a:r>
          <a:r>
            <a: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 </a:t>
          </a:r>
          <a:br>
            <a: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</a:br>
          <a:r>
            <a: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/>
          </a:r>
          <a:br>
            <a: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</a:br>
          <a:endParaRPr kumimoji="0" lang="uk-UA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endParaRPr>
        </a:p>
      </dgm:t>
    </dgm:pt>
    <dgm:pt modelId="{8A609A56-E200-4F7E-B306-FB170B6D0E79}" type="parTrans" cxnId="{647CA3DF-E397-4537-9779-598018AD3CF4}">
      <dgm:prSet/>
      <dgm:spPr/>
      <dgm:t>
        <a:bodyPr/>
        <a:lstStyle/>
        <a:p>
          <a:endParaRPr lang="ru-RU"/>
        </a:p>
      </dgm:t>
    </dgm:pt>
    <dgm:pt modelId="{0395C87C-4193-4F5A-A2CA-1EE91C45152A}" type="sibTrans" cxnId="{647CA3DF-E397-4537-9779-598018AD3CF4}">
      <dgm:prSet/>
      <dgm:spPr/>
      <dgm:t>
        <a:bodyPr/>
        <a:lstStyle/>
        <a:p>
          <a:endParaRPr lang="ru-RU"/>
        </a:p>
      </dgm:t>
    </dgm:pt>
    <dgm:pt modelId="{8E2BE756-B590-4F51-9672-53B747F65EAB}">
      <dgm:prSet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Принцип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 проблемності </a:t>
          </a:r>
          <a:br>
            <a: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</a:br>
          <a:r>
            <a: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/>
          </a:r>
          <a:br>
            <a: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</a:br>
          <a:endParaRPr kumimoji="0" lang="uk-UA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endParaRPr>
        </a:p>
      </dgm:t>
    </dgm:pt>
    <dgm:pt modelId="{862BF544-7349-4188-88E7-94CFFA5B773E}" type="parTrans" cxnId="{D3A1F376-8BE7-4F72-9559-614CC3BF1DE9}">
      <dgm:prSet/>
      <dgm:spPr/>
      <dgm:t>
        <a:bodyPr/>
        <a:lstStyle/>
        <a:p>
          <a:endParaRPr lang="ru-RU"/>
        </a:p>
      </dgm:t>
    </dgm:pt>
    <dgm:pt modelId="{29DA09F7-26CB-4C5D-86FB-C47A1E808FCF}" type="sibTrans" cxnId="{D3A1F376-8BE7-4F72-9559-614CC3BF1DE9}">
      <dgm:prSet/>
      <dgm:spPr/>
      <dgm:t>
        <a:bodyPr/>
        <a:lstStyle/>
        <a:p>
          <a:endParaRPr lang="ru-RU"/>
        </a:p>
      </dgm:t>
    </dgm:pt>
    <dgm:pt modelId="{C7844032-4D54-4665-9A2A-3E2E6EB83CFB}">
      <dgm:prSet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Принцип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Взаємо-</a:t>
          </a:r>
          <a:endParaRPr kumimoji="0" lang="uk-UA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навчання </a:t>
          </a:r>
        </a:p>
      </dgm:t>
    </dgm:pt>
    <dgm:pt modelId="{0DABA7F2-B94A-4E0E-847F-1866B65D0BD4}" type="parTrans" cxnId="{A9185146-156B-464B-B583-77A46F9EDE0F}">
      <dgm:prSet/>
      <dgm:spPr/>
      <dgm:t>
        <a:bodyPr/>
        <a:lstStyle/>
        <a:p>
          <a:endParaRPr lang="ru-RU"/>
        </a:p>
      </dgm:t>
    </dgm:pt>
    <dgm:pt modelId="{C157A5C4-1265-4964-B200-9F1CE8ED8648}" type="sibTrans" cxnId="{A9185146-156B-464B-B583-77A46F9EDE0F}">
      <dgm:prSet/>
      <dgm:spPr/>
      <dgm:t>
        <a:bodyPr/>
        <a:lstStyle/>
        <a:p>
          <a:endParaRPr lang="ru-RU"/>
        </a:p>
      </dgm:t>
    </dgm:pt>
    <dgm:pt modelId="{73424A4B-7EB4-4F7B-9436-6F64937744B4}">
      <dgm:prSet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Принцип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дослідження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 проблем </a:t>
          </a:r>
        </a:p>
      </dgm:t>
    </dgm:pt>
    <dgm:pt modelId="{DC24C425-0A77-4338-B601-DF3EA9700445}" type="parTrans" cxnId="{C621721D-455E-4505-8B56-BFFF860D03BB}">
      <dgm:prSet/>
      <dgm:spPr/>
      <dgm:t>
        <a:bodyPr/>
        <a:lstStyle/>
        <a:p>
          <a:endParaRPr lang="ru-RU"/>
        </a:p>
      </dgm:t>
    </dgm:pt>
    <dgm:pt modelId="{B1E42EBE-9C16-490E-98A5-E7FBCF0F00EB}" type="sibTrans" cxnId="{C621721D-455E-4505-8B56-BFFF860D03BB}">
      <dgm:prSet/>
      <dgm:spPr/>
      <dgm:t>
        <a:bodyPr/>
        <a:lstStyle/>
        <a:p>
          <a:endParaRPr lang="ru-RU"/>
        </a:p>
      </dgm:t>
    </dgm:pt>
    <dgm:pt modelId="{525374E1-D397-4736-B7BD-48E329D69DA5}">
      <dgm:prSet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Принцип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 мотивації </a:t>
          </a:r>
          <a:br>
            <a: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</a:br>
          <a:r>
            <a: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/>
          </a:r>
          <a:br>
            <a: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</a:br>
          <a:endParaRPr kumimoji="0" lang="uk-UA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endParaRPr>
        </a:p>
      </dgm:t>
    </dgm:pt>
    <dgm:pt modelId="{EDBF441D-9930-4671-809E-83165BAF39DD}" type="parTrans" cxnId="{1F1D6C20-0120-40CD-A59B-107596E20937}">
      <dgm:prSet/>
      <dgm:spPr/>
      <dgm:t>
        <a:bodyPr/>
        <a:lstStyle/>
        <a:p>
          <a:endParaRPr lang="ru-RU"/>
        </a:p>
      </dgm:t>
    </dgm:pt>
    <dgm:pt modelId="{560A82A5-7109-41ED-AF83-81A38830EFD3}" type="sibTrans" cxnId="{1F1D6C20-0120-40CD-A59B-107596E20937}">
      <dgm:prSet/>
      <dgm:spPr/>
      <dgm:t>
        <a:bodyPr/>
        <a:lstStyle/>
        <a:p>
          <a:endParaRPr lang="ru-RU"/>
        </a:p>
      </dgm:t>
    </dgm:pt>
    <dgm:pt modelId="{68BB055E-48BD-45C5-A7C9-49FF14074B68}">
      <dgm:prSet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Принцип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самонавчання </a:t>
          </a:r>
        </a:p>
      </dgm:t>
    </dgm:pt>
    <dgm:pt modelId="{18716D4D-A2AC-471A-AB1B-2A97CD3CD1FD}" type="parTrans" cxnId="{8FFDB89C-0F06-4614-B955-8F6F1BDACA98}">
      <dgm:prSet/>
      <dgm:spPr/>
      <dgm:t>
        <a:bodyPr/>
        <a:lstStyle/>
        <a:p>
          <a:endParaRPr lang="ru-RU"/>
        </a:p>
      </dgm:t>
    </dgm:pt>
    <dgm:pt modelId="{E5C91F3C-602F-4CAE-A49F-19ECDFE0631B}" type="sibTrans" cxnId="{8FFDB89C-0F06-4614-B955-8F6F1BDACA98}">
      <dgm:prSet/>
      <dgm:spPr/>
      <dgm:t>
        <a:bodyPr/>
        <a:lstStyle/>
        <a:p>
          <a:endParaRPr lang="ru-RU"/>
        </a:p>
      </dgm:t>
    </dgm:pt>
    <dgm:pt modelId="{2FBC32B1-34CA-4FB6-A5A8-898A94550800}">
      <dgm:prSet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Принцип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індивідуалізації </a:t>
          </a:r>
        </a:p>
      </dgm:t>
    </dgm:pt>
    <dgm:pt modelId="{A46BBAF5-4542-49C1-B65C-6E7108F43C96}" type="parTrans" cxnId="{60D31290-8BFC-43B9-BA5B-8CDC8B152C73}">
      <dgm:prSet/>
      <dgm:spPr/>
      <dgm:t>
        <a:bodyPr/>
        <a:lstStyle/>
        <a:p>
          <a:endParaRPr lang="ru-RU"/>
        </a:p>
      </dgm:t>
    </dgm:pt>
    <dgm:pt modelId="{DC8942F0-1CCC-474E-9842-39FF4B881112}" type="sibTrans" cxnId="{60D31290-8BFC-43B9-BA5B-8CDC8B152C73}">
      <dgm:prSet/>
      <dgm:spPr/>
      <dgm:t>
        <a:bodyPr/>
        <a:lstStyle/>
        <a:p>
          <a:endParaRPr lang="ru-RU"/>
        </a:p>
      </dgm:t>
    </dgm:pt>
    <dgm:pt modelId="{B1A2B961-B3E0-4310-9FD8-0105CE2F0EBF}" type="pres">
      <dgm:prSet presAssocID="{FA4A86DB-3D7F-4146-B00A-B1AA9BF84F57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97EE0C0-43B4-4A9E-971D-2198480CE062}" type="pres">
      <dgm:prSet presAssocID="{8C45A1D8-C792-4CA2-84E2-96E819D1EE98}" presName="centerShape" presStyleLbl="node0" presStyleIdx="0" presStyleCnt="1"/>
      <dgm:spPr/>
      <dgm:t>
        <a:bodyPr/>
        <a:lstStyle/>
        <a:p>
          <a:endParaRPr lang="ru-RU"/>
        </a:p>
      </dgm:t>
    </dgm:pt>
    <dgm:pt modelId="{9AED6381-E51F-4B7B-BCC4-485BDE33D880}" type="pres">
      <dgm:prSet presAssocID="{862BF544-7349-4188-88E7-94CFFA5B773E}" presName="Name9" presStyleLbl="parChTrans1D2" presStyleIdx="0" presStyleCnt="6"/>
      <dgm:spPr/>
      <dgm:t>
        <a:bodyPr/>
        <a:lstStyle/>
        <a:p>
          <a:endParaRPr lang="ru-RU"/>
        </a:p>
      </dgm:t>
    </dgm:pt>
    <dgm:pt modelId="{A2A63722-AB6A-4DE2-819E-87FB718166CE}" type="pres">
      <dgm:prSet presAssocID="{862BF544-7349-4188-88E7-94CFFA5B773E}" presName="connTx" presStyleLbl="parChTrans1D2" presStyleIdx="0" presStyleCnt="6"/>
      <dgm:spPr/>
      <dgm:t>
        <a:bodyPr/>
        <a:lstStyle/>
        <a:p>
          <a:endParaRPr lang="ru-RU"/>
        </a:p>
      </dgm:t>
    </dgm:pt>
    <dgm:pt modelId="{5E4529BD-6BE4-4506-A3CF-F901AEDA4CEF}" type="pres">
      <dgm:prSet presAssocID="{8E2BE756-B590-4F51-9672-53B747F65EAB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D57536-AFA5-4B87-B965-FB3CE70C2316}" type="pres">
      <dgm:prSet presAssocID="{0DABA7F2-B94A-4E0E-847F-1866B65D0BD4}" presName="Name9" presStyleLbl="parChTrans1D2" presStyleIdx="1" presStyleCnt="6"/>
      <dgm:spPr/>
      <dgm:t>
        <a:bodyPr/>
        <a:lstStyle/>
        <a:p>
          <a:endParaRPr lang="ru-RU"/>
        </a:p>
      </dgm:t>
    </dgm:pt>
    <dgm:pt modelId="{372897FE-B8A3-40DA-97B4-7CE8E2B412CA}" type="pres">
      <dgm:prSet presAssocID="{0DABA7F2-B94A-4E0E-847F-1866B65D0BD4}" presName="connTx" presStyleLbl="parChTrans1D2" presStyleIdx="1" presStyleCnt="6"/>
      <dgm:spPr/>
      <dgm:t>
        <a:bodyPr/>
        <a:lstStyle/>
        <a:p>
          <a:endParaRPr lang="ru-RU"/>
        </a:p>
      </dgm:t>
    </dgm:pt>
    <dgm:pt modelId="{B4C9903A-FC84-4F43-9782-60FDB1046F80}" type="pres">
      <dgm:prSet presAssocID="{C7844032-4D54-4665-9A2A-3E2E6EB83CFB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C5A646-E6FA-42B4-ACF2-424377973328}" type="pres">
      <dgm:prSet presAssocID="{DC24C425-0A77-4338-B601-DF3EA9700445}" presName="Name9" presStyleLbl="parChTrans1D2" presStyleIdx="2" presStyleCnt="6"/>
      <dgm:spPr/>
      <dgm:t>
        <a:bodyPr/>
        <a:lstStyle/>
        <a:p>
          <a:endParaRPr lang="ru-RU"/>
        </a:p>
      </dgm:t>
    </dgm:pt>
    <dgm:pt modelId="{B1CF35F5-5339-48CB-A58D-94A93B6B7748}" type="pres">
      <dgm:prSet presAssocID="{DC24C425-0A77-4338-B601-DF3EA9700445}" presName="connTx" presStyleLbl="parChTrans1D2" presStyleIdx="2" presStyleCnt="6"/>
      <dgm:spPr/>
      <dgm:t>
        <a:bodyPr/>
        <a:lstStyle/>
        <a:p>
          <a:endParaRPr lang="ru-RU"/>
        </a:p>
      </dgm:t>
    </dgm:pt>
    <dgm:pt modelId="{D72F4266-005C-40D6-92C7-7D38B5869B0A}" type="pres">
      <dgm:prSet presAssocID="{73424A4B-7EB4-4F7B-9436-6F64937744B4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A440DC-A592-44E0-B2F3-9FE3120C8641}" type="pres">
      <dgm:prSet presAssocID="{EDBF441D-9930-4671-809E-83165BAF39DD}" presName="Name9" presStyleLbl="parChTrans1D2" presStyleIdx="3" presStyleCnt="6"/>
      <dgm:spPr/>
      <dgm:t>
        <a:bodyPr/>
        <a:lstStyle/>
        <a:p>
          <a:endParaRPr lang="ru-RU"/>
        </a:p>
      </dgm:t>
    </dgm:pt>
    <dgm:pt modelId="{EF90543C-18A1-4C7E-ADBC-DD3EF1629BA4}" type="pres">
      <dgm:prSet presAssocID="{EDBF441D-9930-4671-809E-83165BAF39DD}" presName="connTx" presStyleLbl="parChTrans1D2" presStyleIdx="3" presStyleCnt="6"/>
      <dgm:spPr/>
      <dgm:t>
        <a:bodyPr/>
        <a:lstStyle/>
        <a:p>
          <a:endParaRPr lang="ru-RU"/>
        </a:p>
      </dgm:t>
    </dgm:pt>
    <dgm:pt modelId="{59274C7D-28F3-4A94-A3AF-79B3FD801C87}" type="pres">
      <dgm:prSet presAssocID="{525374E1-D397-4736-B7BD-48E329D69DA5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E91BD4-0F64-4AD6-A0BC-A520549955BB}" type="pres">
      <dgm:prSet presAssocID="{18716D4D-A2AC-471A-AB1B-2A97CD3CD1FD}" presName="Name9" presStyleLbl="parChTrans1D2" presStyleIdx="4" presStyleCnt="6"/>
      <dgm:spPr/>
      <dgm:t>
        <a:bodyPr/>
        <a:lstStyle/>
        <a:p>
          <a:endParaRPr lang="ru-RU"/>
        </a:p>
      </dgm:t>
    </dgm:pt>
    <dgm:pt modelId="{6803630D-8FA5-4CE5-BD81-FDBC8854800E}" type="pres">
      <dgm:prSet presAssocID="{18716D4D-A2AC-471A-AB1B-2A97CD3CD1FD}" presName="connTx" presStyleLbl="parChTrans1D2" presStyleIdx="4" presStyleCnt="6"/>
      <dgm:spPr/>
      <dgm:t>
        <a:bodyPr/>
        <a:lstStyle/>
        <a:p>
          <a:endParaRPr lang="ru-RU"/>
        </a:p>
      </dgm:t>
    </dgm:pt>
    <dgm:pt modelId="{A363243C-5565-46B0-A9D2-7C050827534D}" type="pres">
      <dgm:prSet presAssocID="{68BB055E-48BD-45C5-A7C9-49FF14074B68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3217A5-8D53-49A7-B169-7FB18E23B99C}" type="pres">
      <dgm:prSet presAssocID="{A46BBAF5-4542-49C1-B65C-6E7108F43C96}" presName="Name9" presStyleLbl="parChTrans1D2" presStyleIdx="5" presStyleCnt="6"/>
      <dgm:spPr/>
      <dgm:t>
        <a:bodyPr/>
        <a:lstStyle/>
        <a:p>
          <a:endParaRPr lang="ru-RU"/>
        </a:p>
      </dgm:t>
    </dgm:pt>
    <dgm:pt modelId="{9975E73D-93AE-479D-9B27-D25230B1BD16}" type="pres">
      <dgm:prSet presAssocID="{A46BBAF5-4542-49C1-B65C-6E7108F43C96}" presName="connTx" presStyleLbl="parChTrans1D2" presStyleIdx="5" presStyleCnt="6"/>
      <dgm:spPr/>
      <dgm:t>
        <a:bodyPr/>
        <a:lstStyle/>
        <a:p>
          <a:endParaRPr lang="ru-RU"/>
        </a:p>
      </dgm:t>
    </dgm:pt>
    <dgm:pt modelId="{C24B8545-9FE7-4EAB-A131-1E7A1E9C6A72}" type="pres">
      <dgm:prSet presAssocID="{2FBC32B1-34CA-4FB6-A5A8-898A9455080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A1F376-8BE7-4F72-9559-614CC3BF1DE9}" srcId="{8C45A1D8-C792-4CA2-84E2-96E819D1EE98}" destId="{8E2BE756-B590-4F51-9672-53B747F65EAB}" srcOrd="0" destOrd="0" parTransId="{862BF544-7349-4188-88E7-94CFFA5B773E}" sibTransId="{29DA09F7-26CB-4C5D-86FB-C47A1E808FCF}"/>
    <dgm:cxn modelId="{02FB5E3D-0D0E-47AA-80DF-BF3F4ACECF57}" type="presOf" srcId="{EDBF441D-9930-4671-809E-83165BAF39DD}" destId="{EF90543C-18A1-4C7E-ADBC-DD3EF1629BA4}" srcOrd="1" destOrd="0" presId="urn:microsoft.com/office/officeart/2005/8/layout/radial1"/>
    <dgm:cxn modelId="{ABA3F8A2-F3A2-4891-AC03-A5A21BBEB1A1}" type="presOf" srcId="{0DABA7F2-B94A-4E0E-847F-1866B65D0BD4}" destId="{372897FE-B8A3-40DA-97B4-7CE8E2B412CA}" srcOrd="1" destOrd="0" presId="urn:microsoft.com/office/officeart/2005/8/layout/radial1"/>
    <dgm:cxn modelId="{A9185146-156B-464B-B583-77A46F9EDE0F}" srcId="{8C45A1D8-C792-4CA2-84E2-96E819D1EE98}" destId="{C7844032-4D54-4665-9A2A-3E2E6EB83CFB}" srcOrd="1" destOrd="0" parTransId="{0DABA7F2-B94A-4E0E-847F-1866B65D0BD4}" sibTransId="{C157A5C4-1265-4964-B200-9F1CE8ED8648}"/>
    <dgm:cxn modelId="{8FFDB89C-0F06-4614-B955-8F6F1BDACA98}" srcId="{8C45A1D8-C792-4CA2-84E2-96E819D1EE98}" destId="{68BB055E-48BD-45C5-A7C9-49FF14074B68}" srcOrd="4" destOrd="0" parTransId="{18716D4D-A2AC-471A-AB1B-2A97CD3CD1FD}" sibTransId="{E5C91F3C-602F-4CAE-A49F-19ECDFE0631B}"/>
    <dgm:cxn modelId="{7139A717-484D-40B7-AB24-A6B4539BE742}" type="presOf" srcId="{18716D4D-A2AC-471A-AB1B-2A97CD3CD1FD}" destId="{1BE91BD4-0F64-4AD6-A0BC-A520549955BB}" srcOrd="0" destOrd="0" presId="urn:microsoft.com/office/officeart/2005/8/layout/radial1"/>
    <dgm:cxn modelId="{F4EC801D-5AB9-4CE0-B1BE-2CA9A1572D06}" type="presOf" srcId="{73424A4B-7EB4-4F7B-9436-6F64937744B4}" destId="{D72F4266-005C-40D6-92C7-7D38B5869B0A}" srcOrd="0" destOrd="0" presId="urn:microsoft.com/office/officeart/2005/8/layout/radial1"/>
    <dgm:cxn modelId="{569A880A-D170-488D-89ED-9E67C6B928BD}" type="presOf" srcId="{862BF544-7349-4188-88E7-94CFFA5B773E}" destId="{A2A63722-AB6A-4DE2-819E-87FB718166CE}" srcOrd="1" destOrd="0" presId="urn:microsoft.com/office/officeart/2005/8/layout/radial1"/>
    <dgm:cxn modelId="{60D31290-8BFC-43B9-BA5B-8CDC8B152C73}" srcId="{8C45A1D8-C792-4CA2-84E2-96E819D1EE98}" destId="{2FBC32B1-34CA-4FB6-A5A8-898A94550800}" srcOrd="5" destOrd="0" parTransId="{A46BBAF5-4542-49C1-B65C-6E7108F43C96}" sibTransId="{DC8942F0-1CCC-474E-9842-39FF4B881112}"/>
    <dgm:cxn modelId="{4FB1AAA6-92FC-445C-A687-C19AE7833F38}" type="presOf" srcId="{862BF544-7349-4188-88E7-94CFFA5B773E}" destId="{9AED6381-E51F-4B7B-BCC4-485BDE33D880}" srcOrd="0" destOrd="0" presId="urn:microsoft.com/office/officeart/2005/8/layout/radial1"/>
    <dgm:cxn modelId="{1F1D6C20-0120-40CD-A59B-107596E20937}" srcId="{8C45A1D8-C792-4CA2-84E2-96E819D1EE98}" destId="{525374E1-D397-4736-B7BD-48E329D69DA5}" srcOrd="3" destOrd="0" parTransId="{EDBF441D-9930-4671-809E-83165BAF39DD}" sibTransId="{560A82A5-7109-41ED-AF83-81A38830EFD3}"/>
    <dgm:cxn modelId="{7443FC13-1B67-4B57-9C15-E8FBD6689DC2}" type="presOf" srcId="{DC24C425-0A77-4338-B601-DF3EA9700445}" destId="{3DC5A646-E6FA-42B4-ACF2-424377973328}" srcOrd="0" destOrd="0" presId="urn:microsoft.com/office/officeart/2005/8/layout/radial1"/>
    <dgm:cxn modelId="{18FBA443-33CA-49CC-9357-E758230C32D8}" type="presOf" srcId="{A46BBAF5-4542-49C1-B65C-6E7108F43C96}" destId="{E43217A5-8D53-49A7-B169-7FB18E23B99C}" srcOrd="0" destOrd="0" presId="urn:microsoft.com/office/officeart/2005/8/layout/radial1"/>
    <dgm:cxn modelId="{C71B7927-36B9-47B2-A76E-474C99E337A8}" type="presOf" srcId="{2FBC32B1-34CA-4FB6-A5A8-898A94550800}" destId="{C24B8545-9FE7-4EAB-A131-1E7A1E9C6A72}" srcOrd="0" destOrd="0" presId="urn:microsoft.com/office/officeart/2005/8/layout/radial1"/>
    <dgm:cxn modelId="{489419ED-24DA-476A-A0ED-54285D263A8E}" type="presOf" srcId="{EDBF441D-9930-4671-809E-83165BAF39DD}" destId="{A1A440DC-A592-44E0-B2F3-9FE3120C8641}" srcOrd="0" destOrd="0" presId="urn:microsoft.com/office/officeart/2005/8/layout/radial1"/>
    <dgm:cxn modelId="{C621721D-455E-4505-8B56-BFFF860D03BB}" srcId="{8C45A1D8-C792-4CA2-84E2-96E819D1EE98}" destId="{73424A4B-7EB4-4F7B-9436-6F64937744B4}" srcOrd="2" destOrd="0" parTransId="{DC24C425-0A77-4338-B601-DF3EA9700445}" sibTransId="{B1E42EBE-9C16-490E-98A5-E7FBCF0F00EB}"/>
    <dgm:cxn modelId="{34355A62-E09F-42C1-947A-59415A9B9D3F}" type="presOf" srcId="{68BB055E-48BD-45C5-A7C9-49FF14074B68}" destId="{A363243C-5565-46B0-A9D2-7C050827534D}" srcOrd="0" destOrd="0" presId="urn:microsoft.com/office/officeart/2005/8/layout/radial1"/>
    <dgm:cxn modelId="{B5552B96-4954-4017-A005-6F9496C948F0}" type="presOf" srcId="{8C45A1D8-C792-4CA2-84E2-96E819D1EE98}" destId="{797EE0C0-43B4-4A9E-971D-2198480CE062}" srcOrd="0" destOrd="0" presId="urn:microsoft.com/office/officeart/2005/8/layout/radial1"/>
    <dgm:cxn modelId="{27C8E411-F371-40E8-8939-B7D0FB92C5D7}" type="presOf" srcId="{525374E1-D397-4736-B7BD-48E329D69DA5}" destId="{59274C7D-28F3-4A94-A3AF-79B3FD801C87}" srcOrd="0" destOrd="0" presId="urn:microsoft.com/office/officeart/2005/8/layout/radial1"/>
    <dgm:cxn modelId="{A8065106-4D2A-44D4-B3DC-2447E4D6CB4D}" type="presOf" srcId="{A46BBAF5-4542-49C1-B65C-6E7108F43C96}" destId="{9975E73D-93AE-479D-9B27-D25230B1BD16}" srcOrd="1" destOrd="0" presId="urn:microsoft.com/office/officeart/2005/8/layout/radial1"/>
    <dgm:cxn modelId="{1DCECD95-06C7-4657-9B31-B7FB8AA6CFFB}" type="presOf" srcId="{C7844032-4D54-4665-9A2A-3E2E6EB83CFB}" destId="{B4C9903A-FC84-4F43-9782-60FDB1046F80}" srcOrd="0" destOrd="0" presId="urn:microsoft.com/office/officeart/2005/8/layout/radial1"/>
    <dgm:cxn modelId="{CE367F57-CACD-4854-B867-1561D7A2D1E9}" type="presOf" srcId="{8E2BE756-B590-4F51-9672-53B747F65EAB}" destId="{5E4529BD-6BE4-4506-A3CF-F901AEDA4CEF}" srcOrd="0" destOrd="0" presId="urn:microsoft.com/office/officeart/2005/8/layout/radial1"/>
    <dgm:cxn modelId="{AFC68B9F-AC0B-4E93-A59F-DAF432D2893B}" type="presOf" srcId="{DC24C425-0A77-4338-B601-DF3EA9700445}" destId="{B1CF35F5-5339-48CB-A58D-94A93B6B7748}" srcOrd="1" destOrd="0" presId="urn:microsoft.com/office/officeart/2005/8/layout/radial1"/>
    <dgm:cxn modelId="{647CA3DF-E397-4537-9779-598018AD3CF4}" srcId="{FA4A86DB-3D7F-4146-B00A-B1AA9BF84F57}" destId="{8C45A1D8-C792-4CA2-84E2-96E819D1EE98}" srcOrd="0" destOrd="0" parTransId="{8A609A56-E200-4F7E-B306-FB170B6D0E79}" sibTransId="{0395C87C-4193-4F5A-A2CA-1EE91C45152A}"/>
    <dgm:cxn modelId="{BA143CBF-6927-4F0C-8A23-4D3A00D75C43}" type="presOf" srcId="{FA4A86DB-3D7F-4146-B00A-B1AA9BF84F57}" destId="{B1A2B961-B3E0-4310-9FD8-0105CE2F0EBF}" srcOrd="0" destOrd="0" presId="urn:microsoft.com/office/officeart/2005/8/layout/radial1"/>
    <dgm:cxn modelId="{1341F0E9-66D3-4B70-9CCC-D42892C91765}" type="presOf" srcId="{0DABA7F2-B94A-4E0E-847F-1866B65D0BD4}" destId="{7FD57536-AFA5-4B87-B965-FB3CE70C2316}" srcOrd="0" destOrd="0" presId="urn:microsoft.com/office/officeart/2005/8/layout/radial1"/>
    <dgm:cxn modelId="{A8AA2EBB-3E88-400F-8A1C-BCEA86971919}" type="presOf" srcId="{18716D4D-A2AC-471A-AB1B-2A97CD3CD1FD}" destId="{6803630D-8FA5-4CE5-BD81-FDBC8854800E}" srcOrd="1" destOrd="0" presId="urn:microsoft.com/office/officeart/2005/8/layout/radial1"/>
    <dgm:cxn modelId="{AA3E468B-9A53-460E-83A7-BCCBD4B77451}" type="presParOf" srcId="{B1A2B961-B3E0-4310-9FD8-0105CE2F0EBF}" destId="{797EE0C0-43B4-4A9E-971D-2198480CE062}" srcOrd="0" destOrd="0" presId="urn:microsoft.com/office/officeart/2005/8/layout/radial1"/>
    <dgm:cxn modelId="{48714199-1D44-44A4-A311-8B74EB8C6E40}" type="presParOf" srcId="{B1A2B961-B3E0-4310-9FD8-0105CE2F0EBF}" destId="{9AED6381-E51F-4B7B-BCC4-485BDE33D880}" srcOrd="1" destOrd="0" presId="urn:microsoft.com/office/officeart/2005/8/layout/radial1"/>
    <dgm:cxn modelId="{3FCBCF5D-8BF8-45C1-A483-DAAB332C254B}" type="presParOf" srcId="{9AED6381-E51F-4B7B-BCC4-485BDE33D880}" destId="{A2A63722-AB6A-4DE2-819E-87FB718166CE}" srcOrd="0" destOrd="0" presId="urn:microsoft.com/office/officeart/2005/8/layout/radial1"/>
    <dgm:cxn modelId="{3E62F12B-B4AE-4C37-8777-A916CCE4A82D}" type="presParOf" srcId="{B1A2B961-B3E0-4310-9FD8-0105CE2F0EBF}" destId="{5E4529BD-6BE4-4506-A3CF-F901AEDA4CEF}" srcOrd="2" destOrd="0" presId="urn:microsoft.com/office/officeart/2005/8/layout/radial1"/>
    <dgm:cxn modelId="{CBD9B23B-5B8D-42D9-BF4A-12E895E9DD94}" type="presParOf" srcId="{B1A2B961-B3E0-4310-9FD8-0105CE2F0EBF}" destId="{7FD57536-AFA5-4B87-B965-FB3CE70C2316}" srcOrd="3" destOrd="0" presId="urn:microsoft.com/office/officeart/2005/8/layout/radial1"/>
    <dgm:cxn modelId="{7E58084A-925C-4F7F-90A2-E85566E36F5E}" type="presParOf" srcId="{7FD57536-AFA5-4B87-B965-FB3CE70C2316}" destId="{372897FE-B8A3-40DA-97B4-7CE8E2B412CA}" srcOrd="0" destOrd="0" presId="urn:microsoft.com/office/officeart/2005/8/layout/radial1"/>
    <dgm:cxn modelId="{D1CECE83-C250-4D1D-84CF-50F94C61EACE}" type="presParOf" srcId="{B1A2B961-B3E0-4310-9FD8-0105CE2F0EBF}" destId="{B4C9903A-FC84-4F43-9782-60FDB1046F80}" srcOrd="4" destOrd="0" presId="urn:microsoft.com/office/officeart/2005/8/layout/radial1"/>
    <dgm:cxn modelId="{D23D4897-63C4-458E-9E6F-C8BE086FCCCF}" type="presParOf" srcId="{B1A2B961-B3E0-4310-9FD8-0105CE2F0EBF}" destId="{3DC5A646-E6FA-42B4-ACF2-424377973328}" srcOrd="5" destOrd="0" presId="urn:microsoft.com/office/officeart/2005/8/layout/radial1"/>
    <dgm:cxn modelId="{5B8B4D04-156F-4918-A82B-DEAC73CCD6F1}" type="presParOf" srcId="{3DC5A646-E6FA-42B4-ACF2-424377973328}" destId="{B1CF35F5-5339-48CB-A58D-94A93B6B7748}" srcOrd="0" destOrd="0" presId="urn:microsoft.com/office/officeart/2005/8/layout/radial1"/>
    <dgm:cxn modelId="{075E08DF-1885-438D-9E06-62DB47A5CA52}" type="presParOf" srcId="{B1A2B961-B3E0-4310-9FD8-0105CE2F0EBF}" destId="{D72F4266-005C-40D6-92C7-7D38B5869B0A}" srcOrd="6" destOrd="0" presId="urn:microsoft.com/office/officeart/2005/8/layout/radial1"/>
    <dgm:cxn modelId="{F0B33C04-F772-4524-AB2D-9FE755628BDA}" type="presParOf" srcId="{B1A2B961-B3E0-4310-9FD8-0105CE2F0EBF}" destId="{A1A440DC-A592-44E0-B2F3-9FE3120C8641}" srcOrd="7" destOrd="0" presId="urn:microsoft.com/office/officeart/2005/8/layout/radial1"/>
    <dgm:cxn modelId="{9E77403F-8B58-401D-AF09-4734322E6AAB}" type="presParOf" srcId="{A1A440DC-A592-44E0-B2F3-9FE3120C8641}" destId="{EF90543C-18A1-4C7E-ADBC-DD3EF1629BA4}" srcOrd="0" destOrd="0" presId="urn:microsoft.com/office/officeart/2005/8/layout/radial1"/>
    <dgm:cxn modelId="{CD3A5A87-4C75-4139-9273-8F4C5133CB4C}" type="presParOf" srcId="{B1A2B961-B3E0-4310-9FD8-0105CE2F0EBF}" destId="{59274C7D-28F3-4A94-A3AF-79B3FD801C87}" srcOrd="8" destOrd="0" presId="urn:microsoft.com/office/officeart/2005/8/layout/radial1"/>
    <dgm:cxn modelId="{E8425717-074D-4AF2-B6CD-3F19A211A0BC}" type="presParOf" srcId="{B1A2B961-B3E0-4310-9FD8-0105CE2F0EBF}" destId="{1BE91BD4-0F64-4AD6-A0BC-A520549955BB}" srcOrd="9" destOrd="0" presId="urn:microsoft.com/office/officeart/2005/8/layout/radial1"/>
    <dgm:cxn modelId="{DE93CE92-ECFC-4135-B828-021D45A87D99}" type="presParOf" srcId="{1BE91BD4-0F64-4AD6-A0BC-A520549955BB}" destId="{6803630D-8FA5-4CE5-BD81-FDBC8854800E}" srcOrd="0" destOrd="0" presId="urn:microsoft.com/office/officeart/2005/8/layout/radial1"/>
    <dgm:cxn modelId="{62FDAEF2-AA1D-4D35-BB17-8A0E4FCF12B6}" type="presParOf" srcId="{B1A2B961-B3E0-4310-9FD8-0105CE2F0EBF}" destId="{A363243C-5565-46B0-A9D2-7C050827534D}" srcOrd="10" destOrd="0" presId="urn:microsoft.com/office/officeart/2005/8/layout/radial1"/>
    <dgm:cxn modelId="{CCC46553-5589-4D2E-8DF7-02181F1C4DA6}" type="presParOf" srcId="{B1A2B961-B3E0-4310-9FD8-0105CE2F0EBF}" destId="{E43217A5-8D53-49A7-B169-7FB18E23B99C}" srcOrd="11" destOrd="0" presId="urn:microsoft.com/office/officeart/2005/8/layout/radial1"/>
    <dgm:cxn modelId="{E273ECAF-1728-483A-8900-D818EB8DD1D4}" type="presParOf" srcId="{E43217A5-8D53-49A7-B169-7FB18E23B99C}" destId="{9975E73D-93AE-479D-9B27-D25230B1BD16}" srcOrd="0" destOrd="0" presId="urn:microsoft.com/office/officeart/2005/8/layout/radial1"/>
    <dgm:cxn modelId="{11BF041F-CFB4-44D5-9D60-C33004D8ECF8}" type="presParOf" srcId="{B1A2B961-B3E0-4310-9FD8-0105CE2F0EBF}" destId="{C24B8545-9FE7-4EAB-A131-1E7A1E9C6A72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7EE0C0-43B4-4A9E-971D-2198480CE062}">
      <dsp:nvSpPr>
        <dsp:cNvPr id="0" name=""/>
        <dsp:cNvSpPr/>
      </dsp:nvSpPr>
      <dsp:spPr>
        <a:xfrm>
          <a:off x="5284185" y="2484493"/>
          <a:ext cx="1889013" cy="1889013"/>
        </a:xfrm>
        <a:prstGeom prst="ellipse">
          <a:avLst/>
        </a:prstGeom>
        <a:solidFill>
          <a:schemeClr val="accent5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uk-UA" sz="1000" b="1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uk-UA" sz="1000" b="1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0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Принципи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0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 активізації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0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 пізнавальної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0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діяльності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0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 учнів.</a:t>
          </a:r>
          <a:r>
            <a:rPr kumimoji="0" lang="uk-UA" sz="10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 </a:t>
          </a:r>
          <a:br>
            <a:rPr kumimoji="0" lang="uk-UA" sz="10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</a:br>
          <a:r>
            <a:rPr kumimoji="0" lang="uk-UA" sz="10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/>
          </a:r>
          <a:br>
            <a:rPr kumimoji="0" lang="uk-UA" sz="10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</a:br>
          <a:endParaRPr kumimoji="0" lang="uk-UA" sz="10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endParaRPr>
        </a:p>
      </dsp:txBody>
      <dsp:txXfrm>
        <a:off x="5560825" y="2761133"/>
        <a:ext cx="1335733" cy="1335733"/>
      </dsp:txXfrm>
    </dsp:sp>
    <dsp:sp modelId="{9AED6381-E51F-4B7B-BCC4-485BDE33D880}">
      <dsp:nvSpPr>
        <dsp:cNvPr id="0" name=""/>
        <dsp:cNvSpPr/>
      </dsp:nvSpPr>
      <dsp:spPr>
        <a:xfrm rot="16200000">
          <a:off x="5943472" y="2185626"/>
          <a:ext cx="570438" cy="27294"/>
        </a:xfrm>
        <a:custGeom>
          <a:avLst/>
          <a:gdLst/>
          <a:ahLst/>
          <a:cxnLst/>
          <a:rect l="0" t="0" r="0" b="0"/>
          <a:pathLst>
            <a:path>
              <a:moveTo>
                <a:pt x="0" y="13647"/>
              </a:moveTo>
              <a:lnTo>
                <a:pt x="570438" y="1364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214431" y="2185012"/>
        <a:ext cx="28521" cy="28521"/>
      </dsp:txXfrm>
    </dsp:sp>
    <dsp:sp modelId="{5E4529BD-6BE4-4506-A3CF-F901AEDA4CEF}">
      <dsp:nvSpPr>
        <dsp:cNvPr id="0" name=""/>
        <dsp:cNvSpPr/>
      </dsp:nvSpPr>
      <dsp:spPr>
        <a:xfrm>
          <a:off x="5284185" y="25041"/>
          <a:ext cx="1889013" cy="1889013"/>
        </a:xfrm>
        <a:prstGeom prst="ellipse">
          <a:avLst/>
        </a:prstGeom>
        <a:solidFill>
          <a:schemeClr val="accent5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Принцип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 проблемності </a:t>
          </a:r>
          <a:br>
            <a:rPr kumimoji="0" lang="uk-UA" sz="1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</a:br>
          <a:r>
            <a:rPr kumimoji="0" lang="uk-UA" sz="1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/>
          </a:r>
          <a:br>
            <a:rPr kumimoji="0" lang="uk-UA" sz="1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</a:br>
          <a:endParaRPr kumimoji="0" lang="uk-UA" sz="14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endParaRPr>
        </a:p>
      </dsp:txBody>
      <dsp:txXfrm>
        <a:off x="5560825" y="301681"/>
        <a:ext cx="1335733" cy="1335733"/>
      </dsp:txXfrm>
    </dsp:sp>
    <dsp:sp modelId="{7FD57536-AFA5-4B87-B965-FB3CE70C2316}">
      <dsp:nvSpPr>
        <dsp:cNvPr id="0" name=""/>
        <dsp:cNvSpPr/>
      </dsp:nvSpPr>
      <dsp:spPr>
        <a:xfrm rot="19800000">
          <a:off x="7008446" y="2800489"/>
          <a:ext cx="570438" cy="27294"/>
        </a:xfrm>
        <a:custGeom>
          <a:avLst/>
          <a:gdLst/>
          <a:ahLst/>
          <a:cxnLst/>
          <a:rect l="0" t="0" r="0" b="0"/>
          <a:pathLst>
            <a:path>
              <a:moveTo>
                <a:pt x="0" y="13647"/>
              </a:moveTo>
              <a:lnTo>
                <a:pt x="570438" y="1364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7279405" y="2799875"/>
        <a:ext cx="28521" cy="28521"/>
      </dsp:txXfrm>
    </dsp:sp>
    <dsp:sp modelId="{B4C9903A-FC84-4F43-9782-60FDB1046F80}">
      <dsp:nvSpPr>
        <dsp:cNvPr id="0" name=""/>
        <dsp:cNvSpPr/>
      </dsp:nvSpPr>
      <dsp:spPr>
        <a:xfrm>
          <a:off x="7414133" y="1254767"/>
          <a:ext cx="1889013" cy="1889013"/>
        </a:xfrm>
        <a:prstGeom prst="ellipse">
          <a:avLst/>
        </a:prstGeom>
        <a:solidFill>
          <a:schemeClr val="accent5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Принцип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400" b="0" i="0" u="none" strike="noStrike" kern="1200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Взаємо-</a:t>
          </a:r>
          <a:endParaRPr kumimoji="0" lang="uk-UA" sz="14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навчання </a:t>
          </a:r>
        </a:p>
      </dsp:txBody>
      <dsp:txXfrm>
        <a:off x="7690773" y="1531407"/>
        <a:ext cx="1335733" cy="1335733"/>
      </dsp:txXfrm>
    </dsp:sp>
    <dsp:sp modelId="{3DC5A646-E6FA-42B4-ACF2-424377973328}">
      <dsp:nvSpPr>
        <dsp:cNvPr id="0" name=""/>
        <dsp:cNvSpPr/>
      </dsp:nvSpPr>
      <dsp:spPr>
        <a:xfrm rot="1800000">
          <a:off x="7008446" y="4030215"/>
          <a:ext cx="570438" cy="27294"/>
        </a:xfrm>
        <a:custGeom>
          <a:avLst/>
          <a:gdLst/>
          <a:ahLst/>
          <a:cxnLst/>
          <a:rect l="0" t="0" r="0" b="0"/>
          <a:pathLst>
            <a:path>
              <a:moveTo>
                <a:pt x="0" y="13647"/>
              </a:moveTo>
              <a:lnTo>
                <a:pt x="570438" y="1364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7279405" y="4029602"/>
        <a:ext cx="28521" cy="28521"/>
      </dsp:txXfrm>
    </dsp:sp>
    <dsp:sp modelId="{D72F4266-005C-40D6-92C7-7D38B5869B0A}">
      <dsp:nvSpPr>
        <dsp:cNvPr id="0" name=""/>
        <dsp:cNvSpPr/>
      </dsp:nvSpPr>
      <dsp:spPr>
        <a:xfrm>
          <a:off x="7414133" y="3714219"/>
          <a:ext cx="1889013" cy="1889013"/>
        </a:xfrm>
        <a:prstGeom prst="ellipse">
          <a:avLst/>
        </a:prstGeom>
        <a:solidFill>
          <a:schemeClr val="accent5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Принцип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дослідження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 проблем </a:t>
          </a:r>
        </a:p>
      </dsp:txBody>
      <dsp:txXfrm>
        <a:off x="7690773" y="3990859"/>
        <a:ext cx="1335733" cy="1335733"/>
      </dsp:txXfrm>
    </dsp:sp>
    <dsp:sp modelId="{A1A440DC-A592-44E0-B2F3-9FE3120C8641}">
      <dsp:nvSpPr>
        <dsp:cNvPr id="0" name=""/>
        <dsp:cNvSpPr/>
      </dsp:nvSpPr>
      <dsp:spPr>
        <a:xfrm rot="5400000">
          <a:off x="5943472" y="4645078"/>
          <a:ext cx="570438" cy="27294"/>
        </a:xfrm>
        <a:custGeom>
          <a:avLst/>
          <a:gdLst/>
          <a:ahLst/>
          <a:cxnLst/>
          <a:rect l="0" t="0" r="0" b="0"/>
          <a:pathLst>
            <a:path>
              <a:moveTo>
                <a:pt x="0" y="13647"/>
              </a:moveTo>
              <a:lnTo>
                <a:pt x="570438" y="1364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214431" y="4644465"/>
        <a:ext cx="28521" cy="28521"/>
      </dsp:txXfrm>
    </dsp:sp>
    <dsp:sp modelId="{59274C7D-28F3-4A94-A3AF-79B3FD801C87}">
      <dsp:nvSpPr>
        <dsp:cNvPr id="0" name=""/>
        <dsp:cNvSpPr/>
      </dsp:nvSpPr>
      <dsp:spPr>
        <a:xfrm>
          <a:off x="5284185" y="4943945"/>
          <a:ext cx="1889013" cy="1889013"/>
        </a:xfrm>
        <a:prstGeom prst="ellipse">
          <a:avLst/>
        </a:prstGeom>
        <a:solidFill>
          <a:schemeClr val="accent5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Принцип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 мотивації </a:t>
          </a:r>
          <a:br>
            <a:rPr kumimoji="0" lang="uk-UA" sz="1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</a:br>
          <a:r>
            <a:rPr kumimoji="0" lang="uk-UA" sz="1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/>
          </a:r>
          <a:br>
            <a:rPr kumimoji="0" lang="uk-UA" sz="1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</a:br>
          <a:endParaRPr kumimoji="0" lang="uk-UA" sz="14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endParaRPr>
        </a:p>
      </dsp:txBody>
      <dsp:txXfrm>
        <a:off x="5560825" y="5220585"/>
        <a:ext cx="1335733" cy="1335733"/>
      </dsp:txXfrm>
    </dsp:sp>
    <dsp:sp modelId="{1BE91BD4-0F64-4AD6-A0BC-A520549955BB}">
      <dsp:nvSpPr>
        <dsp:cNvPr id="0" name=""/>
        <dsp:cNvSpPr/>
      </dsp:nvSpPr>
      <dsp:spPr>
        <a:xfrm rot="9000000">
          <a:off x="4878498" y="4030215"/>
          <a:ext cx="570438" cy="27294"/>
        </a:xfrm>
        <a:custGeom>
          <a:avLst/>
          <a:gdLst/>
          <a:ahLst/>
          <a:cxnLst/>
          <a:rect l="0" t="0" r="0" b="0"/>
          <a:pathLst>
            <a:path>
              <a:moveTo>
                <a:pt x="0" y="13647"/>
              </a:moveTo>
              <a:lnTo>
                <a:pt x="570438" y="1364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5149457" y="4029602"/>
        <a:ext cx="28521" cy="28521"/>
      </dsp:txXfrm>
    </dsp:sp>
    <dsp:sp modelId="{A363243C-5565-46B0-A9D2-7C050827534D}">
      <dsp:nvSpPr>
        <dsp:cNvPr id="0" name=""/>
        <dsp:cNvSpPr/>
      </dsp:nvSpPr>
      <dsp:spPr>
        <a:xfrm>
          <a:off x="3154237" y="3714219"/>
          <a:ext cx="1889013" cy="1889013"/>
        </a:xfrm>
        <a:prstGeom prst="ellipse">
          <a:avLst/>
        </a:prstGeom>
        <a:solidFill>
          <a:schemeClr val="accent5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Принцип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самонавчання </a:t>
          </a:r>
        </a:p>
      </dsp:txBody>
      <dsp:txXfrm>
        <a:off x="3430877" y="3990859"/>
        <a:ext cx="1335733" cy="1335733"/>
      </dsp:txXfrm>
    </dsp:sp>
    <dsp:sp modelId="{E43217A5-8D53-49A7-B169-7FB18E23B99C}">
      <dsp:nvSpPr>
        <dsp:cNvPr id="0" name=""/>
        <dsp:cNvSpPr/>
      </dsp:nvSpPr>
      <dsp:spPr>
        <a:xfrm rot="12600000">
          <a:off x="4878498" y="2800489"/>
          <a:ext cx="570438" cy="27294"/>
        </a:xfrm>
        <a:custGeom>
          <a:avLst/>
          <a:gdLst/>
          <a:ahLst/>
          <a:cxnLst/>
          <a:rect l="0" t="0" r="0" b="0"/>
          <a:pathLst>
            <a:path>
              <a:moveTo>
                <a:pt x="0" y="13647"/>
              </a:moveTo>
              <a:lnTo>
                <a:pt x="570438" y="1364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5149457" y="2799875"/>
        <a:ext cx="28521" cy="28521"/>
      </dsp:txXfrm>
    </dsp:sp>
    <dsp:sp modelId="{C24B8545-9FE7-4EAB-A131-1E7A1E9C6A72}">
      <dsp:nvSpPr>
        <dsp:cNvPr id="0" name=""/>
        <dsp:cNvSpPr/>
      </dsp:nvSpPr>
      <dsp:spPr>
        <a:xfrm>
          <a:off x="3154237" y="1254767"/>
          <a:ext cx="1889013" cy="1889013"/>
        </a:xfrm>
        <a:prstGeom prst="ellipse">
          <a:avLst/>
        </a:prstGeom>
        <a:solidFill>
          <a:schemeClr val="accent5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Принцип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індивідуалізації </a:t>
          </a:r>
        </a:p>
      </dsp:txBody>
      <dsp:txXfrm>
        <a:off x="3430877" y="1531407"/>
        <a:ext cx="1335733" cy="13357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image" Target="../media/image44.emf"/><Relationship Id="rId4" Type="http://schemas.openxmlformats.org/officeDocument/2006/relationships/image" Target="../media/image4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23526-7707-498A-B3A8-BC4EDAA2C55A}" type="datetimeFigureOut">
              <a:rPr lang="ru-RU" smtClean="0"/>
              <a:pPr>
                <a:defRPr/>
              </a:pPr>
              <a:t>12.03.2018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C6DD2-57D0-469D-937F-DFC989B08283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7395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417D5-58F3-41C2-AC66-EA45CE70AAD9}" type="datetimeFigureOut">
              <a:rPr lang="ru-RU" smtClean="0"/>
              <a:pPr>
                <a:defRPr/>
              </a:pPr>
              <a:t>12.03.2018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61214-903A-49B2-AA03-B149595FA999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7100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C3027-7D7B-4266-B4F0-14955DA5CBF9}" type="datetimeFigureOut">
              <a:rPr lang="ru-RU" smtClean="0"/>
              <a:pPr>
                <a:defRPr/>
              </a:pPr>
              <a:t>12.03.2018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CB0DD-FD93-458D-B114-053D54E66E7F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0977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C7C35-29C8-44AA-BA3A-770B9DB3954A}" type="datetimeFigureOut">
              <a:rPr lang="ru-RU" smtClean="0"/>
              <a:pPr>
                <a:defRPr/>
              </a:pPr>
              <a:t>12.03.2018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716BC-645C-437A-A810-9E4EE835FE96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6797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17E3C-0160-4D00-BE25-1F0FBE1A7EEF}" type="datetimeFigureOut">
              <a:rPr lang="ru-RU" smtClean="0"/>
              <a:pPr>
                <a:defRPr/>
              </a:pPr>
              <a:t>12.03.2018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EA444-6E40-4908-8C0E-1E89F2FDD00B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2635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6DDBA-3D1C-4536-B961-D01534A823B8}" type="datetimeFigureOut">
              <a:rPr lang="ru-RU" smtClean="0"/>
              <a:pPr>
                <a:defRPr/>
              </a:pPr>
              <a:t>12.03.2018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6CE71-E52F-4837-9EF1-205597A6389E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5621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BACE3-A500-409D-BC48-0D50624E5DF5}" type="datetimeFigureOut">
              <a:rPr lang="ru-RU" smtClean="0"/>
              <a:pPr>
                <a:defRPr/>
              </a:pPr>
              <a:t>12.03.2018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C5DD3-49AB-4279-91B6-1EE0D2B8D671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4838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14675-2559-451A-8C95-6DB81A129218}" type="datetimeFigureOut">
              <a:rPr lang="ru-RU" smtClean="0"/>
              <a:pPr>
                <a:defRPr/>
              </a:pPr>
              <a:t>12.03.2018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7691A-DFB6-4FE8-B62E-B9B93E4C7A77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6024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864E2-C609-4221-9FD9-F8B4EFE28D86}" type="datetimeFigureOut">
              <a:rPr lang="ru-RU" smtClean="0"/>
              <a:pPr>
                <a:defRPr/>
              </a:pPr>
              <a:t>12.03.2018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3F2CB-381E-477E-8914-BBD9D144F27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9568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EDC59-CB52-48B7-B364-B53D25C09CEB}" type="datetimeFigureOut">
              <a:rPr lang="ru-RU" smtClean="0"/>
              <a:pPr>
                <a:defRPr/>
              </a:pPr>
              <a:t>12.03.2018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2650D-F98D-4827-B0BB-A496F859F79D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3130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7BC72-95A2-49C3-9713-3515FA4BD1EA}" type="datetimeFigureOut">
              <a:rPr lang="ru-RU" smtClean="0"/>
              <a:pPr>
                <a:defRPr/>
              </a:pPr>
              <a:t>12.03.2018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CE072-2C8E-4E01-9F08-E6C24D9CB742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206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03F970-6FF1-4F4A-ABE3-4063CFD3FC1C}" type="datetimeFigureOut">
              <a:rPr lang="ru-RU" smtClean="0"/>
              <a:pPr>
                <a:defRPr/>
              </a:pPr>
              <a:t>12.03.2018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5F6801C-7075-49E7-AD90-1DA9D9CFA24B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cover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emf"/><Relationship Id="rId11" Type="http://schemas.openxmlformats.org/officeDocument/2006/relationships/image" Target="../media/image48.jpe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7.emf"/><Relationship Id="rId4" Type="http://schemas.openxmlformats.org/officeDocument/2006/relationships/image" Target="../media/image44.emf"/><Relationship Id="rId9" Type="http://schemas.openxmlformats.org/officeDocument/2006/relationships/oleObject" Target="../embeddings/oleObject4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323528" y="12529"/>
            <a:ext cx="9001000" cy="14700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uk-UA" dirty="0" smtClean="0"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uk-UA" dirty="0" smtClean="0"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itchFamily="34" charset="0"/>
              </a:rPr>
            </a:br>
            <a:r>
              <a:rPr lang="uk-UA" dirty="0" smtClean="0"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itchFamily="34" charset="0"/>
              </a:rPr>
              <a:t>З досвіду роботи</a:t>
            </a:r>
            <a:br>
              <a:rPr lang="uk-UA" dirty="0" smtClean="0"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itchFamily="34" charset="0"/>
              </a:rPr>
            </a:br>
            <a:r>
              <a:rPr lang="uk-UA" dirty="0" smtClean="0"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itchFamily="34" charset="0"/>
              </a:rPr>
              <a:t>вчителя математики</a:t>
            </a:r>
            <a:br>
              <a:rPr lang="uk-UA" dirty="0" smtClean="0"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itchFamily="34" charset="0"/>
              </a:rPr>
            </a:br>
            <a:endParaRPr lang="ru-RU" dirty="0">
              <a:solidFill>
                <a:srgbClr val="3333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2542" y="1412776"/>
            <a:ext cx="8581458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Малик</a:t>
            </a:r>
            <a:r>
              <a:rPr lang="uk-UA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Валентини Іванівни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МВІ\26993540_1597455653680586_3455925960512781236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709" y="2636912"/>
            <a:ext cx="2730419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uk-UA" b="1" dirty="0"/>
              <a:t>Актуальність проблеми:</a:t>
            </a:r>
            <a:br>
              <a:rPr lang="uk-UA" b="1" dirty="0"/>
            </a:br>
            <a:r>
              <a:rPr lang="uk-UA" b="1" dirty="0"/>
              <a:t/>
            </a:r>
            <a:br>
              <a:rPr lang="uk-UA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 marL="0" indent="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 - розвиток мислення учнів;</a:t>
            </a:r>
            <a:br>
              <a:rPr lang="uk-UA" dirty="0">
                <a:latin typeface="Times New Roman" pitchFamily="18" charset="0"/>
                <a:cs typeface="Times New Roman" pitchFamily="18" charset="0"/>
              </a:rPr>
            </a:br>
            <a:r>
              <a:rPr lang="uk-UA" dirty="0">
                <a:latin typeface="Times New Roman" pitchFamily="18" charset="0"/>
                <a:cs typeface="Times New Roman" pitchFamily="18" charset="0"/>
              </a:rPr>
              <a:t>- пізнання власних нахилів та </a:t>
            </a:r>
            <a:br>
              <a:rPr lang="uk-UA" dirty="0">
                <a:latin typeface="Times New Roman" pitchFamily="18" charset="0"/>
                <a:cs typeface="Times New Roman" pitchFamily="18" charset="0"/>
              </a:rPr>
            </a:br>
            <a:r>
              <a:rPr lang="uk-UA" dirty="0">
                <a:latin typeface="Times New Roman" pitchFamily="18" charset="0"/>
                <a:cs typeface="Times New Roman" pitchFamily="18" charset="0"/>
              </a:rPr>
              <a:t>   здібностей;</a:t>
            </a:r>
            <a:br>
              <a:rPr lang="uk-UA" dirty="0">
                <a:latin typeface="Times New Roman" pitchFamily="18" charset="0"/>
                <a:cs typeface="Times New Roman" pitchFamily="18" charset="0"/>
              </a:rPr>
            </a:br>
            <a:r>
              <a:rPr lang="uk-UA" dirty="0">
                <a:latin typeface="Times New Roman" pitchFamily="18" charset="0"/>
                <a:cs typeface="Times New Roman" pitchFamily="18" charset="0"/>
              </a:rPr>
              <a:t>- створення мотивації творчості;</a:t>
            </a:r>
            <a:br>
              <a:rPr lang="uk-UA" dirty="0">
                <a:latin typeface="Times New Roman" pitchFamily="18" charset="0"/>
                <a:cs typeface="Times New Roman" pitchFamily="18" charset="0"/>
              </a:rPr>
            </a:br>
            <a:r>
              <a:rPr lang="uk-UA" dirty="0">
                <a:latin typeface="Times New Roman" pitchFamily="18" charset="0"/>
                <a:cs typeface="Times New Roman" pitchFamily="18" charset="0"/>
              </a:rPr>
              <a:t>- вироблення позитивного ставлення</a:t>
            </a:r>
            <a:br>
              <a:rPr lang="uk-UA" dirty="0">
                <a:latin typeface="Times New Roman" pitchFamily="18" charset="0"/>
                <a:cs typeface="Times New Roman" pitchFamily="18" charset="0"/>
              </a:rPr>
            </a:br>
            <a:r>
              <a:rPr lang="uk-UA" dirty="0">
                <a:latin typeface="Times New Roman" pitchFamily="18" charset="0"/>
                <a:cs typeface="Times New Roman" pitchFamily="18" charset="0"/>
              </a:rPr>
              <a:t>   до процесу навчання; </a:t>
            </a:r>
            <a:br>
              <a:rPr lang="uk-UA" dirty="0">
                <a:latin typeface="Times New Roman" pitchFamily="18" charset="0"/>
                <a:cs typeface="Times New Roman" pitchFamily="18" charset="0"/>
              </a:rPr>
            </a:br>
            <a:r>
              <a:rPr lang="uk-UA" dirty="0">
                <a:latin typeface="Times New Roman" pitchFamily="18" charset="0"/>
                <a:cs typeface="Times New Roman" pitchFamily="18" charset="0"/>
              </a:rPr>
              <a:t>- формування в учнів математичної</a:t>
            </a:r>
            <a:br>
              <a:rPr lang="uk-UA" dirty="0">
                <a:latin typeface="Times New Roman" pitchFamily="18" charset="0"/>
                <a:cs typeface="Times New Roman" pitchFamily="18" charset="0"/>
              </a:rPr>
            </a:br>
            <a:r>
              <a:rPr lang="uk-UA" dirty="0">
                <a:latin typeface="Times New Roman" pitchFamily="18" charset="0"/>
                <a:cs typeface="Times New Roman" pitchFamily="18" charset="0"/>
              </a:rPr>
              <a:t>   компетентності;</a:t>
            </a:r>
            <a:br>
              <a:rPr lang="uk-UA" dirty="0">
                <a:latin typeface="Times New Roman" pitchFamily="18" charset="0"/>
                <a:cs typeface="Times New Roman" pitchFamily="18" charset="0"/>
              </a:rPr>
            </a:br>
            <a:r>
              <a:rPr lang="uk-UA" dirty="0">
                <a:latin typeface="Times New Roman" pitchFamily="18" charset="0"/>
                <a:cs typeface="Times New Roman" pitchFamily="18" charset="0"/>
              </a:rPr>
              <a:t> - вміння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креативно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мислити,творчо</a:t>
            </a:r>
            <a:br>
              <a:rPr lang="uk-UA" dirty="0">
                <a:latin typeface="Times New Roman" pitchFamily="18" charset="0"/>
                <a:cs typeface="Times New Roman" pitchFamily="18" charset="0"/>
              </a:rPr>
            </a:br>
            <a:r>
              <a:rPr lang="uk-UA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розв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язувати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життєві проблеми.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Александр\AppData\Local\Microsoft\Windows\Temporary Internet Files\Content.IE5\ZLDO33OL\MC900279242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026" y="404664"/>
            <a:ext cx="1518424" cy="157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4" descr="Рисунок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21" y="4221088"/>
            <a:ext cx="23653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82489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55541461"/>
              </p:ext>
            </p:extLst>
          </p:nvPr>
        </p:nvGraphicFramePr>
        <p:xfrm>
          <a:off x="-1980728" y="-27384"/>
          <a:ext cx="12457384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757736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33400" indent="-533400">
              <a:buNone/>
            </a:pPr>
            <a:r>
              <a:rPr lang="uk-UA" sz="2800" b="1" i="1" dirty="0"/>
              <a:t>Переваги нестандартних форм і методів навчання:</a:t>
            </a:r>
          </a:p>
          <a:p>
            <a:pPr marL="533400" indent="-533400"/>
            <a:r>
              <a:rPr lang="uk-UA" sz="2800" b="1" i="1" dirty="0"/>
              <a:t>відкидають одноманітність;</a:t>
            </a:r>
          </a:p>
          <a:p>
            <a:pPr marL="533400" indent="-533400"/>
            <a:r>
              <a:rPr lang="uk-UA" sz="2800" b="1" i="1" dirty="0"/>
              <a:t>посилюють інтерес до предмета;</a:t>
            </a:r>
          </a:p>
          <a:p>
            <a:pPr marL="533400" indent="-533400"/>
            <a:r>
              <a:rPr lang="uk-UA" sz="2800" b="1" i="1" dirty="0"/>
              <a:t>розвивають творче і продуктивне мислення;</a:t>
            </a:r>
          </a:p>
          <a:p>
            <a:pPr marL="533400" indent="-533400"/>
            <a:r>
              <a:rPr lang="uk-UA" sz="2800" b="1" i="1" dirty="0"/>
              <a:t> вчать культурі спілкування;</a:t>
            </a:r>
          </a:p>
          <a:p>
            <a:pPr marL="533400" indent="-533400"/>
            <a:r>
              <a:rPr lang="uk-UA" sz="2800" b="1" i="1" dirty="0"/>
              <a:t>поліпшують міжособистісні взаємини;</a:t>
            </a:r>
          </a:p>
          <a:p>
            <a:pPr marL="533400" indent="-533400"/>
            <a:r>
              <a:rPr lang="uk-UA" sz="2800" b="1" i="1" dirty="0"/>
              <a:t> краще реалізують єдність навчання, виховання і розвитку учнів. </a:t>
            </a:r>
            <a:endParaRPr lang="uk-UA" sz="2800" dirty="0"/>
          </a:p>
          <a:p>
            <a:endParaRPr lang="ru-RU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type="title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557213"/>
            <a:ext cx="6985000" cy="711200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7209035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7"/>
          <p:cNvSpPr>
            <a:spLocks noGrp="1" noChangeArrowheads="1" noChangeShapeType="1" noTextEdit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ru-RU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/>
              </a:rPr>
              <a:t>Нетрадиційні</a:t>
            </a:r>
            <a:r>
              <a:rPr lang="ru-RU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/>
              </a:rPr>
              <a:t> </a:t>
            </a:r>
            <a:r>
              <a:rPr lang="ru-RU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/>
              </a:rPr>
              <a:t>форми</a:t>
            </a:r>
            <a:r>
              <a:rPr lang="ru-RU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/>
              </a:rPr>
              <a:t> </a:t>
            </a:r>
            <a:r>
              <a:rPr lang="ru-RU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/>
              </a:rPr>
              <a:t>організації</a:t>
            </a:r>
            <a:r>
              <a:rPr lang="ru-RU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/>
              </a:rPr>
              <a:t> </a:t>
            </a:r>
            <a:r>
              <a:rPr lang="ru-RU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/>
              </a:rPr>
              <a:t>навчання</a:t>
            </a:r>
            <a:endParaRPr lang="ru-RU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Impact"/>
            </a:endParaRPr>
          </a:p>
        </p:txBody>
      </p:sp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1116013" y="1773238"/>
            <a:ext cx="2663825" cy="79057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uk-UA" dirty="0"/>
              <a:t>Позакласні заходи</a:t>
            </a: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395288" y="2924175"/>
            <a:ext cx="2663825" cy="79057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uk-UA" dirty="0"/>
              <a:t>Навчальні екскурсії </a:t>
            </a: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539750" y="4149725"/>
            <a:ext cx="2663825" cy="79057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uk-UA" dirty="0"/>
              <a:t>Самостійна робота</a:t>
            </a:r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1476375" y="5229225"/>
            <a:ext cx="2952750" cy="7207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uk-UA" sz="1600" b="1" dirty="0"/>
              <a:t>практикуми</a:t>
            </a: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4932363" y="1773238"/>
            <a:ext cx="2663825" cy="79057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uk-UA"/>
              <a:t>Нестандартний урок</a:t>
            </a:r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5651500" y="2781300"/>
            <a:ext cx="2663825" cy="79057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uk-UA" dirty="0"/>
              <a:t>Навчальні вікторини</a:t>
            </a:r>
          </a:p>
          <a:p>
            <a:pPr algn="ctr"/>
            <a:r>
              <a:rPr lang="uk-UA" dirty="0"/>
              <a:t> та дидактичні ігри </a:t>
            </a:r>
          </a:p>
        </p:txBody>
      </p:sp>
      <p:sp>
        <p:nvSpPr>
          <p:cNvPr id="11" name="AutoShape 14"/>
          <p:cNvSpPr>
            <a:spLocks noChangeArrowheads="1"/>
          </p:cNvSpPr>
          <p:nvPr/>
        </p:nvSpPr>
        <p:spPr bwMode="auto">
          <a:xfrm>
            <a:off x="5508625" y="4076700"/>
            <a:ext cx="2951163" cy="79216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uk-UA" dirty="0"/>
              <a:t>Уроки-майстерні </a:t>
            </a:r>
          </a:p>
        </p:txBody>
      </p:sp>
      <p:sp>
        <p:nvSpPr>
          <p:cNvPr id="12" name="AutoShape 16"/>
          <p:cNvSpPr>
            <a:spLocks noChangeArrowheads="1"/>
          </p:cNvSpPr>
          <p:nvPr/>
        </p:nvSpPr>
        <p:spPr bwMode="auto">
          <a:xfrm>
            <a:off x="4859338" y="5229225"/>
            <a:ext cx="2881312" cy="79216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uk-UA" dirty="0"/>
              <a:t>Робота в гуртках</a:t>
            </a:r>
          </a:p>
        </p:txBody>
      </p:sp>
      <p:pic>
        <p:nvPicPr>
          <p:cNvPr id="13" name="Picture 8" descr="дитя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638" y="2348879"/>
            <a:ext cx="2039549" cy="261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495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Методи роботи: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spcBef>
                <a:spcPts val="600"/>
              </a:spcBef>
              <a:buClr>
                <a:srgbClr val="3333CC"/>
              </a:buClr>
              <a:buSzPct val="35000"/>
              <a:buFont typeface="Arial" pitchFamily="34" charset="0"/>
              <a:buChar char="●"/>
            </a:pPr>
            <a:r>
              <a:rPr lang="uk-UA" sz="2400" b="1" dirty="0" smtClean="0">
                <a:latin typeface="Domine"/>
                <a:ea typeface="Domine"/>
                <a:cs typeface="Domine"/>
                <a:sym typeface="Domine"/>
              </a:rPr>
              <a:t>Проблемно-пошукові</a:t>
            </a:r>
            <a:endParaRPr lang="uk-UA" sz="2400" b="1" dirty="0">
              <a:latin typeface="Domine"/>
              <a:ea typeface="Domine"/>
              <a:cs typeface="Domine"/>
              <a:sym typeface="Domine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3333CC"/>
              </a:buClr>
              <a:buSzPct val="35000"/>
              <a:buFont typeface="Arial" pitchFamily="34" charset="0"/>
              <a:buChar char="●"/>
            </a:pPr>
            <a:r>
              <a:rPr lang="uk-UA" sz="2400" b="1" dirty="0" smtClean="0">
                <a:latin typeface="Domine"/>
                <a:ea typeface="Domine"/>
                <a:cs typeface="Domine"/>
                <a:sym typeface="Domine"/>
              </a:rPr>
              <a:t>Дослідницькі</a:t>
            </a:r>
            <a:endParaRPr lang="uk-UA" sz="2400" b="1" dirty="0">
              <a:latin typeface="Domine"/>
              <a:ea typeface="Domine"/>
              <a:cs typeface="Domine"/>
              <a:sym typeface="Domine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3333CC"/>
              </a:buClr>
              <a:buSzPct val="35000"/>
              <a:buFont typeface="Arial" pitchFamily="34" charset="0"/>
              <a:buChar char="●"/>
            </a:pPr>
            <a:r>
              <a:rPr lang="uk-UA" sz="2400" b="1" dirty="0" smtClean="0">
                <a:latin typeface="Domine"/>
                <a:ea typeface="Domine"/>
                <a:cs typeface="Domine"/>
                <a:sym typeface="Domine"/>
              </a:rPr>
              <a:t>Практичні</a:t>
            </a:r>
            <a:endParaRPr lang="uk-UA" sz="2400" b="1" dirty="0">
              <a:latin typeface="Domine"/>
              <a:ea typeface="Domine"/>
              <a:cs typeface="Domine"/>
              <a:sym typeface="Domine"/>
            </a:endParaRPr>
          </a:p>
          <a:p>
            <a:pPr algn="ctr">
              <a:lnSpc>
                <a:spcPct val="80000"/>
              </a:lnSpc>
              <a:spcBef>
                <a:spcPts val="600"/>
              </a:spcBef>
              <a:buClr>
                <a:srgbClr val="3333CC"/>
              </a:buClr>
              <a:buSzPct val="25000"/>
              <a:buFont typeface="Domine"/>
              <a:buChar char="•"/>
            </a:pPr>
            <a:r>
              <a:rPr lang="uk-UA" sz="4400" b="1" dirty="0">
                <a:latin typeface="Domine"/>
                <a:ea typeface="Domine"/>
                <a:cs typeface="Domine"/>
                <a:sym typeface="Domine"/>
              </a:rPr>
              <a:t>Прийоми роботи</a:t>
            </a:r>
            <a:r>
              <a:rPr lang="uk-UA" sz="2400" b="1" dirty="0">
                <a:latin typeface="Domine"/>
                <a:ea typeface="Domine"/>
                <a:cs typeface="Domine"/>
                <a:sym typeface="Domine"/>
              </a:rPr>
              <a:t>:</a:t>
            </a: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3333CC"/>
              </a:buClr>
              <a:buSzPct val="35000"/>
              <a:buFont typeface="Arial" pitchFamily="34" charset="0"/>
              <a:buChar char="●"/>
            </a:pPr>
            <a:r>
              <a:rPr lang="uk-UA" sz="2400" b="1" dirty="0">
                <a:latin typeface="Domine"/>
                <a:ea typeface="Domine"/>
                <a:cs typeface="Domine"/>
                <a:sym typeface="Domine"/>
              </a:rPr>
              <a:t>Нестандартні </a:t>
            </a:r>
            <a:r>
              <a:rPr lang="uk-UA" sz="2400" b="1" dirty="0" smtClean="0">
                <a:latin typeface="Domine"/>
                <a:ea typeface="Domine"/>
                <a:cs typeface="Domine"/>
                <a:sym typeface="Domine"/>
              </a:rPr>
              <a:t>уроки</a:t>
            </a:r>
            <a:endParaRPr lang="uk-UA" sz="2400" b="1" dirty="0">
              <a:latin typeface="Domine"/>
              <a:ea typeface="Domine"/>
              <a:cs typeface="Domine"/>
              <a:sym typeface="Domine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3333CC"/>
              </a:buClr>
              <a:buSzPct val="35000"/>
              <a:buFont typeface="Arial" pitchFamily="34" charset="0"/>
              <a:buChar char="●"/>
            </a:pPr>
            <a:r>
              <a:rPr lang="uk-UA" sz="2400" b="1" dirty="0">
                <a:latin typeface="Domine"/>
                <a:ea typeface="Domine"/>
                <a:cs typeface="Domine"/>
                <a:sym typeface="Domine"/>
              </a:rPr>
              <a:t>Створення атмосфери </a:t>
            </a:r>
            <a:r>
              <a:rPr lang="uk-UA" sz="2400" b="1" dirty="0" smtClean="0">
                <a:latin typeface="Domine"/>
                <a:ea typeface="Domine"/>
                <a:cs typeface="Domine"/>
                <a:sym typeface="Domine"/>
              </a:rPr>
              <a:t>успіху</a:t>
            </a:r>
            <a:endParaRPr lang="uk-UA" sz="2400" b="1" dirty="0">
              <a:latin typeface="Domine"/>
              <a:ea typeface="Domine"/>
              <a:cs typeface="Domine"/>
              <a:sym typeface="Domine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3333CC"/>
              </a:buClr>
              <a:buSzPct val="35000"/>
              <a:buFont typeface="Arial" pitchFamily="34" charset="0"/>
              <a:buChar char="●"/>
            </a:pPr>
            <a:r>
              <a:rPr lang="uk-UA" sz="2400" b="1" dirty="0">
                <a:latin typeface="Domine"/>
                <a:ea typeface="Domine"/>
                <a:cs typeface="Domine"/>
                <a:sym typeface="Domine"/>
              </a:rPr>
              <a:t> Створення ігрових ситуацій (змагання, естафета</a:t>
            </a:r>
            <a:r>
              <a:rPr lang="uk-UA" sz="2400" b="1" dirty="0" smtClean="0">
                <a:latin typeface="Domine"/>
                <a:ea typeface="Domine"/>
                <a:cs typeface="Domine"/>
                <a:sym typeface="Domine"/>
              </a:rPr>
              <a:t>)</a:t>
            </a:r>
            <a:endParaRPr lang="uk-UA" sz="2400" b="1" dirty="0">
              <a:latin typeface="Domine"/>
              <a:ea typeface="Domine"/>
              <a:cs typeface="Domine"/>
              <a:sym typeface="Domine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3333CC"/>
              </a:buClr>
              <a:buSzPct val="35000"/>
              <a:buFont typeface="Arial" pitchFamily="34" charset="0"/>
              <a:buChar char="●"/>
            </a:pPr>
            <a:r>
              <a:rPr lang="uk-UA" sz="2400" b="1" dirty="0">
                <a:latin typeface="Domine"/>
                <a:ea typeface="Domine"/>
                <a:cs typeface="Domine"/>
                <a:sym typeface="Domine"/>
              </a:rPr>
              <a:t> Використання прийомів контролю </a:t>
            </a: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3333CC"/>
              </a:buClr>
              <a:buSzPct val="25000"/>
              <a:buFont typeface="Domine"/>
              <a:buChar char="•"/>
            </a:pPr>
            <a:r>
              <a:rPr lang="uk-UA" sz="2400" b="1" dirty="0">
                <a:latin typeface="Domine"/>
                <a:ea typeface="Domine"/>
                <a:cs typeface="Domine"/>
                <a:sym typeface="Domine"/>
              </a:rPr>
              <a:t>    та </a:t>
            </a:r>
            <a:r>
              <a:rPr lang="uk-UA" sz="2400" b="1" dirty="0" smtClean="0">
                <a:latin typeface="Domine"/>
                <a:ea typeface="Domine"/>
                <a:cs typeface="Domine"/>
                <a:sym typeface="Domine"/>
              </a:rPr>
              <a:t>самоконтролю</a:t>
            </a:r>
            <a:endParaRPr lang="uk-UA" sz="2400" b="1" dirty="0">
              <a:latin typeface="Domine"/>
              <a:ea typeface="Domine"/>
              <a:cs typeface="Domine"/>
              <a:sym typeface="Domine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3333CC"/>
              </a:buClr>
              <a:buSzPct val="35000"/>
              <a:buFont typeface="Arial" pitchFamily="34" charset="0"/>
              <a:buChar char="●"/>
            </a:pPr>
            <a:r>
              <a:rPr lang="uk-UA" sz="2400" b="1" dirty="0">
                <a:latin typeface="Domine"/>
                <a:ea typeface="Domine"/>
                <a:cs typeface="Domine"/>
                <a:sym typeface="Domine"/>
              </a:rPr>
              <a:t>Використання мультимедійних засобів </a:t>
            </a:r>
            <a:r>
              <a:rPr lang="uk-UA" sz="2400" b="1" dirty="0" smtClean="0">
                <a:latin typeface="Domine"/>
                <a:ea typeface="Domine"/>
                <a:cs typeface="Domine"/>
                <a:sym typeface="Domine"/>
              </a:rPr>
              <a:t>навчання</a:t>
            </a:r>
            <a:endParaRPr lang="uk-UA" sz="2400" b="1" dirty="0">
              <a:latin typeface="Domine"/>
              <a:ea typeface="Domine"/>
              <a:cs typeface="Domine"/>
              <a:sym typeface="Domine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37400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dirty="0">
                <a:latin typeface="Impact" pitchFamily="34" charset="0"/>
              </a:rPr>
              <a:t>Перевірка домашнього завдання</a:t>
            </a:r>
            <a:endParaRPr lang="ru-RU" sz="4000" dirty="0"/>
          </a:p>
        </p:txBody>
      </p:sp>
      <p:sp>
        <p:nvSpPr>
          <p:cNvPr id="4" name="AutoShape 4"/>
          <p:cNvSpPr>
            <a:spLocks noGrp="1" noChangeArrowheads="1"/>
          </p:cNvSpPr>
          <p:nvPr>
            <p:ph idx="1"/>
          </p:nvPr>
        </p:nvSpPr>
        <p:spPr bwMode="auto">
          <a:xfrm>
            <a:off x="5364088" y="1628800"/>
            <a:ext cx="3240360" cy="676672"/>
          </a:xfrm>
          <a:prstGeom prst="wedgeRoundRectCallout">
            <a:avLst>
              <a:gd name="adj1" fmla="val -61491"/>
              <a:gd name="adj2" fmla="val 112500"/>
              <a:gd name="adj3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0" indent="0" algn="ctr" eaLnBrk="0" hangingPunct="0">
              <a:buNone/>
            </a:pPr>
            <a:r>
              <a:rPr lang="uk-UA" sz="2000" dirty="0" smtClean="0"/>
              <a:t>Знайди відповідність</a:t>
            </a:r>
            <a:endParaRPr lang="ru-RU" sz="2000" dirty="0"/>
          </a:p>
          <a:p>
            <a:pPr algn="ctr"/>
            <a:endParaRPr lang="uk-UA" dirty="0"/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364088" y="2852936"/>
            <a:ext cx="3240360" cy="576064"/>
          </a:xfrm>
          <a:prstGeom prst="wedgeRoundRectCallout">
            <a:avLst>
              <a:gd name="adj1" fmla="val -59148"/>
              <a:gd name="adj2" fmla="val 97486"/>
              <a:gd name="adj3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uk-UA" dirty="0"/>
              <a:t>Знайди помилку</a:t>
            </a:r>
          </a:p>
          <a:p>
            <a:pPr algn="ctr"/>
            <a:endParaRPr lang="uk-UA" dirty="0"/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5364088" y="3941763"/>
            <a:ext cx="3240360" cy="503237"/>
          </a:xfrm>
          <a:prstGeom prst="wedgeRoundRectCallout">
            <a:avLst>
              <a:gd name="adj1" fmla="val -60412"/>
              <a:gd name="adj2" fmla="val 103630"/>
              <a:gd name="adj3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uk-UA" dirty="0"/>
              <a:t>Перевір свого сусіда</a:t>
            </a:r>
          </a:p>
        </p:txBody>
      </p:sp>
      <p:pic>
        <p:nvPicPr>
          <p:cNvPr id="8" name="Picture 10" descr="0001-001-Ope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82679"/>
            <a:ext cx="2498998" cy="316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62040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Актуалізація опорних знань</a:t>
            </a:r>
            <a:endParaRPr lang="ru-RU" b="1" dirty="0"/>
          </a:p>
        </p:txBody>
      </p:sp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900113" y="1412875"/>
            <a:ext cx="2447925" cy="647700"/>
          </a:xfrm>
          <a:prstGeom prst="flowChartAlternateProcess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dirty="0" err="1"/>
              <a:t>Незакінчене</a:t>
            </a:r>
            <a:r>
              <a:rPr lang="ru-RU" dirty="0"/>
              <a:t> </a:t>
            </a:r>
            <a:r>
              <a:rPr lang="ru-RU" dirty="0" err="1"/>
              <a:t>речення</a:t>
            </a:r>
            <a:r>
              <a:rPr lang="uk-UA" dirty="0"/>
              <a:t> </a:t>
            </a:r>
          </a:p>
          <a:p>
            <a:pPr algn="ctr"/>
            <a:endParaRPr lang="uk-UA" dirty="0"/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>
            <a:off x="900113" y="2276475"/>
            <a:ext cx="2447925" cy="647700"/>
          </a:xfrm>
          <a:prstGeom prst="flowChartAlternateProcess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dirty="0" err="1"/>
              <a:t>Мікрофон</a:t>
            </a:r>
            <a:endParaRPr lang="uk-UA" dirty="0"/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900113" y="3357563"/>
            <a:ext cx="2447925" cy="647700"/>
          </a:xfrm>
          <a:prstGeom prst="flowChartAlternateProcess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uk-UA" dirty="0"/>
              <a:t>Математичні </a:t>
            </a:r>
            <a:r>
              <a:rPr lang="uk-UA" dirty="0" err="1"/>
              <a:t>пазли</a:t>
            </a:r>
            <a:endParaRPr lang="uk-UA" dirty="0"/>
          </a:p>
          <a:p>
            <a:pPr algn="ctr"/>
            <a:endParaRPr lang="uk-UA" dirty="0"/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900113" y="4365625"/>
            <a:ext cx="2447925" cy="647700"/>
          </a:xfrm>
          <a:prstGeom prst="flowChartAlternateProcess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uk-UA" dirty="0"/>
              <a:t>Математичні лото</a:t>
            </a:r>
          </a:p>
          <a:p>
            <a:pPr algn="ctr"/>
            <a:endParaRPr lang="uk-UA" dirty="0"/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3492500" y="2276475"/>
            <a:ext cx="1223963" cy="2016125"/>
          </a:xfrm>
          <a:prstGeom prst="rightArrow">
            <a:avLst>
              <a:gd name="adj1" fmla="val 50000"/>
              <a:gd name="adj2" fmla="val 25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/>
          </a:p>
        </p:txBody>
      </p:sp>
      <p:pic>
        <p:nvPicPr>
          <p:cNvPr id="9" name="Picture 15" descr="13445229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268413"/>
            <a:ext cx="3518403" cy="410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98622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z="4000" dirty="0" smtClean="0">
                <a:solidFill>
                  <a:schemeClr val="tx1"/>
                </a:solidFill>
                <a:latin typeface="Impact" pitchFamily="34" charset="0"/>
              </a:rPr>
              <a:t>Мотивація навчальної діяльності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487819" y="1844675"/>
            <a:ext cx="2305050" cy="57626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uk-UA" dirty="0"/>
              <a:t>Проблемне питання </a:t>
            </a:r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632281" y="3213100"/>
            <a:ext cx="2016125" cy="57626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uk-UA" dirty="0"/>
              <a:t>Шифрограма</a:t>
            </a:r>
          </a:p>
        </p:txBody>
      </p:sp>
      <p:sp>
        <p:nvSpPr>
          <p:cNvPr id="7" name="AutoShape 12"/>
          <p:cNvSpPr>
            <a:spLocks noChangeArrowheads="1"/>
          </p:cNvSpPr>
          <p:nvPr/>
        </p:nvSpPr>
        <p:spPr bwMode="auto">
          <a:xfrm>
            <a:off x="684213" y="4941888"/>
            <a:ext cx="2160587" cy="57626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dirty="0" err="1"/>
              <a:t>Пошук</a:t>
            </a:r>
            <a:r>
              <a:rPr lang="ru-RU" dirty="0"/>
              <a:t> </a:t>
            </a:r>
            <a:r>
              <a:rPr lang="ru-RU" dirty="0" err="1"/>
              <a:t>інформації</a:t>
            </a:r>
            <a:r>
              <a:rPr lang="uk-UA" dirty="0"/>
              <a:t> </a:t>
            </a:r>
          </a:p>
          <a:p>
            <a:pPr algn="ctr"/>
            <a:endParaRPr lang="uk-UA" dirty="0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6372225" y="1773238"/>
            <a:ext cx="2016125" cy="57626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uk-UA" dirty="0"/>
              <a:t>Асоціативні кущі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6516688" y="3213100"/>
            <a:ext cx="2087562" cy="57626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uk-UA" dirty="0"/>
              <a:t>Історичні довідки</a:t>
            </a: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5795963" y="4941888"/>
            <a:ext cx="2016125" cy="57626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dirty="0" err="1"/>
              <a:t>Спільний</a:t>
            </a:r>
            <a:r>
              <a:rPr lang="ru-RU" dirty="0"/>
              <a:t> проект</a:t>
            </a:r>
            <a:r>
              <a:rPr lang="uk-UA" dirty="0"/>
              <a:t> </a:t>
            </a:r>
          </a:p>
          <a:p>
            <a:pPr algn="ctr"/>
            <a:endParaRPr lang="uk-UA" dirty="0"/>
          </a:p>
        </p:txBody>
      </p:sp>
      <p:pic>
        <p:nvPicPr>
          <p:cNvPr id="11" name="Picture 14" descr="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628775"/>
            <a:ext cx="3456384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3969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dirty="0" smtClean="0">
                <a:solidFill>
                  <a:schemeClr val="tx1"/>
                </a:solidFill>
              </a:rPr>
              <a:t>Вивчення нового матеріалу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219700" y="1412875"/>
            <a:ext cx="2736850" cy="576263"/>
          </a:xfrm>
          <a:prstGeom prst="wedgeRoundRectCallout">
            <a:avLst>
              <a:gd name="adj1" fmla="val -73898"/>
              <a:gd name="adj2" fmla="val 82782"/>
              <a:gd name="adj3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uk-UA" dirty="0"/>
              <a:t>Броунівський рух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364163" y="2349500"/>
            <a:ext cx="2736850" cy="503238"/>
          </a:xfrm>
          <a:prstGeom prst="wedgeRoundRectCallout">
            <a:avLst>
              <a:gd name="adj1" fmla="val -77611"/>
              <a:gd name="adj2" fmla="val 21292"/>
              <a:gd name="adj3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uk-UA"/>
              <a:t>Діалог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364163" y="3500438"/>
            <a:ext cx="2736850" cy="576262"/>
          </a:xfrm>
          <a:prstGeom prst="wedgeRoundRectCallout">
            <a:avLst>
              <a:gd name="adj1" fmla="val -80394"/>
              <a:gd name="adj2" fmla="val -47245"/>
              <a:gd name="adj3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/>
              <a:t>Два-</a:t>
            </a:r>
            <a:r>
              <a:rPr lang="ru-RU" dirty="0" err="1"/>
              <a:t>чотири</a:t>
            </a:r>
            <a:r>
              <a:rPr lang="ru-RU" dirty="0"/>
              <a:t> </a:t>
            </a:r>
            <a:r>
              <a:rPr lang="ru-RU" dirty="0" err="1"/>
              <a:t>всі</a:t>
            </a:r>
            <a:r>
              <a:rPr lang="ru-RU" dirty="0"/>
              <a:t> разом.</a:t>
            </a:r>
            <a:r>
              <a:rPr lang="uk-UA" dirty="0"/>
              <a:t> </a:t>
            </a:r>
          </a:p>
          <a:p>
            <a:pPr algn="ctr"/>
            <a:endParaRPr lang="uk-UA" dirty="0"/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076825" y="4652963"/>
            <a:ext cx="3095625" cy="504825"/>
          </a:xfrm>
          <a:prstGeom prst="wedgeRoundRectCallout">
            <a:avLst>
              <a:gd name="adj1" fmla="val -67537"/>
              <a:gd name="adj2" fmla="val -137421"/>
              <a:gd name="adj3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ru-RU"/>
              <a:t>Мозковий штурм.</a:t>
            </a:r>
            <a:endParaRPr lang="uk-UA"/>
          </a:p>
          <a:p>
            <a:pPr algn="ctr"/>
            <a:endParaRPr lang="uk-UA"/>
          </a:p>
        </p:txBody>
      </p:sp>
      <p:pic>
        <p:nvPicPr>
          <p:cNvPr id="9" name="Picture 10" descr="Obuchenie-detej-matemati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341438"/>
            <a:ext cx="395922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91157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z="3200" b="1" dirty="0" smtClean="0">
                <a:solidFill>
                  <a:schemeClr val="tx1"/>
                </a:solidFill>
              </a:rPr>
              <a:t>Узагальнення і систематизація знань</a:t>
            </a:r>
            <a:r>
              <a:rPr lang="ru-RU" sz="3200" b="1" dirty="0" smtClean="0">
                <a:solidFill>
                  <a:schemeClr val="tx1"/>
                </a:solidFill>
              </a:rPr>
              <a:t/>
            </a:r>
            <a:br>
              <a:rPr lang="ru-RU" sz="3200" b="1" dirty="0" smtClean="0">
                <a:solidFill>
                  <a:schemeClr val="tx1"/>
                </a:solidFill>
              </a:rPr>
            </a:br>
            <a:endParaRPr lang="uk-UA" sz="3200" b="1" dirty="0" smtClean="0">
              <a:solidFill>
                <a:schemeClr val="tx1"/>
              </a:solidFill>
            </a:endParaRPr>
          </a:p>
        </p:txBody>
      </p:sp>
      <p:sp>
        <p:nvSpPr>
          <p:cNvPr id="5" name="AutoShape 21"/>
          <p:cNvSpPr>
            <a:spLocks noChangeArrowheads="1"/>
          </p:cNvSpPr>
          <p:nvPr/>
        </p:nvSpPr>
        <p:spPr bwMode="auto">
          <a:xfrm>
            <a:off x="539750" y="1413669"/>
            <a:ext cx="3313112" cy="57626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dirty="0" err="1"/>
              <a:t>Кожен</a:t>
            </a:r>
            <a:r>
              <a:rPr lang="ru-RU" dirty="0"/>
              <a:t> учить кожного</a:t>
            </a:r>
            <a:r>
              <a:rPr lang="uk-UA" dirty="0"/>
              <a:t> </a:t>
            </a:r>
          </a:p>
          <a:p>
            <a:pPr algn="ctr"/>
            <a:endParaRPr lang="uk-UA" dirty="0"/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539750" y="2420938"/>
            <a:ext cx="3240088" cy="57626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uk-UA"/>
              <a:t>Робота в парах</a:t>
            </a:r>
          </a:p>
        </p:txBody>
      </p:sp>
      <p:sp>
        <p:nvSpPr>
          <p:cNvPr id="7" name="AutoShape 24"/>
          <p:cNvSpPr>
            <a:spLocks noChangeArrowheads="1"/>
          </p:cNvSpPr>
          <p:nvPr/>
        </p:nvSpPr>
        <p:spPr bwMode="auto">
          <a:xfrm>
            <a:off x="539750" y="3357563"/>
            <a:ext cx="3240088" cy="57626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uk-UA"/>
              <a:t>Карусель</a:t>
            </a:r>
          </a:p>
        </p:txBody>
      </p:sp>
      <p:sp>
        <p:nvSpPr>
          <p:cNvPr id="8" name="AutoShape 25"/>
          <p:cNvSpPr>
            <a:spLocks noChangeArrowheads="1"/>
          </p:cNvSpPr>
          <p:nvPr/>
        </p:nvSpPr>
        <p:spPr bwMode="auto">
          <a:xfrm>
            <a:off x="539750" y="4292600"/>
            <a:ext cx="3240088" cy="64928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uk-UA"/>
              <a:t>Акваріум</a:t>
            </a:r>
          </a:p>
        </p:txBody>
      </p:sp>
      <p:sp>
        <p:nvSpPr>
          <p:cNvPr id="9" name="AutoShape 26"/>
          <p:cNvSpPr>
            <a:spLocks noChangeArrowheads="1"/>
          </p:cNvSpPr>
          <p:nvPr/>
        </p:nvSpPr>
        <p:spPr bwMode="auto">
          <a:xfrm>
            <a:off x="684213" y="5229225"/>
            <a:ext cx="3167062" cy="6477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uk-UA"/>
              <a:t>Вірю – не вірю</a:t>
            </a:r>
          </a:p>
        </p:txBody>
      </p:sp>
      <p:cxnSp>
        <p:nvCxnSpPr>
          <p:cNvPr id="10" name="AutoShape 30"/>
          <p:cNvCxnSpPr>
            <a:cxnSpLocks noChangeShapeType="1"/>
          </p:cNvCxnSpPr>
          <p:nvPr/>
        </p:nvCxnSpPr>
        <p:spPr bwMode="auto">
          <a:xfrm>
            <a:off x="4715731" y="1412875"/>
            <a:ext cx="36146" cy="42433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AutoShape 35"/>
          <p:cNvCxnSpPr>
            <a:cxnSpLocks noChangeShapeType="1"/>
          </p:cNvCxnSpPr>
          <p:nvPr/>
        </p:nvCxnSpPr>
        <p:spPr bwMode="auto">
          <a:xfrm flipV="1">
            <a:off x="3708400" y="1701800"/>
            <a:ext cx="935038" cy="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AutoShape 34"/>
          <p:cNvCxnSpPr>
            <a:cxnSpLocks noChangeShapeType="1"/>
          </p:cNvCxnSpPr>
          <p:nvPr/>
        </p:nvCxnSpPr>
        <p:spPr bwMode="auto">
          <a:xfrm flipV="1">
            <a:off x="3779838" y="2708275"/>
            <a:ext cx="86360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AutoShape 33"/>
          <p:cNvCxnSpPr>
            <a:cxnSpLocks noChangeShapeType="1"/>
          </p:cNvCxnSpPr>
          <p:nvPr/>
        </p:nvCxnSpPr>
        <p:spPr bwMode="auto">
          <a:xfrm flipV="1">
            <a:off x="3779838" y="3644900"/>
            <a:ext cx="86360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AutoShape 32"/>
          <p:cNvCxnSpPr>
            <a:cxnSpLocks noChangeShapeType="1"/>
          </p:cNvCxnSpPr>
          <p:nvPr/>
        </p:nvCxnSpPr>
        <p:spPr bwMode="auto">
          <a:xfrm>
            <a:off x="3779838" y="4618038"/>
            <a:ext cx="863600" cy="174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AutoShape 31"/>
          <p:cNvCxnSpPr>
            <a:cxnSpLocks noChangeShapeType="1"/>
          </p:cNvCxnSpPr>
          <p:nvPr/>
        </p:nvCxnSpPr>
        <p:spPr bwMode="auto">
          <a:xfrm flipH="1" flipV="1">
            <a:off x="3851276" y="5553076"/>
            <a:ext cx="792162" cy="1825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8" name="Picture 37" descr="olympi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28775"/>
            <a:ext cx="3672781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71455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914400" y="7941"/>
            <a:ext cx="7658128" cy="972787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Освіта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57158" y="980728"/>
            <a:ext cx="7599218" cy="3384376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2800" i="1" dirty="0">
                <a:ln w="50800"/>
                <a:latin typeface="Times New Roman" pitchFamily="18" charset="0"/>
                <a:cs typeface="Times New Roman" pitchFamily="18" charset="0"/>
              </a:rPr>
              <a:t>Освіта – </a:t>
            </a:r>
            <a:r>
              <a:rPr lang="uk-UA" sz="2800" i="1" dirty="0" smtClean="0">
                <a:ln w="50800"/>
                <a:latin typeface="Times New Roman" pitchFamily="18" charset="0"/>
                <a:cs typeface="Times New Roman" pitchFamily="18" charset="0"/>
              </a:rPr>
              <a:t>вища (1990р.)</a:t>
            </a:r>
            <a:endParaRPr lang="uk-UA" sz="2800" i="1" dirty="0">
              <a:ln w="50800"/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uk-UA" sz="2800" i="1" dirty="0">
                <a:ln w="50800"/>
                <a:latin typeface="Times New Roman" pitchFamily="18" charset="0"/>
                <a:cs typeface="Times New Roman" pitchFamily="18" charset="0"/>
              </a:rPr>
              <a:t>ВНЗ – Кам’янець-Подільський педінститут </a:t>
            </a:r>
            <a:endParaRPr lang="uk-UA" sz="2800" i="1" dirty="0" smtClean="0">
              <a:ln w="50800"/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uk-UA" sz="2800" i="1" dirty="0" smtClean="0">
                <a:ln w="50800"/>
                <a:latin typeface="Times New Roman" pitchFamily="18" charset="0"/>
                <a:cs typeface="Times New Roman" pitchFamily="18" charset="0"/>
              </a:rPr>
              <a:t>ім</a:t>
            </a:r>
            <a:r>
              <a:rPr lang="uk-UA" sz="2800" i="1" dirty="0">
                <a:ln w="50800"/>
                <a:latin typeface="Times New Roman" pitchFamily="18" charset="0"/>
                <a:cs typeface="Times New Roman" pitchFamily="18" charset="0"/>
              </a:rPr>
              <a:t>. В.П.</a:t>
            </a:r>
            <a:r>
              <a:rPr lang="uk-UA" sz="2800" i="1" dirty="0" err="1">
                <a:ln w="50800"/>
                <a:latin typeface="Times New Roman" pitchFamily="18" charset="0"/>
                <a:cs typeface="Times New Roman" pitchFamily="18" charset="0"/>
              </a:rPr>
              <a:t>Затонського</a:t>
            </a:r>
            <a:endParaRPr lang="uk-UA" sz="2800" i="1" dirty="0">
              <a:ln w="50800"/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uk-UA" sz="2800" i="1" dirty="0">
                <a:ln w="50800"/>
                <a:latin typeface="Times New Roman" pitchFamily="18" charset="0"/>
                <a:cs typeface="Times New Roman" pitchFamily="18" charset="0"/>
              </a:rPr>
              <a:t>Факультет – </a:t>
            </a:r>
            <a:r>
              <a:rPr lang="uk-UA" sz="2800" i="1" dirty="0" smtClean="0">
                <a:ln w="50800"/>
                <a:latin typeface="Times New Roman" pitchFamily="18" charset="0"/>
                <a:cs typeface="Times New Roman" pitchFamily="18" charset="0"/>
              </a:rPr>
              <a:t>фізико-математичний</a:t>
            </a:r>
            <a:endParaRPr lang="uk-UA" sz="2800" i="1" dirty="0">
              <a:ln w="50800"/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uk-UA" sz="2800" i="1" dirty="0">
                <a:ln w="50800"/>
                <a:latin typeface="Times New Roman" pitchFamily="18" charset="0"/>
                <a:cs typeface="Times New Roman" pitchFamily="18" charset="0"/>
              </a:rPr>
              <a:t>Спеціальність </a:t>
            </a:r>
            <a:r>
              <a:rPr lang="uk-UA" sz="2800" i="1" dirty="0" smtClean="0">
                <a:ln w="50800"/>
                <a:latin typeface="Times New Roman" pitchFamily="18" charset="0"/>
                <a:cs typeface="Times New Roman" pitchFamily="18" charset="0"/>
              </a:rPr>
              <a:t>– математика, фізика</a:t>
            </a:r>
            <a:endParaRPr lang="uk-UA" sz="2800" i="1" dirty="0">
              <a:ln w="50800"/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uk-UA" sz="2800" i="1" dirty="0">
                <a:ln w="50800"/>
                <a:latin typeface="Times New Roman" pitchFamily="18" charset="0"/>
                <a:cs typeface="Times New Roman" pitchFamily="18" charset="0"/>
              </a:rPr>
              <a:t>Кваліфікація – вчитель </a:t>
            </a:r>
            <a:r>
              <a:rPr lang="uk-UA" sz="2800" i="1" dirty="0" smtClean="0">
                <a:ln w="50800"/>
                <a:latin typeface="Times New Roman" pitchFamily="18" charset="0"/>
                <a:cs typeface="Times New Roman" pitchFamily="18" charset="0"/>
              </a:rPr>
              <a:t>математики, фізики</a:t>
            </a:r>
            <a:endParaRPr lang="ru-RU" sz="2800" i="1" dirty="0">
              <a:ln w="50800"/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3600" b="1" dirty="0">
              <a:ln w="50800"/>
              <a:solidFill>
                <a:srgbClr val="0000FF"/>
              </a:solidFill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3600" b="1" dirty="0">
              <a:ln w="50800"/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 descr="D:\Надія Степанівна\2-1018x4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26006"/>
            <a:ext cx="6408712" cy="230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uk-UA" sz="2400" b="1" dirty="0"/>
              <a:t>пробудження інтересу до вивчення предмету;</a:t>
            </a:r>
          </a:p>
          <a:p>
            <a:pPr>
              <a:lnSpc>
                <a:spcPct val="80000"/>
              </a:lnSpc>
            </a:pPr>
            <a:r>
              <a:rPr lang="uk-UA" sz="2400" b="1" dirty="0"/>
              <a:t>висока мотивація навчальної діяльності;</a:t>
            </a:r>
          </a:p>
          <a:p>
            <a:pPr>
              <a:lnSpc>
                <a:spcPct val="80000"/>
              </a:lnSpc>
            </a:pPr>
            <a:r>
              <a:rPr lang="uk-UA" sz="2400" b="1" dirty="0"/>
              <a:t>підтримка пізнавальної активності упродовж уроку;</a:t>
            </a:r>
          </a:p>
          <a:p>
            <a:pPr>
              <a:lnSpc>
                <a:spcPct val="80000"/>
              </a:lnSpc>
            </a:pPr>
            <a:r>
              <a:rPr lang="uk-UA" sz="2400" b="1" dirty="0"/>
              <a:t>виключення «відсиджування» уроків: учні – активні учасники навчального процесу;</a:t>
            </a:r>
          </a:p>
          <a:p>
            <a:pPr>
              <a:lnSpc>
                <a:spcPct val="80000"/>
              </a:lnSpc>
            </a:pPr>
            <a:r>
              <a:rPr lang="uk-UA" sz="2400" b="1" dirty="0"/>
              <a:t>здатність до самостійного здобуття та засвоєння знань;</a:t>
            </a:r>
          </a:p>
          <a:p>
            <a:pPr>
              <a:lnSpc>
                <a:spcPct val="80000"/>
              </a:lnSpc>
            </a:pPr>
            <a:r>
              <a:rPr lang="uk-UA" sz="2400" b="1" dirty="0"/>
              <a:t>уміння застосовувати здобуті знання на практиці;</a:t>
            </a:r>
          </a:p>
          <a:p>
            <a:pPr>
              <a:lnSpc>
                <a:spcPct val="80000"/>
              </a:lnSpc>
            </a:pPr>
            <a:r>
              <a:rPr lang="uk-UA" sz="2400" b="1" dirty="0"/>
              <a:t>створення умов для творчої реалізації;</a:t>
            </a:r>
          </a:p>
          <a:p>
            <a:pPr>
              <a:lnSpc>
                <a:spcPct val="80000"/>
              </a:lnSpc>
            </a:pPr>
            <a:r>
              <a:rPr lang="uk-UA" sz="2400" b="1" dirty="0"/>
              <a:t>гармонійний розвиток особистості;</a:t>
            </a:r>
          </a:p>
          <a:p>
            <a:pPr>
              <a:lnSpc>
                <a:spcPct val="80000"/>
              </a:lnSpc>
            </a:pPr>
            <a:r>
              <a:rPr lang="uk-UA" sz="2400" b="1" dirty="0"/>
              <a:t>позитивні зміни в успішності школярів;</a:t>
            </a:r>
          </a:p>
          <a:p>
            <a:pPr>
              <a:lnSpc>
                <a:spcPct val="80000"/>
              </a:lnSpc>
            </a:pPr>
            <a:r>
              <a:rPr lang="uk-UA" sz="2400" b="1" dirty="0"/>
              <a:t>психологічний комфорт на уроці.</a:t>
            </a:r>
            <a:endParaRPr lang="ru-RU" sz="2400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z="4000" b="1" dirty="0" smtClean="0">
                <a:solidFill>
                  <a:schemeClr val="tx1"/>
                </a:solidFill>
              </a:rPr>
              <a:t>Основні показники вирішення проблеми</a:t>
            </a:r>
          </a:p>
        </p:txBody>
      </p:sp>
    </p:spTree>
    <p:extLst>
      <p:ext uri="{BB962C8B-B14F-4D97-AF65-F5344CB8AC3E}">
        <p14:creationId xmlns:p14="http://schemas.microsoft.com/office/powerpoint/2010/main" val="38322847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pPr algn="ctr">
              <a:lnSpc>
                <a:spcPct val="90000"/>
              </a:lnSpc>
              <a:buNone/>
            </a:pPr>
            <a:r>
              <a:rPr lang="uk-UA" sz="2400" b="1" i="1" u="sng" dirty="0"/>
              <a:t>Переваги нестандартних форм і методів</a:t>
            </a:r>
            <a:r>
              <a:rPr lang="uk-UA" sz="2400" b="1" dirty="0"/>
              <a:t> в порівнянні із звичними - в тому, що:</a:t>
            </a:r>
          </a:p>
          <a:p>
            <a:pPr>
              <a:lnSpc>
                <a:spcPct val="90000"/>
              </a:lnSpc>
            </a:pPr>
            <a:r>
              <a:rPr lang="uk-UA" sz="2400" dirty="0"/>
              <a:t>підвищується інтерес учнів до навчання, </a:t>
            </a:r>
          </a:p>
          <a:p>
            <a:pPr>
              <a:lnSpc>
                <a:spcPct val="90000"/>
              </a:lnSpc>
            </a:pPr>
            <a:r>
              <a:rPr lang="uk-UA" sz="2400" dirty="0"/>
              <a:t>їх активність в пізнанні і творчості, </a:t>
            </a:r>
          </a:p>
          <a:p>
            <a:pPr>
              <a:lnSpc>
                <a:spcPct val="90000"/>
              </a:lnSpc>
            </a:pPr>
            <a:r>
              <a:rPr lang="uk-UA" sz="2400" dirty="0"/>
              <a:t>самостійність пошуків знань, </a:t>
            </a:r>
          </a:p>
          <a:p>
            <a:pPr>
              <a:lnSpc>
                <a:spcPct val="90000"/>
              </a:lnSpc>
            </a:pPr>
            <a:r>
              <a:rPr lang="uk-UA" sz="2400" dirty="0"/>
              <a:t>переживання успіху досягнень, </a:t>
            </a:r>
          </a:p>
          <a:p>
            <a:pPr>
              <a:lnSpc>
                <a:spcPct val="90000"/>
              </a:lnSpc>
            </a:pPr>
            <a:r>
              <a:rPr lang="uk-UA" sz="2400" dirty="0"/>
              <a:t>ініціативність, </a:t>
            </a:r>
          </a:p>
          <a:p>
            <a:pPr>
              <a:lnSpc>
                <a:spcPct val="90000"/>
              </a:lnSpc>
            </a:pPr>
            <a:r>
              <a:rPr lang="uk-UA" sz="2400" dirty="0"/>
              <a:t>можливість індивідуального підходу до учнів,</a:t>
            </a:r>
          </a:p>
          <a:p>
            <a:pPr>
              <a:lnSpc>
                <a:spcPct val="90000"/>
              </a:lnSpc>
            </a:pPr>
            <a:r>
              <a:rPr lang="uk-UA" sz="2400" dirty="0"/>
              <a:t> використання інноваційних та інформаційних педагогічних технологій,</a:t>
            </a:r>
          </a:p>
          <a:p>
            <a:pPr>
              <a:lnSpc>
                <a:spcPct val="90000"/>
              </a:lnSpc>
            </a:pPr>
            <a:r>
              <a:rPr lang="uk-UA" sz="2400" dirty="0"/>
              <a:t> розвиток культури спілкування, </a:t>
            </a:r>
            <a:r>
              <a:rPr lang="uk-UA" sz="2400" dirty="0" err="1"/>
              <a:t>взаємовідповідальності</a:t>
            </a:r>
            <a:r>
              <a:rPr lang="uk-UA" sz="2400" dirty="0"/>
              <a:t>.</a:t>
            </a:r>
          </a:p>
          <a:p>
            <a:endParaRPr lang="ru-RU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z="4000" b="1" dirty="0" smtClean="0"/>
              <a:t>Висновок</a:t>
            </a:r>
          </a:p>
        </p:txBody>
      </p:sp>
    </p:spTree>
    <p:extLst>
      <p:ext uri="{BB962C8B-B14F-4D97-AF65-F5344CB8AC3E}">
        <p14:creationId xmlns:p14="http://schemas.microsoft.com/office/powerpoint/2010/main" val="30929694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504056"/>
          </a:xfrm>
        </p:spPr>
        <p:txBody>
          <a:bodyPr/>
          <a:lstStyle/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вчитель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C:\Users\Валентина\Desktop\комп і 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1412776"/>
            <a:ext cx="3024336" cy="22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ФОТО Деревяни\школа\Изображение 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84984"/>
            <a:ext cx="2880320" cy="206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Валентина\Desktop\р і ко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55464"/>
            <a:ext cx="3027951" cy="203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Валентина\Desktop\11 і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864" y="1052736"/>
            <a:ext cx="3177480" cy="196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5084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9"/>
            <a:ext cx="8229600" cy="504056"/>
          </a:xfrm>
        </p:spPr>
        <p:txBody>
          <a:bodyPr/>
          <a:lstStyle/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вчитель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20060406_11164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5" y="1628800"/>
            <a:ext cx="3024336" cy="215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Изображение 0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107" y="908720"/>
            <a:ext cx="3023567" cy="206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фото\DSC073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92" y="4077072"/>
            <a:ext cx="331236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Валентина\Desktop\я і мої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429000"/>
            <a:ext cx="3419872" cy="227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5213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857256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Позакласна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робота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37568" y="791388"/>
            <a:ext cx="8482903" cy="5214974"/>
          </a:xfrm>
          <a:prstGeom prst="rect">
            <a:avLst/>
          </a:prstGeom>
        </p:spPr>
        <p:txBody>
          <a:bodyPr anchor="t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i="1" dirty="0" smtClean="0">
                <a:ln w="50800"/>
                <a:solidFill>
                  <a:srgbClr val="3333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 Cyr" pitchFamily="18" charset="-52"/>
                <a:ea typeface="+mj-ea"/>
                <a:cs typeface="+mj-cs"/>
              </a:rPr>
              <a:t>На балу у </a:t>
            </a:r>
            <a:r>
              <a:rPr lang="ru-RU" sz="2800" b="1" i="1" dirty="0" err="1" smtClean="0">
                <a:ln w="50800"/>
                <a:solidFill>
                  <a:srgbClr val="3333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 Cyr" pitchFamily="18" charset="-52"/>
                <a:ea typeface="+mj-ea"/>
                <a:cs typeface="+mj-cs"/>
              </a:rPr>
              <a:t>Цариці</a:t>
            </a:r>
            <a:r>
              <a:rPr lang="ru-RU" sz="2800" b="1" i="1" dirty="0" smtClean="0">
                <a:ln w="50800"/>
                <a:solidFill>
                  <a:srgbClr val="3333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 Cyr" pitchFamily="18" charset="-52"/>
                <a:ea typeface="+mj-ea"/>
                <a:cs typeface="+mj-cs"/>
              </a:rPr>
              <a:t> </a:t>
            </a:r>
            <a:r>
              <a:rPr lang="ru-RU" sz="2800" b="1" i="1" dirty="0" smtClean="0">
                <a:ln w="50800"/>
                <a:solidFill>
                  <a:srgbClr val="3333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 Cyr" pitchFamily="18" charset="-52"/>
                <a:ea typeface="+mj-ea"/>
                <a:cs typeface="+mj-cs"/>
              </a:rPr>
              <a:t>Математики </a:t>
            </a:r>
          </a:p>
          <a:p>
            <a:pPr algn="ctr" fontAlgn="auto">
              <a:spcAft>
                <a:spcPts val="0"/>
              </a:spcAft>
              <a:defRPr/>
            </a:pPr>
            <a:endParaRPr lang="ru-RU" sz="2800" b="1" i="1" dirty="0">
              <a:ln w="50800"/>
              <a:solidFill>
                <a:srgbClr val="3333FF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Times New Roman Cyr" pitchFamily="18" charset="-52"/>
              <a:ea typeface="+mj-ea"/>
              <a:cs typeface="+mj-cs"/>
            </a:endParaRPr>
          </a:p>
        </p:txBody>
      </p:sp>
      <p:pic>
        <p:nvPicPr>
          <p:cNvPr id="1026" name="Picture 2" descr="DSC021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97" y="1772816"/>
            <a:ext cx="3083349" cy="226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D:\МВІ\28207578_1621958811230270_1902045457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97" y="4413100"/>
            <a:ext cx="3317931" cy="215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Валентина\Desktop\діма діан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9" y="1608439"/>
            <a:ext cx="2304256" cy="261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Валентина\Desktop\нат ч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9" y="4600939"/>
            <a:ext cx="2746146" cy="19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714348" y="7243"/>
            <a:ext cx="8229600" cy="857256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57158" y="116632"/>
            <a:ext cx="8391306" cy="3899689"/>
          </a:xfrm>
          <a:prstGeom prst="rect">
            <a:avLst/>
          </a:prstGeom>
        </p:spPr>
        <p:txBody>
          <a:bodyPr anchor="t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i="1" dirty="0" err="1" smtClean="0">
                <a:ln w="50800"/>
                <a:solidFill>
                  <a:srgbClr val="0000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 Cyr" pitchFamily="18" charset="-52"/>
                <a:ea typeface="+mj-ea"/>
                <a:cs typeface="+mj-cs"/>
              </a:rPr>
              <a:t>Королівство</a:t>
            </a:r>
            <a:r>
              <a:rPr lang="ru-RU" sz="2800" b="1" i="1" dirty="0" smtClean="0">
                <a:ln w="50800"/>
                <a:solidFill>
                  <a:srgbClr val="0000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 Cyr" pitchFamily="18" charset="-52"/>
                <a:ea typeface="+mj-ea"/>
                <a:cs typeface="+mj-cs"/>
              </a:rPr>
              <a:t> </a:t>
            </a:r>
            <a:r>
              <a:rPr lang="ru-RU" sz="2800" b="1" i="1" dirty="0" err="1" smtClean="0">
                <a:ln w="50800"/>
                <a:solidFill>
                  <a:srgbClr val="0000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 Cyr" pitchFamily="18" charset="-52"/>
                <a:ea typeface="+mj-ea"/>
                <a:cs typeface="+mj-cs"/>
              </a:rPr>
              <a:t>Чотирикутників</a:t>
            </a:r>
            <a:endParaRPr lang="ru-RU" sz="2800" b="1" i="1" dirty="0">
              <a:ln w="50800"/>
              <a:solidFill>
                <a:srgbClr val="0000FF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Times New Roman Cyr" pitchFamily="18" charset="-52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57158" y="4581128"/>
            <a:ext cx="4608472" cy="213459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fontAlgn="auto">
              <a:spcAft>
                <a:spcPts val="0"/>
              </a:spcAft>
              <a:buClr>
                <a:srgbClr val="00B050"/>
              </a:buClr>
              <a:buSzPct val="110000"/>
              <a:defRPr/>
            </a:pPr>
            <a:endParaRPr lang="uk-UA" sz="2800" b="1" i="1" dirty="0" smtClean="0">
              <a:ln w="50800"/>
              <a:solidFill>
                <a:srgbClr val="0000FF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Times New Roman Cyr" pitchFamily="18" charset="-52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2800" dirty="0">
              <a:ln w="50800"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DSC0207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415" y="980728"/>
            <a:ext cx="3271957" cy="2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DSC0207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48" y="947232"/>
            <a:ext cx="3390717" cy="247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DSC0209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43" y="3904963"/>
            <a:ext cx="3744416" cy="281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2" y="188640"/>
            <a:ext cx="8219257" cy="720080"/>
          </a:xfrm>
        </p:spPr>
        <p:txBody>
          <a:bodyPr/>
          <a:lstStyle/>
          <a:p>
            <a:r>
              <a:rPr lang="uk-UA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Математичний колобок</a:t>
            </a:r>
            <a:endParaRPr lang="uk-UA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Валентина\Desktop\банд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49060"/>
            <a:ext cx="3596217" cy="269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Валентина\Desktop\колоб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052736"/>
            <a:ext cx="3312369" cy="249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Валентина\Desktop\колобок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861048"/>
            <a:ext cx="3767403" cy="282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Валентина\Desktop\кол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112766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3943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6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 - класний керівник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57158" y="764704"/>
            <a:ext cx="4214842" cy="5214974"/>
          </a:xfrm>
          <a:prstGeom prst="rect">
            <a:avLst/>
          </a:prstGeom>
        </p:spPr>
        <p:txBody>
          <a:bodyPr anchor="t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ru-RU" sz="2800" dirty="0">
              <a:ln w="50800"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D:\МВІ\28217188_1621969461229205_371558352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03" y="995927"/>
            <a:ext cx="3565267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МВІ\28217449_1621581927934625_495939701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764704"/>
            <a:ext cx="3217216" cy="241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МВІ\28309905_1621957227897095_541699707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12" y="3894890"/>
            <a:ext cx="3387258" cy="254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:\ФОТО Деревяни\Випускні\P51223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72191"/>
            <a:ext cx="3493163" cy="257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013576" cy="882352"/>
          </a:xfrm>
        </p:spPr>
        <p:txBody>
          <a:bodyPr/>
          <a:lstStyle/>
          <a:p>
            <a:r>
              <a:rPr lang="uk-UA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 - класний керівник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Валентина\Desktop\н р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84784"/>
            <a:ext cx="352839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фото\DSC077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183186"/>
            <a:ext cx="3672408" cy="240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МВІ\28217449_1621581927934625_495939701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3217216" cy="241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249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580003" y="17863"/>
            <a:ext cx="8229600" cy="857256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Моя методична робота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57157" y="908720"/>
            <a:ext cx="8617241" cy="5214974"/>
          </a:xfrm>
          <a:prstGeom prst="rect">
            <a:avLst/>
          </a:prstGeom>
        </p:spPr>
        <p:txBody>
          <a:bodyPr anchor="t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2800" dirty="0" smtClean="0">
                <a:solidFill>
                  <a:schemeClr val="accent2">
                    <a:lumMod val="50000"/>
                  </a:schemeClr>
                </a:solidFill>
              </a:rPr>
              <a:t>Участь </a:t>
            </a:r>
            <a:r>
              <a:rPr lang="uk-UA" sz="2800" dirty="0">
                <a:solidFill>
                  <a:schemeClr val="accent2">
                    <a:lumMod val="50000"/>
                  </a:schemeClr>
                </a:solidFill>
              </a:rPr>
              <a:t>у </a:t>
            </a:r>
            <a:r>
              <a:rPr lang="uk-UA" sz="2800" dirty="0" smtClean="0">
                <a:solidFill>
                  <a:schemeClr val="accent2">
                    <a:lumMod val="50000"/>
                  </a:schemeClr>
                </a:solidFill>
              </a:rPr>
              <a:t>роботі районного та шкільного МО</a:t>
            </a:r>
          </a:p>
          <a:p>
            <a:pPr fontAlgn="auto">
              <a:spcAft>
                <a:spcPts val="0"/>
              </a:spcAft>
              <a:defRPr/>
            </a:pPr>
            <a:endParaRPr lang="uk-UA" sz="2800" dirty="0">
              <a:solidFill>
                <a:schemeClr val="accent2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uk-UA" sz="2800" dirty="0">
                <a:solidFill>
                  <a:schemeClr val="accent2">
                    <a:lumMod val="50000"/>
                  </a:schemeClr>
                </a:solidFill>
              </a:rPr>
              <a:t>Участь </a:t>
            </a:r>
            <a:r>
              <a:rPr lang="uk-UA" sz="2800" dirty="0" smtClean="0">
                <a:solidFill>
                  <a:schemeClr val="accent2">
                    <a:lumMod val="50000"/>
                  </a:schemeClr>
                </a:solidFill>
              </a:rPr>
              <a:t>учнів у </a:t>
            </a:r>
            <a:r>
              <a:rPr lang="uk-UA" sz="2800" dirty="0">
                <a:solidFill>
                  <a:schemeClr val="accent2">
                    <a:lumMod val="50000"/>
                  </a:schemeClr>
                </a:solidFill>
              </a:rPr>
              <a:t>шкільних і районних олімпіадах</a:t>
            </a:r>
          </a:p>
          <a:p>
            <a:pPr fontAlgn="auto">
              <a:spcAft>
                <a:spcPts val="0"/>
              </a:spcAft>
              <a:defRPr/>
            </a:pPr>
            <a:endParaRPr lang="uk-UA" sz="2800" dirty="0">
              <a:solidFill>
                <a:schemeClr val="accent2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uk-UA" sz="2800" dirty="0" smtClean="0">
                <a:solidFill>
                  <a:schemeClr val="accent2">
                    <a:lumMod val="50000"/>
                  </a:schemeClr>
                </a:solidFill>
              </a:rPr>
              <a:t>Участь учнів </a:t>
            </a:r>
            <a:r>
              <a:rPr lang="uk-UA" sz="2800" dirty="0">
                <a:solidFill>
                  <a:schemeClr val="accent2">
                    <a:lumMod val="50000"/>
                  </a:schemeClr>
                </a:solidFill>
              </a:rPr>
              <a:t>у </a:t>
            </a:r>
            <a:r>
              <a:rPr lang="uk-UA" sz="2800" dirty="0" smtClean="0">
                <a:solidFill>
                  <a:schemeClr val="accent2">
                    <a:lumMod val="50000"/>
                  </a:schemeClr>
                </a:solidFill>
              </a:rPr>
              <a:t>конкурсі Кенгуру</a:t>
            </a:r>
            <a:endParaRPr lang="uk-UA" sz="2800" dirty="0">
              <a:solidFill>
                <a:schemeClr val="accent2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uk-UA" sz="2800" dirty="0">
              <a:solidFill>
                <a:schemeClr val="accent2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uk-UA" sz="2800" dirty="0">
                <a:solidFill>
                  <a:schemeClr val="accent2">
                    <a:lumMod val="50000"/>
                  </a:schemeClr>
                </a:solidFill>
              </a:rPr>
              <a:t>Участь у предметних тижнях</a:t>
            </a:r>
          </a:p>
          <a:p>
            <a:pPr fontAlgn="auto">
              <a:spcAft>
                <a:spcPts val="0"/>
              </a:spcAft>
              <a:defRPr/>
            </a:pPr>
            <a:endParaRPr lang="uk-UA" sz="2800" dirty="0">
              <a:solidFill>
                <a:schemeClr val="accent2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uk-UA" sz="2800" dirty="0">
                <a:solidFill>
                  <a:schemeClr val="accent2">
                    <a:lumMod val="50000"/>
                  </a:schemeClr>
                </a:solidFill>
              </a:rPr>
              <a:t>Проведення відкритих </a:t>
            </a:r>
            <a:r>
              <a:rPr lang="uk-UA" sz="2800" dirty="0" smtClean="0">
                <a:solidFill>
                  <a:schemeClr val="accent2">
                    <a:lumMod val="50000"/>
                  </a:schemeClr>
                </a:solidFill>
              </a:rPr>
              <a:t>уроків</a:t>
            </a:r>
            <a:endParaRPr lang="ru-RU" sz="2800" dirty="0">
              <a:ln w="50800"/>
            </a:endParaRPr>
          </a:p>
          <a:p>
            <a:pPr fontAlgn="auto">
              <a:spcAft>
                <a:spcPts val="0"/>
              </a:spcAft>
              <a:defRPr/>
            </a:pPr>
            <a:endParaRPr lang="uk-UA" sz="2800" dirty="0" smtClean="0">
              <a:latin typeface="+mn-lt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Місце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роботи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1800" b="1" dirty="0" err="1">
                <a:latin typeface="Times New Roman" pitchFamily="18" charset="0"/>
                <a:cs typeface="Times New Roman" pitchFamily="18" charset="0"/>
              </a:rPr>
              <a:t>Дерев’янська</a:t>
            </a:r>
            <a:r>
              <a:rPr lang="uk-UA" sz="1800" b="1" dirty="0">
                <a:latin typeface="Times New Roman" pitchFamily="18" charset="0"/>
                <a:cs typeface="Times New Roman" pitchFamily="18" charset="0"/>
              </a:rPr>
              <a:t> ЗОШ І-ІІІ ступенів</a:t>
            </a:r>
          </a:p>
          <a:p>
            <a:r>
              <a:rPr lang="uk-UA" sz="1800" b="1" dirty="0">
                <a:latin typeface="Times New Roman" pitchFamily="18" charset="0"/>
                <a:cs typeface="Times New Roman" pitchFamily="18" charset="0"/>
              </a:rPr>
              <a:t>В даній школі працюю з </a:t>
            </a: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1990року </a:t>
            </a:r>
            <a:r>
              <a:rPr lang="uk-UA" sz="1800" b="1" dirty="0">
                <a:latin typeface="Times New Roman" pitchFamily="18" charset="0"/>
                <a:cs typeface="Times New Roman" pitchFamily="18" charset="0"/>
              </a:rPr>
              <a:t>на посаді вчителя </a:t>
            </a: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математики</a:t>
            </a:r>
            <a:endParaRPr lang="uk-UA" sz="1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800" b="1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2017  </a:t>
            </a:r>
            <a:r>
              <a:rPr lang="uk-UA" sz="1800" b="1" dirty="0">
                <a:latin typeface="Times New Roman" pitchFamily="18" charset="0"/>
                <a:cs typeface="Times New Roman" pitchFamily="18" charset="0"/>
              </a:rPr>
              <a:t>році пройшла курсову перепідготовку, як вчитель </a:t>
            </a: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математики</a:t>
            </a:r>
            <a:endParaRPr lang="uk-UA" sz="1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800" b="1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2013 </a:t>
            </a:r>
            <a:r>
              <a:rPr lang="uk-UA" sz="1800" b="1" dirty="0">
                <a:latin typeface="Times New Roman" pitchFamily="18" charset="0"/>
                <a:cs typeface="Times New Roman" pitchFamily="18" charset="0"/>
              </a:rPr>
              <a:t>році пройшла атестацію, на якій </a:t>
            </a: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проявила </a:t>
            </a:r>
            <a:r>
              <a:rPr lang="uk-UA" sz="1800" b="1" dirty="0">
                <a:latin typeface="Times New Roman" pitchFamily="18" charset="0"/>
                <a:cs typeface="Times New Roman" pitchFamily="18" charset="0"/>
              </a:rPr>
              <a:t>себе як «спеціаліста вищої категорії»</a:t>
            </a:r>
          </a:p>
          <a:p>
            <a:r>
              <a:rPr lang="uk-UA" sz="1800" b="1" dirty="0">
                <a:latin typeface="Times New Roman" pitchFamily="18" charset="0"/>
                <a:cs typeface="Times New Roman" pitchFamily="18" charset="0"/>
              </a:rPr>
              <a:t>Вивчаю сучасні методи і форми викладання</a:t>
            </a:r>
          </a:p>
          <a:p>
            <a:r>
              <a:rPr lang="uk-UA" sz="1800" b="1" dirty="0">
                <a:latin typeface="Times New Roman" pitchFamily="18" charset="0"/>
                <a:cs typeface="Times New Roman" pitchFamily="18" charset="0"/>
              </a:rPr>
              <a:t>У своїй практиці запроваджую інноваційні методи і форми роботи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2050" name="Picture 2" descr="D:\МВІ\28278129_1621991901226961_1599550273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77072"/>
            <a:ext cx="403244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0096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737984" y="0"/>
            <a:ext cx="8229600" cy="857256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Мої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досягнення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000628" y="1428736"/>
            <a:ext cx="3714776" cy="4857784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uk-UA" sz="2800" dirty="0" smtClean="0">
                <a:ln w="50800"/>
                <a:latin typeface="+mn-lt"/>
              </a:rPr>
              <a:t>.</a:t>
            </a:r>
            <a:endParaRPr lang="ru-RU" sz="2800" dirty="0" smtClean="0">
              <a:ln w="50800"/>
              <a:latin typeface="+mn-lt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2800" dirty="0">
              <a:ln w="50800"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19039"/>
              </p:ext>
            </p:extLst>
          </p:nvPr>
        </p:nvGraphicFramePr>
        <p:xfrm>
          <a:off x="539552" y="857256"/>
          <a:ext cx="3708406" cy="26986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Acrobat Document" r:id="rId3" imgW="8010178" imgH="5829159" progId="AcroExch.Document.7">
                  <p:embed/>
                </p:oleObj>
              </mc:Choice>
              <mc:Fallback>
                <p:oleObj name="Acrobat Document" r:id="rId3" imgW="8010178" imgH="5829159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552" y="857256"/>
                        <a:ext cx="3708406" cy="26986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2893174"/>
              </p:ext>
            </p:extLst>
          </p:nvPr>
        </p:nvGraphicFramePr>
        <p:xfrm>
          <a:off x="467544" y="3717032"/>
          <a:ext cx="2016224" cy="2850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Acrobat Document" r:id="rId5" imgW="5667037" imgH="8010521" progId="AcroExch.Document.7">
                  <p:embed/>
                </p:oleObj>
              </mc:Choice>
              <mc:Fallback>
                <p:oleObj name="Acrobat Document" r:id="rId5" imgW="5667037" imgH="8010521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7544" y="3717032"/>
                        <a:ext cx="2016224" cy="28501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4315277"/>
              </p:ext>
            </p:extLst>
          </p:nvPr>
        </p:nvGraphicFramePr>
        <p:xfrm>
          <a:off x="3027481" y="3717032"/>
          <a:ext cx="1967855" cy="2749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Acrobat Document" r:id="rId7" imgW="5733984" imgH="8010521" progId="AcroExch.Document.7">
                  <p:embed/>
                </p:oleObj>
              </mc:Choice>
              <mc:Fallback>
                <p:oleObj name="Acrobat Document" r:id="rId7" imgW="5733984" imgH="8010521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27481" y="3717032"/>
                        <a:ext cx="1967855" cy="27498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1125960"/>
              </p:ext>
            </p:extLst>
          </p:nvPr>
        </p:nvGraphicFramePr>
        <p:xfrm>
          <a:off x="7034676" y="857256"/>
          <a:ext cx="1932908" cy="280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Acrobat Document" r:id="rId9" imgW="5514610" imgH="8010521" progId="AcroExch.Document.7">
                  <p:embed/>
                </p:oleObj>
              </mc:Choice>
              <mc:Fallback>
                <p:oleObj name="Acrobat Document" r:id="rId9" imgW="5514610" imgH="8010521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034676" y="857256"/>
                        <a:ext cx="1932908" cy="2808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2" descr="D:\МВІ\28340375_1622539444505540_946063360_o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2735"/>
            <a:ext cx="1920469" cy="247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Мої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захоплення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pic>
        <p:nvPicPr>
          <p:cNvPr id="2050" name="Picture 2" descr="D:\МВІ\22007599_182248292320950_7945156225227251589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3782549" cy="28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Світлина від Валентини Кушнір-Малик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08721"/>
            <a:ext cx="3348371" cy="446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Світлина від Миколи Волоховського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73082"/>
            <a:ext cx="3600399" cy="240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0134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648072"/>
          </a:xfrm>
        </p:spPr>
        <p:txBody>
          <a:bodyPr/>
          <a:lstStyle/>
          <a:p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Мої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захоплення</a:t>
            </a:r>
            <a:endParaRPr lang="uk-UA" dirty="0"/>
          </a:p>
        </p:txBody>
      </p:sp>
      <p:pic>
        <p:nvPicPr>
          <p:cNvPr id="11266" name="Picture 2" descr="C:\Users\Валентина\Desktop\річк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63017"/>
            <a:ext cx="3672408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Валентина\Desktop\річкк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90466"/>
            <a:ext cx="3456384" cy="269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Валентина\Desktop\худ са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05064"/>
            <a:ext cx="3600400" cy="247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0801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250286" y="0"/>
            <a:ext cx="8715436" cy="1643074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Мій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рельєф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педагогічної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майстерності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1790" y="1395699"/>
            <a:ext cx="757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3333FF"/>
                </a:solidFill>
              </a:rPr>
              <a:t>Порівняльна якість знань учнів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aphicFrame>
        <p:nvGraphicFramePr>
          <p:cNvPr id="6" name="Содержимое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9209313"/>
              </p:ext>
            </p:extLst>
          </p:nvPr>
        </p:nvGraphicFramePr>
        <p:xfrm>
          <a:off x="821790" y="2242004"/>
          <a:ext cx="3528392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Содержимое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4499"/>
              </p:ext>
            </p:extLst>
          </p:nvPr>
        </p:nvGraphicFramePr>
        <p:xfrm>
          <a:off x="4860032" y="2708920"/>
          <a:ext cx="3810453" cy="3062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660232" y="6061938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2017-2018 </a:t>
            </a:r>
            <a:r>
              <a:rPr lang="uk-UA" dirty="0" err="1" smtClean="0"/>
              <a:t>н.р</a:t>
            </a:r>
            <a:r>
              <a:rPr lang="uk-UA" dirty="0" smtClean="0"/>
              <a:t>.</a:t>
            </a:r>
            <a:endParaRPr lang="ru-RU" dirty="0"/>
          </a:p>
        </p:txBody>
      </p:sp>
      <p:sp>
        <p:nvSpPr>
          <p:cNvPr id="9" name="Прямокутник 8"/>
          <p:cNvSpPr/>
          <p:nvPr/>
        </p:nvSpPr>
        <p:spPr>
          <a:xfrm>
            <a:off x="2916413" y="4839772"/>
            <a:ext cx="1736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dirty="0">
                <a:solidFill>
                  <a:prstClr val="black"/>
                </a:solidFill>
              </a:rPr>
              <a:t>2016-2017 </a:t>
            </a:r>
            <a:r>
              <a:rPr lang="uk-UA" dirty="0" err="1">
                <a:solidFill>
                  <a:prstClr val="black"/>
                </a:solidFill>
              </a:rPr>
              <a:t>н.р</a:t>
            </a:r>
            <a:r>
              <a:rPr lang="uk-UA" dirty="0">
                <a:solidFill>
                  <a:prstClr val="black"/>
                </a:solidFill>
              </a:rPr>
              <a:t>.</a:t>
            </a:r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33"/>
            <a:ext cx="8229600" cy="3312368"/>
          </a:xfrm>
        </p:spPr>
        <p:txBody>
          <a:bodyPr/>
          <a:lstStyle/>
          <a:p>
            <a:pPr marL="0" indent="0" algn="ctr">
              <a:buNone/>
            </a:pPr>
            <a:r>
              <a:rPr lang="uk-UA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 не можу навчити всіх усьому, але можу вплинути на мислення моїх учнів</a:t>
            </a:r>
          </a:p>
          <a:p>
            <a:pPr marL="0" indent="0" algn="ctr">
              <a:buNone/>
            </a:pPr>
            <a:r>
              <a:rPr lang="uk-UA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Сократ</a:t>
            </a:r>
            <a:endParaRPr lang="ru-RU" sz="4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МВІ\28217126_1621972404562244_1150684122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70" y="2780928"/>
            <a:ext cx="2772149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5377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416824" cy="720080"/>
          </a:xfrm>
        </p:spPr>
        <p:txBody>
          <a:bodyPr/>
          <a:lstStyle/>
          <a:p>
            <a: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Шановні колеги!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  <a:defRPr/>
            </a:pPr>
            <a:endParaRPr lang="ru-RU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>
              <a:buNone/>
              <a:defRPr/>
            </a:pPr>
            <a:endParaRPr lang="ru-RU" dirty="0">
              <a:solidFill>
                <a:srgbClr val="002060"/>
              </a:solidFill>
              <a:latin typeface="Monotype Corsiva" pitchFamily="66" charset="0"/>
            </a:endParaRPr>
          </a:p>
          <a:p>
            <a:pPr>
              <a:buNone/>
              <a:defRPr/>
            </a:pPr>
            <a:endParaRPr lang="ru-RU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>
              <a:buNone/>
              <a:defRPr/>
            </a:pPr>
            <a:endParaRPr lang="ru-RU" dirty="0">
              <a:solidFill>
                <a:srgbClr val="002060"/>
              </a:solidFill>
              <a:latin typeface="Monotype Corsiva" pitchFamily="66" charset="0"/>
            </a:endParaRPr>
          </a:p>
          <a:p>
            <a:pPr>
              <a:buNone/>
              <a:defRPr/>
            </a:pP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>Хай </a:t>
            </a:r>
            <a:r>
              <a:rPr lang="ru-RU" dirty="0" err="1">
                <a:solidFill>
                  <a:srgbClr val="002060"/>
                </a:solidFill>
                <a:latin typeface="Monotype Corsiva" pitchFamily="66" charset="0"/>
              </a:rPr>
              <a:t>щастя</a:t>
            </a:r>
            <a:r>
              <a:rPr lang="ru-RU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itchFamily="66" charset="0"/>
              </a:rPr>
              <a:t>завжди</a:t>
            </a:r>
            <a:r>
              <a:rPr lang="ru-RU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itchFamily="66" charset="0"/>
              </a:rPr>
              <a:t>супроводить</a:t>
            </a:r>
            <a:r>
              <a:rPr lang="ru-RU" dirty="0">
                <a:solidFill>
                  <a:srgbClr val="002060"/>
                </a:solidFill>
                <a:latin typeface="Monotype Corsiva" pitchFamily="66" charset="0"/>
              </a:rPr>
              <a:t> Вас,</a:t>
            </a:r>
          </a:p>
          <a:p>
            <a:pPr>
              <a:buNone/>
              <a:defRPr/>
            </a:pPr>
            <a:r>
              <a:rPr lang="ru-RU" dirty="0" err="1">
                <a:solidFill>
                  <a:srgbClr val="002060"/>
                </a:solidFill>
                <a:latin typeface="Monotype Corsiva" pitchFamily="66" charset="0"/>
              </a:rPr>
              <a:t>Людська</a:t>
            </a:r>
            <a:r>
              <a:rPr lang="ru-RU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itchFamily="66" charset="0"/>
              </a:rPr>
              <a:t>повага</a:t>
            </a:r>
            <a:r>
              <a:rPr lang="ru-RU" dirty="0">
                <a:solidFill>
                  <a:srgbClr val="002060"/>
                </a:solidFill>
                <a:latin typeface="Monotype Corsiva" pitchFamily="66" charset="0"/>
              </a:rPr>
              <a:t> й </a:t>
            </a:r>
            <a:r>
              <a:rPr lang="ru-RU" dirty="0" err="1">
                <a:solidFill>
                  <a:srgbClr val="002060"/>
                </a:solidFill>
                <a:latin typeface="Monotype Corsiva" pitchFamily="66" charset="0"/>
              </a:rPr>
              <a:t>шана</a:t>
            </a:r>
            <a:r>
              <a:rPr lang="ru-RU" dirty="0">
                <a:solidFill>
                  <a:srgbClr val="002060"/>
                </a:solidFill>
                <a:latin typeface="Monotype Corsiva" pitchFamily="66" charset="0"/>
              </a:rPr>
              <a:t> не </a:t>
            </a:r>
            <a:r>
              <a:rPr lang="ru-RU" dirty="0" err="1">
                <a:solidFill>
                  <a:srgbClr val="002060"/>
                </a:solidFill>
                <a:latin typeface="Monotype Corsiva" pitchFamily="66" charset="0"/>
              </a:rPr>
              <a:t>минають</a:t>
            </a:r>
            <a:r>
              <a:rPr lang="ru-RU" dirty="0">
                <a:solidFill>
                  <a:srgbClr val="002060"/>
                </a:solidFill>
                <a:latin typeface="Monotype Corsiva" pitchFamily="66" charset="0"/>
              </a:rPr>
              <a:t>,</a:t>
            </a:r>
          </a:p>
          <a:p>
            <a:pPr>
              <a:buNone/>
              <a:defRPr/>
            </a:pPr>
            <a:r>
              <a:rPr lang="ru-RU" dirty="0">
                <a:solidFill>
                  <a:srgbClr val="002060"/>
                </a:solidFill>
                <a:latin typeface="Monotype Corsiva" pitchFamily="66" charset="0"/>
              </a:rPr>
              <a:t>А вашу </a:t>
            </a:r>
            <a:r>
              <a:rPr lang="ru-RU" dirty="0" err="1">
                <a:solidFill>
                  <a:srgbClr val="002060"/>
                </a:solidFill>
                <a:latin typeface="Monotype Corsiva" pitchFamily="66" charset="0"/>
              </a:rPr>
              <a:t>мрію</a:t>
            </a:r>
            <a:r>
              <a:rPr lang="ru-RU" dirty="0">
                <a:solidFill>
                  <a:srgbClr val="002060"/>
                </a:solidFill>
                <a:latin typeface="Monotype Corsiva" pitchFamily="66" charset="0"/>
              </a:rPr>
              <a:t> й </a:t>
            </a:r>
            <a:r>
              <a:rPr lang="ru-RU" dirty="0" err="1">
                <a:solidFill>
                  <a:srgbClr val="002060"/>
                </a:solidFill>
                <a:latin typeface="Monotype Corsiva" pitchFamily="66" charset="0"/>
              </a:rPr>
              <a:t>працю</a:t>
            </a:r>
            <a:r>
              <a:rPr lang="ru-RU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itchFamily="66" charset="0"/>
              </a:rPr>
              <a:t>повсякчас</a:t>
            </a:r>
            <a:endParaRPr lang="ru-RU" dirty="0">
              <a:solidFill>
                <a:srgbClr val="002060"/>
              </a:solidFill>
              <a:latin typeface="Monotype Corsiva" pitchFamily="66" charset="0"/>
            </a:endParaRPr>
          </a:p>
          <a:p>
            <a:pPr>
              <a:buNone/>
              <a:defRPr/>
            </a:pPr>
            <a:r>
              <a:rPr lang="ru-RU" dirty="0" err="1">
                <a:solidFill>
                  <a:srgbClr val="002060"/>
                </a:solidFill>
                <a:latin typeface="Monotype Corsiva" pitchFamily="66" charset="0"/>
              </a:rPr>
              <a:t>Лиш</a:t>
            </a:r>
            <a:r>
              <a:rPr lang="ru-RU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itchFamily="66" charset="0"/>
              </a:rPr>
              <a:t>визнання</a:t>
            </a:r>
            <a:r>
              <a:rPr lang="ru-RU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itchFamily="66" charset="0"/>
              </a:rPr>
              <a:t>вінчають</a:t>
            </a:r>
            <a:r>
              <a:rPr lang="ru-RU" dirty="0">
                <a:solidFill>
                  <a:srgbClr val="002060"/>
                </a:solidFill>
                <a:latin typeface="Monotype Corsiva" pitchFamily="66" charset="0"/>
              </a:rPr>
              <a:t>!</a:t>
            </a:r>
          </a:p>
          <a:p>
            <a:pPr>
              <a:buNone/>
              <a:defRPr/>
            </a:pPr>
            <a:endParaRPr lang="ru-RU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4098" name="Picture 2" descr="Світлина від Валентини Кушнір-Малик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908720"/>
            <a:ext cx="309634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0470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57158" y="861684"/>
            <a:ext cx="6735122" cy="4943580"/>
          </a:xfrm>
          <a:prstGeom prst="rect">
            <a:avLst/>
          </a:prstGeom>
        </p:spPr>
        <p:txBody>
          <a:bodyPr anchor="t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514350" indent="-514350" algn="ctr" fontAlgn="auto">
              <a:spcAft>
                <a:spcPts val="0"/>
              </a:spcAft>
              <a:buAutoNum type="arabicPeriod"/>
              <a:defRPr/>
            </a:pP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Формувати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математичні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компетентності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 fontAlgn="auto">
              <a:spcAft>
                <a:spcPts val="0"/>
              </a:spcAft>
              <a:buAutoNum type="arabicPeriod"/>
              <a:defRPr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Вчити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самостійно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здобувати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математичні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знання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з метою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реалізації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повсякденному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житті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вивчення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предметів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та у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подальшому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навчанні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 fontAlgn="auto">
              <a:spcAft>
                <a:spcPts val="0"/>
              </a:spcAft>
              <a:buAutoNum type="arabicPeriod"/>
              <a:defRPr/>
            </a:pP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Формувати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ціннісне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ставлення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особистості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здобуття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знань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 fontAlgn="auto">
              <a:spcAft>
                <a:spcPts val="0"/>
              </a:spcAft>
              <a:buAutoNum type="arabicPeriod"/>
              <a:defRPr/>
            </a:pP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Сприяти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інтелектуальному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їхньому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логічному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мисленню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пам’яті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умінню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аналізувати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синтезувати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узагальнювати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i="1" dirty="0">
              <a:ln w="50800"/>
              <a:solidFill>
                <a:srgbClr val="0000FF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14348" y="4428"/>
            <a:ext cx="8229600" cy="857256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Мої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професійні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завдання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: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57158" y="1340768"/>
            <a:ext cx="8358246" cy="3672408"/>
          </a:xfrm>
          <a:prstGeom prst="rect">
            <a:avLst/>
          </a:prstGeom>
        </p:spPr>
        <p:txBody>
          <a:bodyPr anchor="t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5400" dirty="0" smtClean="0">
                <a:latin typeface="Monotype Corsiva" pitchFamily="66" charset="0"/>
              </a:rPr>
              <a:t>Зробити </a:t>
            </a:r>
            <a:r>
              <a:rPr lang="uk-UA" sz="5400" dirty="0">
                <a:latin typeface="Monotype Corsiva" pitchFamily="66" charset="0"/>
              </a:rPr>
              <a:t>все,щоб запалити вогник цікавості, пробудити інтерес до математики</a:t>
            </a:r>
            <a:r>
              <a:rPr lang="uk-UA" sz="5400" dirty="0" smtClean="0">
                <a:latin typeface="Monotype Corsiva" pitchFamily="66" charset="0"/>
              </a:rPr>
              <a:t>.</a:t>
            </a:r>
            <a:endParaRPr lang="ru-RU" sz="5400" b="1" i="1" dirty="0">
              <a:ln w="50800"/>
              <a:solidFill>
                <a:srgbClr val="0000FF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85804" y="2872"/>
            <a:ext cx="8229600" cy="857256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Моє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педагогічне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кредо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Валентина\Documents\P52616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797108"/>
            <a:ext cx="2097026" cy="279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702853" y="7243"/>
            <a:ext cx="8229600" cy="857256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Моя методична </a:t>
            </a: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проблема</a:t>
            </a: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: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99409" y="954030"/>
            <a:ext cx="4518244" cy="4375958"/>
          </a:xfrm>
          <a:prstGeom prst="rect">
            <a:avLst/>
          </a:prstGeom>
        </p:spPr>
        <p:txBody>
          <a:bodyPr anchor="t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b="1" dirty="0" smtClean="0">
                <a:ln w="50800"/>
                <a:solidFill>
                  <a:srgbClr val="3333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+mj-ea"/>
                <a:cs typeface="+mj-cs"/>
              </a:rPr>
              <a:t>«</a:t>
            </a:r>
            <a:r>
              <a:rPr lang="ru-RU" sz="4400" b="1" dirty="0" err="1" smtClean="0">
                <a:ln w="50800"/>
                <a:solidFill>
                  <a:srgbClr val="3333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+mj-ea"/>
                <a:cs typeface="+mj-cs"/>
              </a:rPr>
              <a:t>Проблемна</a:t>
            </a:r>
            <a:r>
              <a:rPr lang="ru-RU" sz="4400" b="1" dirty="0" smtClean="0">
                <a:ln w="50800"/>
                <a:solidFill>
                  <a:srgbClr val="3333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+mj-ea"/>
                <a:cs typeface="+mj-cs"/>
              </a:rPr>
              <a:t> тема»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uk-UA" sz="3200" dirty="0" smtClean="0">
                <a:latin typeface="Monotype Corsiva" pitchFamily="66" charset="0"/>
              </a:rPr>
              <a:t>Нестандартні форми і методи навчання на уроках математики, як ефективний засіб активізації пізнавальної діяльності учнів</a:t>
            </a:r>
            <a:endParaRPr lang="ru-RU" sz="3200" b="1" dirty="0">
              <a:ln w="50800"/>
              <a:solidFill>
                <a:srgbClr val="3333FF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Monotype Corsiva" pitchFamily="66" charset="0"/>
              <a:ea typeface="+mj-ea"/>
              <a:cs typeface="+mj-cs"/>
            </a:endParaRPr>
          </a:p>
        </p:txBody>
      </p:sp>
      <p:pic>
        <p:nvPicPr>
          <p:cNvPr id="8" name="Picture 7" descr="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38645"/>
            <a:ext cx="2427744" cy="325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/>
          <p:cNvSpPr>
            <a:spLocks noGrp="1" noChangeArrowheads="1"/>
          </p:cNvSpPr>
          <p:nvPr>
            <p:ph type="title"/>
          </p:nvPr>
        </p:nvSpPr>
        <p:spPr bwMode="auto">
          <a:xfrm>
            <a:off x="395536" y="404664"/>
            <a:ext cx="8229600" cy="1143000"/>
          </a:xfrm>
          <a:prstGeom prst="flowChartAlternateProcess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uk-UA" sz="3200" dirty="0"/>
              <a:t>Формування пізнавальної активності дітей</a:t>
            </a:r>
          </a:p>
        </p:txBody>
      </p:sp>
      <p:sp>
        <p:nvSpPr>
          <p:cNvPr id="6" name="AutoShape 10"/>
          <p:cNvSpPr>
            <a:spLocks noGrp="1" noChangeArrowheads="1"/>
          </p:cNvSpPr>
          <p:nvPr>
            <p:ph idx="1"/>
          </p:nvPr>
        </p:nvSpPr>
        <p:spPr bwMode="auto">
          <a:xfrm>
            <a:off x="5580112" y="2492896"/>
            <a:ext cx="3106688" cy="1080120"/>
          </a:xfrm>
          <a:prstGeom prst="flowChartAlternateProcess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uk-UA" sz="2000" dirty="0"/>
              <a:t>Засіб досягнення мети</a:t>
            </a:r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6876256" y="1556792"/>
            <a:ext cx="863600" cy="936625"/>
          </a:xfrm>
          <a:prstGeom prst="downArrow">
            <a:avLst>
              <a:gd name="adj1" fmla="val 50000"/>
              <a:gd name="adj2" fmla="val 27114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10800000">
            <a:off x="1691680" y="1556792"/>
            <a:ext cx="863600" cy="936625"/>
          </a:xfrm>
          <a:prstGeom prst="downArrow">
            <a:avLst>
              <a:gd name="adj1" fmla="val 50000"/>
              <a:gd name="adj2" fmla="val 27114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11" name="Oval 6"/>
          <p:cNvSpPr>
            <a:spLocks noChangeArrowheads="1"/>
          </p:cNvSpPr>
          <p:nvPr/>
        </p:nvSpPr>
        <p:spPr bwMode="auto">
          <a:xfrm>
            <a:off x="1079697" y="2525140"/>
            <a:ext cx="2087563" cy="865188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uk-UA" dirty="0"/>
              <a:t>Мета вчителя</a:t>
            </a: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1116013" y="4509641"/>
            <a:ext cx="7343775" cy="1727671"/>
          </a:xfrm>
          <a:prstGeom prst="flowChartAlternateProcess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uk-UA" b="1" dirty="0"/>
              <a:t>Застосування різних методів та форм навчання, </a:t>
            </a:r>
          </a:p>
          <a:p>
            <a:pPr algn="ctr"/>
            <a:r>
              <a:rPr lang="uk-UA" b="1" dirty="0"/>
              <a:t>що забезпечують глибоке і повне засвоєння</a:t>
            </a:r>
          </a:p>
          <a:p>
            <a:pPr algn="ctr"/>
            <a:r>
              <a:rPr lang="uk-UA" b="1" dirty="0"/>
              <a:t> учнями матеріалу</a:t>
            </a:r>
            <a:endParaRPr lang="ru-RU" b="1" dirty="0"/>
          </a:p>
          <a:p>
            <a:pPr algn="ctr"/>
            <a:endParaRPr lang="uk-UA" b="1" dirty="0"/>
          </a:p>
        </p:txBody>
      </p:sp>
      <p:sp>
        <p:nvSpPr>
          <p:cNvPr id="13" name="AutoShape 9"/>
          <p:cNvSpPr>
            <a:spLocks noChangeArrowheads="1"/>
          </p:cNvSpPr>
          <p:nvPr/>
        </p:nvSpPr>
        <p:spPr bwMode="auto">
          <a:xfrm>
            <a:off x="6894156" y="3573016"/>
            <a:ext cx="863600" cy="936625"/>
          </a:xfrm>
          <a:prstGeom prst="downArrow">
            <a:avLst>
              <a:gd name="adj1" fmla="val 50000"/>
              <a:gd name="adj2" fmla="val 27114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5293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Актуальність досвіду: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sz="3600" b="1" dirty="0"/>
              <a:t>визначається впливом нестандартних методів навчання на пізнавальну діяльність учнів, на розвиток їх мислення, пізнання власних нахилів та здібностей.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96675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Ідея досвіду: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/>
              <a:t>Підтвердити, що правильно організовані форми нестандартного  навчального процесу можуть стати ефективним засобом подолання труднощів</a:t>
            </a:r>
            <a:r>
              <a:rPr lang="uk-UA" dirty="0" smtClean="0"/>
              <a:t>, пов’язаних </a:t>
            </a:r>
            <a:r>
              <a:rPr lang="uk-UA" dirty="0"/>
              <a:t>з різним темпом навчання і рівнем успішності дітей.</a:t>
            </a:r>
          </a:p>
          <a:p>
            <a:endParaRPr lang="ru-RU" dirty="0"/>
          </a:p>
        </p:txBody>
      </p:sp>
      <p:pic>
        <p:nvPicPr>
          <p:cNvPr id="4" name="Picture 4" descr="загруженное (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06" y="39977"/>
            <a:ext cx="1195388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olympi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221163"/>
            <a:ext cx="2087563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mages (13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195763"/>
            <a:ext cx="22574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8279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математика клетка 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математика клетка </Template>
  <TotalTime>4769</TotalTime>
  <Words>696</Words>
  <Application>Microsoft Office PowerPoint</Application>
  <PresentationFormat>Екран (4:3)</PresentationFormat>
  <Paragraphs>174</Paragraphs>
  <Slides>35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35</vt:i4>
      </vt:variant>
    </vt:vector>
  </HeadingPairs>
  <TitlesOfParts>
    <vt:vector size="37" baseType="lpstr">
      <vt:lpstr>математика клетка </vt:lpstr>
      <vt:lpstr>Acrobat Document</vt:lpstr>
      <vt:lpstr> З досвіду роботи вчителя математики </vt:lpstr>
      <vt:lpstr>Презентація PowerPoint</vt:lpstr>
      <vt:lpstr>Місце роботи</vt:lpstr>
      <vt:lpstr>Презентація PowerPoint</vt:lpstr>
      <vt:lpstr> Моє педагогічне кредо</vt:lpstr>
      <vt:lpstr>Презентація PowerPoint</vt:lpstr>
      <vt:lpstr>Формування пізнавальної активності дітей</vt:lpstr>
      <vt:lpstr>Актуальність досвіду:</vt:lpstr>
      <vt:lpstr>Ідея досвіду:</vt:lpstr>
      <vt:lpstr> Актуальність проблеми:  </vt:lpstr>
      <vt:lpstr>Презентація PowerPoint</vt:lpstr>
      <vt:lpstr>Презентація PowerPoint</vt:lpstr>
      <vt:lpstr>Нетрадиційні форми організації навчання</vt:lpstr>
      <vt:lpstr>Методи роботи:</vt:lpstr>
      <vt:lpstr>Перевірка домашнього завдання</vt:lpstr>
      <vt:lpstr>Актуалізація опорних знань</vt:lpstr>
      <vt:lpstr>Мотивація навчальної діяльності</vt:lpstr>
      <vt:lpstr>Вивчення нового матеріалу</vt:lpstr>
      <vt:lpstr>Узагальнення і систематизація знань </vt:lpstr>
      <vt:lpstr>Основні показники вирішення проблеми</vt:lpstr>
      <vt:lpstr>Висновок</vt:lpstr>
      <vt:lpstr>Я вчитель</vt:lpstr>
      <vt:lpstr>Я вчитель</vt:lpstr>
      <vt:lpstr>Позакласна робота</vt:lpstr>
      <vt:lpstr>Презентація PowerPoint</vt:lpstr>
      <vt:lpstr>Математичний колобок</vt:lpstr>
      <vt:lpstr>Я - класний керівник</vt:lpstr>
      <vt:lpstr>Я - класний керівник</vt:lpstr>
      <vt:lpstr>Моя методична робота</vt:lpstr>
      <vt:lpstr>Презентація PowerPoint</vt:lpstr>
      <vt:lpstr>Мої захоплення </vt:lpstr>
      <vt:lpstr>Мої захоплення</vt:lpstr>
      <vt:lpstr>Мій рельєф педагогічної майстерності</vt:lpstr>
      <vt:lpstr>Презентація PowerPoint</vt:lpstr>
      <vt:lpstr>Шановні колеги!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Comp</dc:creator>
  <cp:lastModifiedBy>Валентина</cp:lastModifiedBy>
  <cp:revision>123</cp:revision>
  <dcterms:created xsi:type="dcterms:W3CDTF">2011-07-29T16:53:57Z</dcterms:created>
  <dcterms:modified xsi:type="dcterms:W3CDTF">2018-03-12T18:59:01Z</dcterms:modified>
</cp:coreProperties>
</file>