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70" r:id="rId3"/>
    <p:sldId id="257" r:id="rId4"/>
    <p:sldId id="300" r:id="rId5"/>
    <p:sldId id="259" r:id="rId6"/>
    <p:sldId id="261" r:id="rId7"/>
    <p:sldId id="299" r:id="rId8"/>
    <p:sldId id="263" r:id="rId9"/>
    <p:sldId id="264" r:id="rId10"/>
    <p:sldId id="271" r:id="rId11"/>
    <p:sldId id="304" r:id="rId12"/>
    <p:sldId id="305" r:id="rId13"/>
    <p:sldId id="301" r:id="rId14"/>
    <p:sldId id="302" r:id="rId15"/>
    <p:sldId id="303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48B176-6FE2-406A-B183-01FA49AFC801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413D6-E4C5-48B4-BE9F-15010E80D90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676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413D6-E4C5-48B4-BE9F-15010E80D90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30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2CA770-5CDB-4CD5-B77D-8B15A5B7E794}" type="slidenum">
              <a:rPr lang="ru-RU" altLang="ru-RU">
                <a:latin typeface="Arial" panose="020B0604020202020204" pitchFamily="34" charset="0"/>
              </a:rPr>
              <a:pPr eaLnBrk="1" hangingPunct="1"/>
              <a:t>10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21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2CA770-5CDB-4CD5-B77D-8B15A5B7E794}" type="slidenum">
              <a:rPr lang="ru-RU" altLang="ru-RU">
                <a:latin typeface="Arial" panose="020B0604020202020204" pitchFamily="34" charset="0"/>
              </a:rPr>
              <a:pPr eaLnBrk="1" hangingPunct="1"/>
              <a:t>11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21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2CA770-5CDB-4CD5-B77D-8B15A5B7E794}" type="slidenum">
              <a:rPr lang="ru-RU" altLang="ru-RU">
                <a:latin typeface="Arial" panose="020B0604020202020204" pitchFamily="34" charset="0"/>
              </a:rPr>
              <a:pPr eaLnBrk="1" hangingPunct="1"/>
              <a:t>12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21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2CA770-5CDB-4CD5-B77D-8B15A5B7E794}" type="slidenum">
              <a:rPr lang="ru-RU" altLang="ru-RU">
                <a:latin typeface="Arial" panose="020B0604020202020204" pitchFamily="34" charset="0"/>
              </a:rPr>
              <a:pPr eaLnBrk="1" hangingPunct="1"/>
              <a:t>13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21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2CA770-5CDB-4CD5-B77D-8B15A5B7E794}" type="slidenum">
              <a:rPr lang="ru-RU" altLang="ru-RU">
                <a:latin typeface="Arial" panose="020B0604020202020204" pitchFamily="34" charset="0"/>
              </a:rPr>
              <a:pPr eaLnBrk="1" hangingPunct="1"/>
              <a:t>14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21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42CA770-5CDB-4CD5-B77D-8B15A5B7E794}" type="slidenum">
              <a:rPr lang="ru-RU" altLang="ru-RU">
                <a:latin typeface="Arial" panose="020B0604020202020204" pitchFamily="34" charset="0"/>
              </a:rPr>
              <a:pPr eaLnBrk="1" hangingPunct="1"/>
              <a:t>15</a:t>
            </a:fld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21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3EDB409-BE0E-42D3-8F61-E42F236EE13A}" type="datetimeFigureOut">
              <a:rPr lang="ru-RU" smtClean="0"/>
              <a:t>16.12.2019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4C597B2-835E-48A4-A2AF-650F4B8A86A4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752" y="1562547"/>
            <a:ext cx="7772400" cy="1470025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Тема роботи: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Симетрія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геометрії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навколишньому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середовищі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ÐÐ°ÑÑÐ¸Ð½ÐºÐ¸ Ð¿Ð¾ Ð·Ð°Ð¿ÑÐ¾ÑÑ ÑÐ¸Ð¼ÐµÑÑÑ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8607"/>
            <a:ext cx="4867275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79912" y="3409888"/>
            <a:ext cx="49034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Роботу виконав</a:t>
            </a:r>
          </a:p>
          <a:p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Сікорський Костянтин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Науковий керівник</a:t>
            </a:r>
          </a:p>
          <a:p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Малик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 Валентина Іванівна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7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71345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9" name="Text Box 3"/>
          <p:cNvSpPr txBox="1">
            <a:spLocks noChangeArrowheads="1"/>
          </p:cNvSpPr>
          <p:nvPr/>
        </p:nvSpPr>
        <p:spPr bwMode="auto">
          <a:xfrm>
            <a:off x="481492" y="211019"/>
            <a:ext cx="8233675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СИМЕТРІЯ ВІДНОСНО ПРЯМОЇ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7475" name="Text Box 19"/>
          <p:cNvSpPr txBox="1">
            <a:spLocks noChangeArrowheads="1"/>
          </p:cNvSpPr>
          <p:nvPr/>
        </p:nvSpPr>
        <p:spPr bwMode="auto">
          <a:xfrm>
            <a:off x="2362200" y="5308600"/>
            <a:ext cx="609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А</a:t>
            </a:r>
            <a:endParaRPr lang="ru-RU" sz="240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419600" y="3860800"/>
            <a:ext cx="2133600" cy="952500"/>
            <a:chOff x="1296" y="1176"/>
            <a:chExt cx="1344" cy="600"/>
          </a:xfrm>
        </p:grpSpPr>
        <p:grpSp>
          <p:nvGrpSpPr>
            <p:cNvPr id="11295" name="Group 26"/>
            <p:cNvGrpSpPr>
              <a:grpSpLocks/>
            </p:cNvGrpSpPr>
            <p:nvPr/>
          </p:nvGrpSpPr>
          <p:grpSpPr bwMode="auto">
            <a:xfrm flipH="1" flipV="1">
              <a:off x="1296" y="1176"/>
              <a:ext cx="1024" cy="600"/>
              <a:chOff x="240" y="1800"/>
              <a:chExt cx="1024" cy="600"/>
            </a:xfrm>
          </p:grpSpPr>
          <p:sp>
            <p:nvSpPr>
              <p:cNvPr id="11297" name="Freeform 27"/>
              <p:cNvSpPr>
                <a:spLocks/>
              </p:cNvSpPr>
              <p:nvPr/>
            </p:nvSpPr>
            <p:spPr bwMode="auto">
              <a:xfrm>
                <a:off x="284" y="1800"/>
                <a:ext cx="980" cy="560"/>
              </a:xfrm>
              <a:custGeom>
                <a:avLst/>
                <a:gdLst>
                  <a:gd name="T0" fmla="*/ 0 w 980"/>
                  <a:gd name="T1" fmla="*/ 560 h 560"/>
                  <a:gd name="T2" fmla="*/ 980 w 980"/>
                  <a:gd name="T3" fmla="*/ 0 h 560"/>
                  <a:gd name="T4" fmla="*/ 0 60000 65536"/>
                  <a:gd name="T5" fmla="*/ 0 60000 65536"/>
                  <a:gd name="T6" fmla="*/ 0 w 980"/>
                  <a:gd name="T7" fmla="*/ 0 h 560"/>
                  <a:gd name="T8" fmla="*/ 980 w 980"/>
                  <a:gd name="T9" fmla="*/ 560 h 5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80" h="560">
                    <a:moveTo>
                      <a:pt x="0" y="560"/>
                    </a:moveTo>
                    <a:lnTo>
                      <a:pt x="980" y="0"/>
                    </a:lnTo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98" name="Oval 28"/>
              <p:cNvSpPr>
                <a:spLocks noChangeArrowheads="1"/>
              </p:cNvSpPr>
              <p:nvPr/>
            </p:nvSpPr>
            <p:spPr bwMode="auto">
              <a:xfrm>
                <a:off x="240" y="23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87485" name="Text Box 29"/>
            <p:cNvSpPr txBox="1">
              <a:spLocks noChangeArrowheads="1"/>
            </p:cNvSpPr>
            <p:nvPr/>
          </p:nvSpPr>
          <p:spPr bwMode="auto">
            <a:xfrm>
              <a:off x="2256" y="120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2400" b="1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А</a:t>
              </a:r>
              <a:r>
                <a:rPr lang="ru-RU" sz="2400" b="1" baseline="-25000">
                  <a:solidFill>
                    <a:srgbClr val="3333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cs typeface="Arial" charset="0"/>
                </a:rPr>
                <a:t>1</a:t>
              </a:r>
              <a:endParaRPr lang="ru-RU" sz="240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 rot="-123875">
            <a:off x="3581400" y="4241800"/>
            <a:ext cx="1752600" cy="1143000"/>
            <a:chOff x="768" y="1440"/>
            <a:chExt cx="1008" cy="720"/>
          </a:xfrm>
        </p:grpSpPr>
        <p:sp>
          <p:nvSpPr>
            <p:cNvPr id="11293" name="Freeform 32"/>
            <p:cNvSpPr>
              <a:spLocks/>
            </p:cNvSpPr>
            <p:nvPr/>
          </p:nvSpPr>
          <p:spPr bwMode="auto">
            <a:xfrm>
              <a:off x="768" y="2000"/>
              <a:ext cx="48" cy="160"/>
            </a:xfrm>
            <a:custGeom>
              <a:avLst/>
              <a:gdLst>
                <a:gd name="T0" fmla="*/ 0 w 48"/>
                <a:gd name="T1" fmla="*/ 0 h 160"/>
                <a:gd name="T2" fmla="*/ 48 w 48"/>
                <a:gd name="T3" fmla="*/ 160 h 160"/>
                <a:gd name="T4" fmla="*/ 0 60000 65536"/>
                <a:gd name="T5" fmla="*/ 0 60000 65536"/>
                <a:gd name="T6" fmla="*/ 0 w 48"/>
                <a:gd name="T7" fmla="*/ 0 h 160"/>
                <a:gd name="T8" fmla="*/ 48 w 48"/>
                <a:gd name="T9" fmla="*/ 160 h 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" h="160">
                  <a:moveTo>
                    <a:pt x="0" y="0"/>
                  </a:moveTo>
                  <a:lnTo>
                    <a:pt x="48" y="16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Freeform 33"/>
            <p:cNvSpPr>
              <a:spLocks/>
            </p:cNvSpPr>
            <p:nvPr/>
          </p:nvSpPr>
          <p:spPr bwMode="auto">
            <a:xfrm>
              <a:off x="1728" y="1440"/>
              <a:ext cx="48" cy="160"/>
            </a:xfrm>
            <a:custGeom>
              <a:avLst/>
              <a:gdLst>
                <a:gd name="T0" fmla="*/ 0 w 48"/>
                <a:gd name="T1" fmla="*/ 0 h 160"/>
                <a:gd name="T2" fmla="*/ 48 w 48"/>
                <a:gd name="T3" fmla="*/ 160 h 160"/>
                <a:gd name="T4" fmla="*/ 0 60000 65536"/>
                <a:gd name="T5" fmla="*/ 0 60000 65536"/>
                <a:gd name="T6" fmla="*/ 0 w 48"/>
                <a:gd name="T7" fmla="*/ 0 h 160"/>
                <a:gd name="T8" fmla="*/ 48 w 48"/>
                <a:gd name="T9" fmla="*/ 160 h 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" h="160">
                  <a:moveTo>
                    <a:pt x="0" y="0"/>
                  </a:moveTo>
                  <a:lnTo>
                    <a:pt x="48" y="16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3"/>
          <p:cNvGrpSpPr>
            <a:grpSpLocks/>
          </p:cNvGrpSpPr>
          <p:nvPr/>
        </p:nvGrpSpPr>
        <p:grpSpPr bwMode="auto">
          <a:xfrm>
            <a:off x="3733800" y="3321050"/>
            <a:ext cx="787400" cy="2774950"/>
            <a:chOff x="3456" y="1900"/>
            <a:chExt cx="496" cy="1748"/>
          </a:xfrm>
        </p:grpSpPr>
        <p:sp>
          <p:nvSpPr>
            <p:cNvPr id="11291" name="Freeform 35"/>
            <p:cNvSpPr>
              <a:spLocks/>
            </p:cNvSpPr>
            <p:nvPr/>
          </p:nvSpPr>
          <p:spPr bwMode="auto">
            <a:xfrm rot="-1748669">
              <a:off x="3936" y="2176"/>
              <a:ext cx="16" cy="1472"/>
            </a:xfrm>
            <a:custGeom>
              <a:avLst/>
              <a:gdLst>
                <a:gd name="T0" fmla="*/ 0 w 16"/>
                <a:gd name="T1" fmla="*/ 0 h 1472"/>
                <a:gd name="T2" fmla="*/ 16 w 16"/>
                <a:gd name="T3" fmla="*/ 1472 h 1472"/>
                <a:gd name="T4" fmla="*/ 0 60000 65536"/>
                <a:gd name="T5" fmla="*/ 0 60000 65536"/>
                <a:gd name="T6" fmla="*/ 0 w 16"/>
                <a:gd name="T7" fmla="*/ 0 h 1472"/>
                <a:gd name="T8" fmla="*/ 16 w 16"/>
                <a:gd name="T9" fmla="*/ 1472 h 14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1472">
                  <a:moveTo>
                    <a:pt x="0" y="0"/>
                  </a:moveTo>
                  <a:lnTo>
                    <a:pt x="16" y="1472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749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456" y="1900"/>
                  <a:ext cx="384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/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dirty="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C0C0C0"/>
                              </a:outerShdw>
                            </a:effectLst>
                            <a:latin typeface="Cambria Math" panose="02040503050406030204" pitchFamily="18" charset="0"/>
                            <a:cs typeface="Arial" charset="0"/>
                          </a:rPr>
                          <m:t>𝒂</m:t>
                        </m:r>
                      </m:oMath>
                    </m:oMathPara>
                  </a14:m>
                  <a:endParaRPr lang="ru-RU" sz="3600" i="1" dirty="0">
                    <a:solidFill>
                      <a:srgbClr val="FF0000"/>
                    </a:solidFill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787492" name="Text 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56" y="1900"/>
                  <a:ext cx="384" cy="40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  <a:ex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271" name="Group 37"/>
          <p:cNvGrpSpPr>
            <a:grpSpLocks/>
          </p:cNvGrpSpPr>
          <p:nvPr/>
        </p:nvGrpSpPr>
        <p:grpSpPr bwMode="auto">
          <a:xfrm>
            <a:off x="355919" y="882650"/>
            <a:ext cx="8032505" cy="1952625"/>
            <a:chOff x="-5" y="3370"/>
            <a:chExt cx="5132" cy="1230"/>
          </a:xfrm>
        </p:grpSpPr>
        <p:sp>
          <p:nvSpPr>
            <p:cNvPr id="11287" name="Text Box 38"/>
            <p:cNvSpPr txBox="1">
              <a:spLocks noChangeArrowheads="1"/>
            </p:cNvSpPr>
            <p:nvPr/>
          </p:nvSpPr>
          <p:spPr bwMode="auto">
            <a:xfrm>
              <a:off x="-5" y="3456"/>
              <a:ext cx="5132" cy="1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ru-RU" altLang="ru-RU" sz="2800" b="1" dirty="0">
                  <a:cs typeface="Times New Roman" pitchFamily="18" charset="0"/>
                </a:rPr>
                <a:t>Точки А і А</a:t>
              </a:r>
              <a:r>
                <a:rPr lang="ru-RU" altLang="ru-RU" sz="2800" b="1" baseline="-25000" dirty="0">
                  <a:cs typeface="Times New Roman" pitchFamily="18" charset="0"/>
                </a:rPr>
                <a:t>1</a:t>
              </a:r>
              <a:r>
                <a:rPr lang="ru-RU" altLang="ru-RU" sz="2800" b="1" dirty="0">
                  <a:cs typeface="Times New Roman" pitchFamily="18" charset="0"/>
                </a:rPr>
                <a:t> </a:t>
              </a:r>
              <a:r>
                <a:rPr lang="ru-RU" altLang="ru-RU" sz="2800" b="1" dirty="0" err="1">
                  <a:cs typeface="Times New Roman" pitchFamily="18" charset="0"/>
                </a:rPr>
                <a:t>називаются</a:t>
              </a:r>
              <a:r>
                <a:rPr lang="ru-RU" altLang="ru-RU" sz="2800" b="1" dirty="0">
                  <a:cs typeface="Times New Roman" pitchFamily="18" charset="0"/>
                </a:rPr>
                <a:t> </a:t>
              </a:r>
              <a:r>
                <a:rPr lang="ru-RU" altLang="ru-RU" sz="2800" b="1" dirty="0" err="1">
                  <a:cs typeface="Times New Roman" pitchFamily="18" charset="0"/>
                </a:rPr>
                <a:t>симетричними</a:t>
              </a:r>
              <a:r>
                <a:rPr lang="ru-RU" altLang="ru-RU" sz="2800" b="1" dirty="0">
                  <a:cs typeface="Times New Roman" pitchFamily="18" charset="0"/>
                </a:rPr>
                <a:t> </a:t>
              </a:r>
              <a:r>
                <a:rPr lang="ru-RU" altLang="ru-RU" sz="2800" b="1" dirty="0" err="1">
                  <a:cs typeface="Times New Roman" pitchFamily="18" charset="0"/>
                </a:rPr>
                <a:t>відносно</a:t>
              </a:r>
              <a:r>
                <a:rPr lang="ru-RU" altLang="ru-RU" sz="2800" b="1" dirty="0">
                  <a:cs typeface="Times New Roman" pitchFamily="18" charset="0"/>
                </a:rPr>
                <a:t> </a:t>
              </a:r>
              <a:r>
                <a:rPr lang="ru-RU" altLang="ru-RU" sz="2800" b="1" dirty="0" err="1">
                  <a:cs typeface="Times New Roman" pitchFamily="18" charset="0"/>
                </a:rPr>
                <a:t>прямої</a:t>
              </a:r>
              <a:r>
                <a:rPr lang="ru-RU" altLang="ru-RU" sz="2800" b="1" dirty="0">
                  <a:cs typeface="Times New Roman" pitchFamily="18" charset="0"/>
                </a:rPr>
                <a:t>      (</a:t>
              </a:r>
              <a:r>
                <a:rPr lang="ru-RU" altLang="ru-RU" sz="2800" b="1" dirty="0" err="1">
                  <a:cs typeface="Times New Roman" pitchFamily="18" charset="0"/>
                </a:rPr>
                <a:t>вісь</a:t>
              </a:r>
              <a:r>
                <a:rPr lang="ru-RU" altLang="ru-RU" sz="2800" b="1" dirty="0">
                  <a:cs typeface="Times New Roman" pitchFamily="18" charset="0"/>
                </a:rPr>
                <a:t> </a:t>
              </a:r>
              <a:r>
                <a:rPr lang="ru-RU" altLang="ru-RU" sz="2800" b="1" dirty="0" err="1">
                  <a:cs typeface="Times New Roman" pitchFamily="18" charset="0"/>
                </a:rPr>
                <a:t>симетрії</a:t>
              </a:r>
              <a:r>
                <a:rPr lang="ru-RU" altLang="ru-RU" sz="2800" b="1" dirty="0">
                  <a:cs typeface="Times New Roman" pitchFamily="18" charset="0"/>
                </a:rPr>
                <a:t>), </a:t>
              </a:r>
              <a:r>
                <a:rPr lang="ru-RU" altLang="ru-RU" sz="2800" b="1" dirty="0" err="1">
                  <a:cs typeface="Times New Roman" pitchFamily="18" charset="0"/>
                </a:rPr>
                <a:t>якщо</a:t>
              </a:r>
              <a:r>
                <a:rPr lang="ru-RU" altLang="ru-RU" sz="2800" b="1" dirty="0">
                  <a:cs typeface="Times New Roman" pitchFamily="18" charset="0"/>
                </a:rPr>
                <a:t> </a:t>
              </a:r>
              <a:r>
                <a:rPr lang="ru-RU" altLang="ru-RU" sz="2800" b="1" dirty="0" err="1">
                  <a:cs typeface="Times New Roman" pitchFamily="18" charset="0"/>
                </a:rPr>
                <a:t>ця</a:t>
              </a:r>
              <a:r>
                <a:rPr lang="ru-RU" altLang="ru-RU" sz="2800" b="1" dirty="0">
                  <a:cs typeface="Times New Roman" pitchFamily="18" charset="0"/>
                </a:rPr>
                <a:t> пряма перпендикулярна до </a:t>
              </a:r>
              <a:r>
                <a:rPr lang="ru-RU" altLang="ru-RU" sz="2800" b="1" dirty="0" err="1">
                  <a:cs typeface="Times New Roman" pitchFamily="18" charset="0"/>
                </a:rPr>
                <a:t>відрізка</a:t>
              </a:r>
              <a:r>
                <a:rPr lang="ru-RU" altLang="ru-RU" sz="2800" b="1" dirty="0">
                  <a:cs typeface="Times New Roman" pitchFamily="18" charset="0"/>
                </a:rPr>
                <a:t> АА</a:t>
              </a:r>
              <a:r>
                <a:rPr lang="ru-RU" altLang="ru-RU" sz="2800" b="1" baseline="-25000" dirty="0">
                  <a:cs typeface="Times New Roman" pitchFamily="18" charset="0"/>
                </a:rPr>
                <a:t>1</a:t>
              </a:r>
              <a:r>
                <a:rPr lang="ru-RU" altLang="ru-RU" sz="2800" b="1" dirty="0">
                  <a:cs typeface="Times New Roman" pitchFamily="18" charset="0"/>
                </a:rPr>
                <a:t> і проходить через </a:t>
              </a:r>
              <a:r>
                <a:rPr lang="ru-RU" altLang="ru-RU" sz="2800" b="1" dirty="0" err="1">
                  <a:cs typeface="Times New Roman" pitchFamily="18" charset="0"/>
                </a:rPr>
                <a:t>його</a:t>
              </a:r>
              <a:r>
                <a:rPr lang="ru-RU" altLang="ru-RU" sz="2800" b="1" dirty="0">
                  <a:cs typeface="Times New Roman" pitchFamily="18" charset="0"/>
                </a:rPr>
                <a:t> середину.</a:t>
              </a:r>
            </a:p>
          </p:txBody>
        </p:sp>
        <p:sp>
          <p:nvSpPr>
            <p:cNvPr id="11288" name="Text Box 39"/>
            <p:cNvSpPr txBox="1">
              <a:spLocks noChangeArrowheads="1"/>
            </p:cNvSpPr>
            <p:nvPr/>
          </p:nvSpPr>
          <p:spPr bwMode="auto">
            <a:xfrm>
              <a:off x="720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89" name="Text Box 40"/>
            <p:cNvSpPr txBox="1">
              <a:spLocks noChangeArrowheads="1"/>
            </p:cNvSpPr>
            <p:nvPr/>
          </p:nvSpPr>
          <p:spPr bwMode="auto">
            <a:xfrm>
              <a:off x="3744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90" name="Text Box 41"/>
            <p:cNvSpPr txBox="1">
              <a:spLocks noChangeArrowheads="1"/>
            </p:cNvSpPr>
            <p:nvPr/>
          </p:nvSpPr>
          <p:spPr bwMode="auto">
            <a:xfrm>
              <a:off x="1968" y="384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11272" name="Group 4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1279" name="Freeform 4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4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4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4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4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4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Freeform 4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5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3" name="Oval 22"/>
          <p:cNvSpPr>
            <a:spLocks noChangeArrowheads="1"/>
          </p:cNvSpPr>
          <p:nvPr/>
        </p:nvSpPr>
        <p:spPr bwMode="auto">
          <a:xfrm>
            <a:off x="2819400" y="5689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2889250" y="4762500"/>
            <a:ext cx="1674813" cy="939800"/>
            <a:chOff x="2924" y="2808"/>
            <a:chExt cx="1055" cy="592"/>
          </a:xfrm>
        </p:grpSpPr>
        <p:sp>
          <p:nvSpPr>
            <p:cNvPr id="11276" name="Freeform 30"/>
            <p:cNvSpPr>
              <a:spLocks/>
            </p:cNvSpPr>
            <p:nvPr/>
          </p:nvSpPr>
          <p:spPr bwMode="auto">
            <a:xfrm>
              <a:off x="3784" y="2912"/>
              <a:ext cx="195" cy="136"/>
            </a:xfrm>
            <a:custGeom>
              <a:avLst/>
              <a:gdLst>
                <a:gd name="T0" fmla="*/ 195 w 195"/>
                <a:gd name="T1" fmla="*/ 56 h 136"/>
                <a:gd name="T2" fmla="*/ 71 w 195"/>
                <a:gd name="T3" fmla="*/ 136 h 136"/>
                <a:gd name="T4" fmla="*/ 0 w 195"/>
                <a:gd name="T5" fmla="*/ 0 h 136"/>
                <a:gd name="T6" fmla="*/ 0 60000 65536"/>
                <a:gd name="T7" fmla="*/ 0 60000 65536"/>
                <a:gd name="T8" fmla="*/ 0 60000 65536"/>
                <a:gd name="T9" fmla="*/ 0 w 195"/>
                <a:gd name="T10" fmla="*/ 0 h 136"/>
                <a:gd name="T11" fmla="*/ 195 w 195"/>
                <a:gd name="T12" fmla="*/ 136 h 1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" h="136">
                  <a:moveTo>
                    <a:pt x="195" y="56"/>
                  </a:moveTo>
                  <a:lnTo>
                    <a:pt x="71" y="13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Freeform 21"/>
            <p:cNvSpPr>
              <a:spLocks/>
            </p:cNvSpPr>
            <p:nvPr/>
          </p:nvSpPr>
          <p:spPr bwMode="auto">
            <a:xfrm>
              <a:off x="2924" y="2840"/>
              <a:ext cx="980" cy="560"/>
            </a:xfrm>
            <a:custGeom>
              <a:avLst/>
              <a:gdLst>
                <a:gd name="T0" fmla="*/ 0 w 980"/>
                <a:gd name="T1" fmla="*/ 560 h 560"/>
                <a:gd name="T2" fmla="*/ 980 w 980"/>
                <a:gd name="T3" fmla="*/ 0 h 560"/>
                <a:gd name="T4" fmla="*/ 0 60000 65536"/>
                <a:gd name="T5" fmla="*/ 0 60000 65536"/>
                <a:gd name="T6" fmla="*/ 0 w 980"/>
                <a:gd name="T7" fmla="*/ 0 h 560"/>
                <a:gd name="T8" fmla="*/ 980 w 980"/>
                <a:gd name="T9" fmla="*/ 560 h 5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80" h="560">
                  <a:moveTo>
                    <a:pt x="0" y="560"/>
                  </a:moveTo>
                  <a:lnTo>
                    <a:pt x="98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Oval 23"/>
            <p:cNvSpPr>
              <a:spLocks noChangeArrowheads="1"/>
            </p:cNvSpPr>
            <p:nvPr/>
          </p:nvSpPr>
          <p:spPr bwMode="auto">
            <a:xfrm>
              <a:off x="3880" y="2808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  <p:sp>
        <p:nvSpPr>
          <p:cNvPr id="11275" name="Rectangle 57"/>
          <p:cNvSpPr>
            <a:spLocks noChangeArrowheads="1"/>
          </p:cNvSpPr>
          <p:nvPr/>
        </p:nvSpPr>
        <p:spPr bwMode="auto">
          <a:xfrm>
            <a:off x="355919" y="2823394"/>
            <a:ext cx="831245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 err="1">
                <a:cs typeface="Times New Roman" pitchFamily="18" charset="0"/>
              </a:rPr>
              <a:t>Симетрія</a:t>
            </a:r>
            <a:r>
              <a:rPr lang="ru-RU" altLang="ru-RU" sz="2800" b="1" dirty="0">
                <a:cs typeface="Times New Roman" pitchFamily="18" charset="0"/>
              </a:rPr>
              <a:t> </a:t>
            </a:r>
            <a:r>
              <a:rPr lang="ru-RU" altLang="ru-RU" sz="2800" b="1" dirty="0" err="1">
                <a:cs typeface="Times New Roman" pitchFamily="18" charset="0"/>
              </a:rPr>
              <a:t>відносно</a:t>
            </a:r>
            <a:r>
              <a:rPr lang="ru-RU" altLang="ru-RU" sz="2800" b="1" dirty="0">
                <a:cs typeface="Times New Roman" pitchFamily="18" charset="0"/>
              </a:rPr>
              <a:t> </a:t>
            </a:r>
            <a:r>
              <a:rPr lang="ru-RU" altLang="ru-RU" sz="2800" b="1" dirty="0" err="1">
                <a:cs typeface="Times New Roman" pitchFamily="18" charset="0"/>
              </a:rPr>
              <a:t>прямої</a:t>
            </a:r>
            <a:r>
              <a:rPr lang="ru-RU" altLang="ru-RU" sz="2800" b="1" dirty="0">
                <a:cs typeface="Times New Roman" pitchFamily="18" charset="0"/>
              </a:rPr>
              <a:t> </a:t>
            </a:r>
            <a:r>
              <a:rPr lang="ru-RU" altLang="ru-RU" sz="2800" b="1" dirty="0" err="1">
                <a:cs typeface="Times New Roman" pitchFamily="18" charset="0"/>
              </a:rPr>
              <a:t>називается</a:t>
            </a:r>
            <a:r>
              <a:rPr lang="ru-RU" altLang="ru-RU" sz="2800" b="1" dirty="0"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  <a:cs typeface="Times New Roman" pitchFamily="18" charset="0"/>
              </a:rPr>
              <a:t>осьовою</a:t>
            </a:r>
            <a:r>
              <a:rPr lang="ru-RU" altLang="ru-RU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rgbClr val="FF0000"/>
                </a:solidFill>
                <a:cs typeface="Times New Roman" pitchFamily="18" charset="0"/>
              </a:rPr>
              <a:t>симетрією</a:t>
            </a:r>
            <a:r>
              <a:rPr lang="ru-RU" altLang="ru-RU" sz="2800" b="1" dirty="0">
                <a:solidFill>
                  <a:srgbClr val="FF0000"/>
                </a:solidFill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613502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9" name="Text Box 3"/>
          <p:cNvSpPr txBox="1">
            <a:spLocks noChangeArrowheads="1"/>
          </p:cNvSpPr>
          <p:nvPr/>
        </p:nvSpPr>
        <p:spPr bwMode="auto">
          <a:xfrm>
            <a:off x="505437" y="126107"/>
            <a:ext cx="8233675" cy="10772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3200" b="1" dirty="0" smtClean="0">
                <a:solidFill>
                  <a:schemeClr val="tx2"/>
                </a:solidFill>
                <a:latin typeface="Times New Roman"/>
                <a:ea typeface="Calibri"/>
                <a:cs typeface="Times New Roman"/>
              </a:rPr>
              <a:t>ПЕРЕНОСНА СИМЕТРІЯ</a:t>
            </a:r>
            <a:endParaRPr lang="uk-UA" sz="2400" dirty="0" smtClean="0">
              <a:solidFill>
                <a:schemeClr val="tx2"/>
              </a:solidFill>
              <a:latin typeface="Calibri"/>
              <a:ea typeface="Calibri"/>
              <a:cs typeface="Times New Roman"/>
            </a:endParaRPr>
          </a:p>
          <a:p>
            <a:pPr algn="ctr">
              <a:defRPr/>
            </a:pP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71" name="Group 37"/>
          <p:cNvGrpSpPr>
            <a:grpSpLocks/>
          </p:cNvGrpSpPr>
          <p:nvPr/>
        </p:nvGrpSpPr>
        <p:grpSpPr bwMode="auto">
          <a:xfrm>
            <a:off x="355919" y="882650"/>
            <a:ext cx="8032505" cy="1387475"/>
            <a:chOff x="-5" y="3370"/>
            <a:chExt cx="5132" cy="874"/>
          </a:xfrm>
        </p:grpSpPr>
        <p:sp>
          <p:nvSpPr>
            <p:cNvPr id="11287" name="Text Box 38"/>
            <p:cNvSpPr txBox="1">
              <a:spLocks noChangeArrowheads="1"/>
            </p:cNvSpPr>
            <p:nvPr/>
          </p:nvSpPr>
          <p:spPr bwMode="auto">
            <a:xfrm>
              <a:off x="-5" y="3456"/>
              <a:ext cx="51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endParaRPr lang="ru-RU" altLang="ru-RU" sz="2800" b="1" dirty="0">
                <a:cs typeface="Times New Roman" pitchFamily="18" charset="0"/>
              </a:endParaRPr>
            </a:p>
          </p:txBody>
        </p:sp>
        <p:sp>
          <p:nvSpPr>
            <p:cNvPr id="11288" name="Text Box 39"/>
            <p:cNvSpPr txBox="1">
              <a:spLocks noChangeArrowheads="1"/>
            </p:cNvSpPr>
            <p:nvPr/>
          </p:nvSpPr>
          <p:spPr bwMode="auto">
            <a:xfrm>
              <a:off x="720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89" name="Text Box 40"/>
            <p:cNvSpPr txBox="1">
              <a:spLocks noChangeArrowheads="1"/>
            </p:cNvSpPr>
            <p:nvPr/>
          </p:nvSpPr>
          <p:spPr bwMode="auto">
            <a:xfrm>
              <a:off x="3744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90" name="Text Box 41"/>
            <p:cNvSpPr txBox="1">
              <a:spLocks noChangeArrowheads="1"/>
            </p:cNvSpPr>
            <p:nvPr/>
          </p:nvSpPr>
          <p:spPr bwMode="auto">
            <a:xfrm>
              <a:off x="1968" y="384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11272" name="Group 4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1279" name="Freeform 4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4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4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4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4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4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Freeform 4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5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73" name="Oval 22"/>
          <p:cNvSpPr>
            <a:spLocks noChangeArrowheads="1"/>
          </p:cNvSpPr>
          <p:nvPr/>
        </p:nvSpPr>
        <p:spPr bwMode="auto">
          <a:xfrm>
            <a:off x="2819400" y="568960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" name="Прямокутник 2"/>
          <p:cNvSpPr/>
          <p:nvPr/>
        </p:nvSpPr>
        <p:spPr>
          <a:xfrm>
            <a:off x="315959" y="664716"/>
            <a:ext cx="842315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latin typeface="Times New Roman"/>
                <a:ea typeface="Calibri"/>
              </a:rPr>
              <a:t>Переносна </a:t>
            </a:r>
            <a:r>
              <a:rPr lang="uk-UA" sz="2800" b="1" dirty="0">
                <a:latin typeface="Times New Roman"/>
                <a:ea typeface="Calibri"/>
              </a:rPr>
              <a:t>симетрія характеризується перетворенням , при якому всі точки фігури зміщуються в одному й тому самому напрямі і на одну й ту саму відстань унаслідок паралельного перенесення. Так паралельне перенесення малюнків на вишивках, шпалерах, тканинах, орнаментах дає уяву про переносну симетрію.</a:t>
            </a:r>
            <a:endParaRPr lang="uk-UA" sz="2800" b="1" dirty="0"/>
          </a:p>
        </p:txBody>
      </p:sp>
      <p:pic>
        <p:nvPicPr>
          <p:cNvPr id="36" name="Picture 6" descr="орнамент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958" y="3747890"/>
            <a:ext cx="4018426" cy="2192238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3208501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9" name="Text Box 3"/>
          <p:cNvSpPr txBox="1">
            <a:spLocks noChangeArrowheads="1"/>
          </p:cNvSpPr>
          <p:nvPr/>
        </p:nvSpPr>
        <p:spPr bwMode="auto">
          <a:xfrm>
            <a:off x="501472" y="126107"/>
            <a:ext cx="8233675" cy="298543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0"/>
              </a:spcAft>
            </a:pPr>
            <a:r>
              <a:rPr lang="uk-UA" sz="3200" b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ГВИНТОВА СИМЕТРІЯ</a:t>
            </a:r>
            <a:endParaRPr lang="uk-UA" sz="3200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uk-UA" sz="2800" b="1" dirty="0" smtClean="0">
                <a:latin typeface="Times New Roman"/>
                <a:ea typeface="Calibri"/>
              </a:rPr>
              <a:t>Гвинтова </a:t>
            </a:r>
            <a:r>
              <a:rPr lang="uk-UA" sz="2800" b="1" dirty="0">
                <a:latin typeface="Times New Roman"/>
                <a:ea typeface="Calibri"/>
              </a:rPr>
              <a:t>симетрія виходить в результаті гвинтового руху точки або фігури навколо нерухомої осі. Гвинтові симетрії зазвичай зустрічаються в елементах верстатів, літаків, різних машин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71" name="Group 37"/>
          <p:cNvGrpSpPr>
            <a:grpSpLocks/>
          </p:cNvGrpSpPr>
          <p:nvPr/>
        </p:nvGrpSpPr>
        <p:grpSpPr bwMode="auto">
          <a:xfrm>
            <a:off x="355919" y="882650"/>
            <a:ext cx="8032505" cy="1387475"/>
            <a:chOff x="-5" y="3370"/>
            <a:chExt cx="5132" cy="874"/>
          </a:xfrm>
        </p:grpSpPr>
        <p:sp>
          <p:nvSpPr>
            <p:cNvPr id="11287" name="Text Box 38"/>
            <p:cNvSpPr txBox="1">
              <a:spLocks noChangeArrowheads="1"/>
            </p:cNvSpPr>
            <p:nvPr/>
          </p:nvSpPr>
          <p:spPr bwMode="auto">
            <a:xfrm>
              <a:off x="-5" y="3456"/>
              <a:ext cx="51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endParaRPr lang="ru-RU" altLang="ru-RU" sz="2800" b="1" dirty="0">
                <a:cs typeface="Times New Roman" pitchFamily="18" charset="0"/>
              </a:endParaRPr>
            </a:p>
          </p:txBody>
        </p:sp>
        <p:sp>
          <p:nvSpPr>
            <p:cNvPr id="11288" name="Text Box 39"/>
            <p:cNvSpPr txBox="1">
              <a:spLocks noChangeArrowheads="1"/>
            </p:cNvSpPr>
            <p:nvPr/>
          </p:nvSpPr>
          <p:spPr bwMode="auto">
            <a:xfrm>
              <a:off x="720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89" name="Text Box 40"/>
            <p:cNvSpPr txBox="1">
              <a:spLocks noChangeArrowheads="1"/>
            </p:cNvSpPr>
            <p:nvPr/>
          </p:nvSpPr>
          <p:spPr bwMode="auto">
            <a:xfrm>
              <a:off x="3744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90" name="Text Box 41"/>
            <p:cNvSpPr txBox="1">
              <a:spLocks noChangeArrowheads="1"/>
            </p:cNvSpPr>
            <p:nvPr/>
          </p:nvSpPr>
          <p:spPr bwMode="auto">
            <a:xfrm>
              <a:off x="1968" y="384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11272" name="Group 4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1279" name="Freeform 4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4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4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4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4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4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Freeform 4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5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20" name="Рисунок 19" descr="C:\Users\Валентина\Desktop\гвинт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88" y="2924944"/>
            <a:ext cx="1704044" cy="3240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41254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9" name="Text Box 3"/>
          <p:cNvSpPr txBox="1">
            <a:spLocks noChangeArrowheads="1"/>
          </p:cNvSpPr>
          <p:nvPr/>
        </p:nvSpPr>
        <p:spPr bwMode="auto">
          <a:xfrm>
            <a:off x="367306" y="211019"/>
            <a:ext cx="8233675" cy="7425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sz="3200" b="1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ВИДИ СИМЕТРІЇ В ПРИРОДІ</a:t>
            </a:r>
            <a:endParaRPr lang="uk-UA" sz="3200" b="1" dirty="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grpSp>
        <p:nvGrpSpPr>
          <p:cNvPr id="11271" name="Group 37"/>
          <p:cNvGrpSpPr>
            <a:grpSpLocks/>
          </p:cNvGrpSpPr>
          <p:nvPr/>
        </p:nvGrpSpPr>
        <p:grpSpPr bwMode="auto">
          <a:xfrm>
            <a:off x="355919" y="849312"/>
            <a:ext cx="8032505" cy="1387475"/>
            <a:chOff x="-5" y="3370"/>
            <a:chExt cx="5132" cy="874"/>
          </a:xfrm>
        </p:grpSpPr>
        <p:sp>
          <p:nvSpPr>
            <p:cNvPr id="11287" name="Text Box 38"/>
            <p:cNvSpPr txBox="1">
              <a:spLocks noChangeArrowheads="1"/>
            </p:cNvSpPr>
            <p:nvPr/>
          </p:nvSpPr>
          <p:spPr bwMode="auto">
            <a:xfrm>
              <a:off x="-5" y="3456"/>
              <a:ext cx="51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endParaRPr lang="ru-RU" altLang="ru-RU" sz="2800" b="1" dirty="0">
                <a:cs typeface="Times New Roman" pitchFamily="18" charset="0"/>
              </a:endParaRPr>
            </a:p>
          </p:txBody>
        </p:sp>
        <p:sp>
          <p:nvSpPr>
            <p:cNvPr id="11288" name="Text Box 39"/>
            <p:cNvSpPr txBox="1">
              <a:spLocks noChangeArrowheads="1"/>
            </p:cNvSpPr>
            <p:nvPr/>
          </p:nvSpPr>
          <p:spPr bwMode="auto">
            <a:xfrm>
              <a:off x="720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89" name="Text Box 40"/>
            <p:cNvSpPr txBox="1">
              <a:spLocks noChangeArrowheads="1"/>
            </p:cNvSpPr>
            <p:nvPr/>
          </p:nvSpPr>
          <p:spPr bwMode="auto">
            <a:xfrm>
              <a:off x="3744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90" name="Text Box 41"/>
            <p:cNvSpPr txBox="1">
              <a:spLocks noChangeArrowheads="1"/>
            </p:cNvSpPr>
            <p:nvPr/>
          </p:nvSpPr>
          <p:spPr bwMode="auto">
            <a:xfrm>
              <a:off x="1968" y="384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11272" name="Group 4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1279" name="Freeform 4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4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4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4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4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4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Freeform 4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5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" name="Прямокутник 2"/>
          <p:cNvSpPr/>
          <p:nvPr/>
        </p:nvSpPr>
        <p:spPr>
          <a:xfrm>
            <a:off x="221752" y="972179"/>
            <a:ext cx="852478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uk-UA" sz="2800" b="1" dirty="0">
                <a:latin typeface="Times New Roman"/>
                <a:ea typeface="Calibri"/>
                <a:cs typeface="Times New Roman"/>
              </a:rPr>
              <a:t>Симетрію в природі можна умовно поділити на симетрію живої та симетрію не живої </a:t>
            </a:r>
            <a:r>
              <a:rPr lang="uk-UA" sz="2800" b="1" dirty="0" smtClean="0">
                <a:latin typeface="Times New Roman"/>
                <a:ea typeface="Calibri"/>
                <a:cs typeface="Times New Roman"/>
              </a:rPr>
              <a:t>природи.</a:t>
            </a:r>
            <a:endParaRPr lang="uk-UA" sz="2800" b="1" dirty="0" smtClean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800" b="1" dirty="0" smtClean="0">
                <a:latin typeface="Times New Roman"/>
                <a:ea typeface="Calibri"/>
                <a:cs typeface="Times New Roman"/>
              </a:rPr>
              <a:t>Симетрія </a:t>
            </a:r>
            <a:r>
              <a:rPr lang="uk-UA" sz="2800" b="1" dirty="0">
                <a:latin typeface="Times New Roman"/>
                <a:ea typeface="Calibri"/>
                <a:cs typeface="Times New Roman"/>
              </a:rPr>
              <a:t>живих організмів.</a:t>
            </a:r>
            <a:endParaRPr lang="uk-UA" sz="28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800" b="1" dirty="0">
                <a:latin typeface="Times New Roman"/>
                <a:ea typeface="Calibri"/>
                <a:cs typeface="Times New Roman"/>
              </a:rPr>
              <a:t>У живих організмів виокремлюють два види симетрії: </a:t>
            </a:r>
            <a:endParaRPr lang="uk-UA" sz="28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800" b="1" dirty="0">
                <a:latin typeface="Times New Roman"/>
                <a:ea typeface="Calibri"/>
                <a:cs typeface="Times New Roman"/>
              </a:rPr>
              <a:t>радіальну (променеву) симетрію </a:t>
            </a:r>
            <a:r>
              <a:rPr lang="uk-UA" sz="2800" b="1" dirty="0" smtClean="0">
                <a:latin typeface="Times New Roman"/>
                <a:ea typeface="Calibri"/>
                <a:cs typeface="Times New Roman"/>
              </a:rPr>
              <a:t>тіла;</a:t>
            </a:r>
            <a:endParaRPr lang="uk-UA" sz="2800" b="1" dirty="0" smtClean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uk-UA" sz="2800" b="1" dirty="0" smtClean="0">
                <a:latin typeface="Times New Roman"/>
                <a:ea typeface="Calibri"/>
              </a:rPr>
              <a:t>двобічну </a:t>
            </a:r>
            <a:r>
              <a:rPr lang="uk-UA" sz="2800" b="1" dirty="0">
                <a:latin typeface="Times New Roman"/>
                <a:ea typeface="Calibri"/>
              </a:rPr>
              <a:t>(білатеральну) симетрію тіла</a:t>
            </a:r>
            <a:r>
              <a:rPr lang="ru-RU" sz="2800" dirty="0">
                <a:latin typeface="Times New Roman"/>
                <a:ea typeface="Calibri"/>
              </a:rPr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16006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C:\Users\Рома\Downloads\slide3-l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2" b="47466"/>
          <a:stretch/>
        </p:blipFill>
        <p:spPr bwMode="auto">
          <a:xfrm>
            <a:off x="6223780" y="4077072"/>
            <a:ext cx="3271740" cy="3181124"/>
          </a:xfrm>
          <a:prstGeom prst="rect">
            <a:avLst/>
          </a:prstGeom>
          <a:noFill/>
          <a:ln>
            <a:noFill/>
          </a:ln>
        </p:spPr>
      </p:pic>
      <p:sp>
        <p:nvSpPr>
          <p:cNvPr id="787459" name="Text Box 3"/>
          <p:cNvSpPr txBox="1">
            <a:spLocks noChangeArrowheads="1"/>
          </p:cNvSpPr>
          <p:nvPr/>
        </p:nvSpPr>
        <p:spPr bwMode="auto">
          <a:xfrm>
            <a:off x="221752" y="211019"/>
            <a:ext cx="8233675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РАДІАЛЬНА СИМЕТРІЯ</a:t>
            </a:r>
            <a:endParaRPr lang="uk-UA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71" name="Group 37"/>
          <p:cNvGrpSpPr>
            <a:grpSpLocks/>
          </p:cNvGrpSpPr>
          <p:nvPr/>
        </p:nvGrpSpPr>
        <p:grpSpPr bwMode="auto">
          <a:xfrm>
            <a:off x="355919" y="849312"/>
            <a:ext cx="8032505" cy="1387475"/>
            <a:chOff x="-5" y="3370"/>
            <a:chExt cx="5132" cy="874"/>
          </a:xfrm>
        </p:grpSpPr>
        <p:sp>
          <p:nvSpPr>
            <p:cNvPr id="11287" name="Text Box 38"/>
            <p:cNvSpPr txBox="1">
              <a:spLocks noChangeArrowheads="1"/>
            </p:cNvSpPr>
            <p:nvPr/>
          </p:nvSpPr>
          <p:spPr bwMode="auto">
            <a:xfrm>
              <a:off x="-5" y="3456"/>
              <a:ext cx="51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endParaRPr lang="ru-RU" altLang="ru-RU" sz="2800" b="1" dirty="0">
                <a:cs typeface="Times New Roman" pitchFamily="18" charset="0"/>
              </a:endParaRPr>
            </a:p>
          </p:txBody>
        </p:sp>
        <p:sp>
          <p:nvSpPr>
            <p:cNvPr id="11288" name="Text Box 39"/>
            <p:cNvSpPr txBox="1">
              <a:spLocks noChangeArrowheads="1"/>
            </p:cNvSpPr>
            <p:nvPr/>
          </p:nvSpPr>
          <p:spPr bwMode="auto">
            <a:xfrm>
              <a:off x="720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89" name="Text Box 40"/>
            <p:cNvSpPr txBox="1">
              <a:spLocks noChangeArrowheads="1"/>
            </p:cNvSpPr>
            <p:nvPr/>
          </p:nvSpPr>
          <p:spPr bwMode="auto">
            <a:xfrm>
              <a:off x="3744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90" name="Text Box 41"/>
            <p:cNvSpPr txBox="1">
              <a:spLocks noChangeArrowheads="1"/>
            </p:cNvSpPr>
            <p:nvPr/>
          </p:nvSpPr>
          <p:spPr bwMode="auto">
            <a:xfrm>
              <a:off x="1968" y="384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11272" name="Group 4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1279" name="Freeform 4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4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4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4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4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4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Freeform 4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5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Прямокутник 1"/>
          <p:cNvSpPr/>
          <p:nvPr/>
        </p:nvSpPr>
        <p:spPr>
          <a:xfrm>
            <a:off x="168684" y="793180"/>
            <a:ext cx="88083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uk-UA" sz="2800" b="1" dirty="0">
                <a:latin typeface="Times New Roman" pitchFamily="18" charset="0"/>
                <a:ea typeface="Times New Roman"/>
                <a:cs typeface="Times New Roman" pitchFamily="18" charset="0"/>
              </a:rPr>
              <a:t>У </a:t>
            </a:r>
            <a:r>
              <a:rPr lang="uk-UA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біології </a:t>
            </a:r>
            <a:r>
              <a:rPr lang="uk-UA" sz="2800" b="1" dirty="0">
                <a:latin typeface="Times New Roman" pitchFamily="18" charset="0"/>
                <a:ea typeface="Times New Roman"/>
                <a:cs typeface="Times New Roman" pitchFamily="18" charset="0"/>
              </a:rPr>
              <a:t>про радіальну симетрію говорять, коли через тривимірну істоту проходять одна або більше осей симетрії. При цьому </a:t>
            </a:r>
            <a:r>
              <a:rPr lang="uk-UA" sz="28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радіальносиметричні</a:t>
            </a:r>
            <a:r>
              <a:rPr lang="uk-UA" sz="2800" b="1" dirty="0">
                <a:latin typeface="Times New Roman" pitchFamily="18" charset="0"/>
                <a:ea typeface="Times New Roman"/>
                <a:cs typeface="Times New Roman" pitchFamily="18" charset="0"/>
              </a:rPr>
              <a:t> тварини можуть і не мати площин симетрії. </a:t>
            </a:r>
            <a:r>
              <a:rPr lang="uk-UA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Звичайно </a:t>
            </a:r>
            <a:r>
              <a:rPr lang="uk-UA" sz="2800" b="1" dirty="0">
                <a:latin typeface="Times New Roman" pitchFamily="18" charset="0"/>
                <a:ea typeface="Times New Roman"/>
                <a:cs typeface="Times New Roman" pitchFamily="18" charset="0"/>
              </a:rPr>
              <a:t>через вісь симетрії проходять дві або </a:t>
            </a:r>
            <a:r>
              <a:rPr lang="uk-UA" sz="28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більше </a:t>
            </a:r>
            <a:r>
              <a:rPr lang="uk-UA" sz="2800" b="1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площини</a:t>
            </a:r>
            <a:r>
              <a:rPr lang="uk-UA" sz="2800" b="1" dirty="0" err="1">
                <a:latin typeface="Times New Roman" pitchFamily="18" charset="0"/>
                <a:ea typeface="Times New Roman"/>
                <a:cs typeface="Times New Roman" pitchFamily="18" charset="0"/>
              </a:rPr>
              <a:t> с</a:t>
            </a:r>
            <a:r>
              <a:rPr lang="uk-UA" sz="28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иметрії. Ці площини перетинаються по прямій – осі симетрії. Якщо тварина буде обертатися навколо цієї осі на певний градус, то вона буде збігатися сама з собою.</a:t>
            </a:r>
            <a:endParaRPr lang="uk-UA" sz="2800" b="1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3429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C:\Users\Рома\Downloads\slide3-l (3)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96" r="11475" b="2524"/>
          <a:stretch/>
        </p:blipFill>
        <p:spPr bwMode="auto">
          <a:xfrm>
            <a:off x="5348460" y="4038536"/>
            <a:ext cx="3795540" cy="2608627"/>
          </a:xfrm>
          <a:prstGeom prst="rect">
            <a:avLst/>
          </a:prstGeom>
          <a:noFill/>
          <a:ln>
            <a:noFill/>
          </a:ln>
        </p:spPr>
      </p:pic>
      <p:sp>
        <p:nvSpPr>
          <p:cNvPr id="787459" name="Text Box 3"/>
          <p:cNvSpPr txBox="1">
            <a:spLocks noChangeArrowheads="1"/>
          </p:cNvSpPr>
          <p:nvPr/>
        </p:nvSpPr>
        <p:spPr bwMode="auto">
          <a:xfrm>
            <a:off x="192952" y="248151"/>
            <a:ext cx="8233675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БІЛАТЕРАЛЬНА СИМЕТРІЯ</a:t>
            </a:r>
            <a:endParaRPr lang="uk-UA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271" name="Group 37"/>
          <p:cNvGrpSpPr>
            <a:grpSpLocks/>
          </p:cNvGrpSpPr>
          <p:nvPr/>
        </p:nvGrpSpPr>
        <p:grpSpPr bwMode="auto">
          <a:xfrm>
            <a:off x="355919" y="849312"/>
            <a:ext cx="8032505" cy="1387475"/>
            <a:chOff x="-5" y="3370"/>
            <a:chExt cx="5132" cy="874"/>
          </a:xfrm>
        </p:grpSpPr>
        <p:sp>
          <p:nvSpPr>
            <p:cNvPr id="11287" name="Text Box 38"/>
            <p:cNvSpPr txBox="1">
              <a:spLocks noChangeArrowheads="1"/>
            </p:cNvSpPr>
            <p:nvPr/>
          </p:nvSpPr>
          <p:spPr bwMode="auto">
            <a:xfrm>
              <a:off x="-5" y="3456"/>
              <a:ext cx="513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endParaRPr lang="ru-RU" altLang="ru-RU" sz="2800" b="1" dirty="0">
                <a:cs typeface="Times New Roman" pitchFamily="18" charset="0"/>
              </a:endParaRPr>
            </a:p>
          </p:txBody>
        </p:sp>
        <p:sp>
          <p:nvSpPr>
            <p:cNvPr id="11288" name="Text Box 39"/>
            <p:cNvSpPr txBox="1">
              <a:spLocks noChangeArrowheads="1"/>
            </p:cNvSpPr>
            <p:nvPr/>
          </p:nvSpPr>
          <p:spPr bwMode="auto">
            <a:xfrm>
              <a:off x="720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89" name="Text Box 40"/>
            <p:cNvSpPr txBox="1">
              <a:spLocks noChangeArrowheads="1"/>
            </p:cNvSpPr>
            <p:nvPr/>
          </p:nvSpPr>
          <p:spPr bwMode="auto">
            <a:xfrm>
              <a:off x="3744" y="337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  <p:sp>
          <p:nvSpPr>
            <p:cNvPr id="11290" name="Text Box 41"/>
            <p:cNvSpPr txBox="1">
              <a:spLocks noChangeArrowheads="1"/>
            </p:cNvSpPr>
            <p:nvPr/>
          </p:nvSpPr>
          <p:spPr bwMode="auto">
            <a:xfrm>
              <a:off x="1968" y="3840"/>
              <a:ext cx="38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ru-RU" altLang="ru-RU" sz="3600" i="1">
                <a:solidFill>
                  <a:srgbClr val="FF0000"/>
                </a:solidFill>
              </a:endParaRPr>
            </a:p>
          </p:txBody>
        </p:sp>
      </p:grpSp>
      <p:grpSp>
        <p:nvGrpSpPr>
          <p:cNvPr id="11272" name="Group 42"/>
          <p:cNvGrpSpPr>
            <a:grpSpLocks/>
          </p:cNvGrpSpPr>
          <p:nvPr/>
        </p:nvGrpSpPr>
        <p:grpSpPr bwMode="auto">
          <a:xfrm>
            <a:off x="76200" y="76200"/>
            <a:ext cx="9004300" cy="6705600"/>
            <a:chOff x="168" y="176"/>
            <a:chExt cx="5408" cy="3928"/>
          </a:xfrm>
        </p:grpSpPr>
        <p:sp>
          <p:nvSpPr>
            <p:cNvPr id="11279" name="Freeform 4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4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4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4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4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Freeform 4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Freeform 4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Freeform 5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" name="Прямокутник 2"/>
          <p:cNvSpPr/>
          <p:nvPr/>
        </p:nvSpPr>
        <p:spPr>
          <a:xfrm>
            <a:off x="180420" y="849312"/>
            <a:ext cx="880836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Симетрія дзеркального відображення, при якій об'єкт має одну площину симетрії, щодо якої дві його половини дзеркально симетричні.</a:t>
            </a:r>
          </a:p>
          <a:p>
            <a:pPr algn="just"/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У тварин білатеральна симетрія проявляється у схожості або майже повній ідентичності лівої і правої половин тіла. При цьому завжди існують випадкові відхилення від симетрії (наприклад, відмінності в папілярних лініях, розгалуження судин і розташуванні родимок на правій і лівій руках людини). Часто існують невеликі, але закономірні відмінності у зовнішній будові (наприклад, розвиненіша мускулатура правої руки у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праворуких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людей) і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істотніші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 відмінності між правою і лівою половинами тіла в розташуванні внутрішніх органів. Наприклад, серце у ссавців зазвичай розміщено </a:t>
            </a:r>
            <a:r>
              <a:rPr lang="uk-UA" sz="2200" b="1" dirty="0" err="1">
                <a:latin typeface="Times New Roman" pitchFamily="18" charset="0"/>
                <a:cs typeface="Times New Roman" pitchFamily="18" charset="0"/>
              </a:rPr>
              <a:t>несиметрично</a:t>
            </a:r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, зі зміщенням вліво</a:t>
            </a:r>
          </a:p>
        </p:txBody>
      </p:sp>
    </p:spTree>
    <p:extLst>
      <p:ext uri="{BB962C8B-B14F-4D97-AF65-F5344CB8AC3E}">
        <p14:creationId xmlns:p14="http://schemas.microsoft.com/office/powerpoint/2010/main" val="22659269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199" y="152718"/>
            <a:ext cx="8111861" cy="1044034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6199" y="1124744"/>
            <a:ext cx="7672952" cy="3744415"/>
          </a:xfrm>
        </p:spPr>
        <p:txBody>
          <a:bodyPr>
            <a:noAutofit/>
          </a:bodyPr>
          <a:lstStyle/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На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проведеного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ми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зробили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наступні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висновки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endParaRPr lang="uk-UA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Поняття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симетрії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ісує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з початку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людської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історії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розглядається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математиками як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ідеальне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супроводжувало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людство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процесі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усього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та проникло в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усі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галузі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аспекти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людського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життя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дослідженою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симетрія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геометрії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принципи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симетрії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визначальними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побудові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геометричних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фігур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живі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організми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побудовані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за принципами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симетрії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Природа та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життя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можуть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існувати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поза принципами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симетрії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4958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Розуміючи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симетрію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пояснити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майже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природні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процеси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явища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без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розуміння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симетрії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здаються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ea typeface="Calibri"/>
                <a:cs typeface="Times New Roman" pitchFamily="18" charset="0"/>
              </a:rPr>
              <a:t>можливими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lvl="0" indent="-4572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5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6710689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80928"/>
            <a:ext cx="5791200" cy="795536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4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596787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07088" cy="75600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Актуальність роботи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ÐÐ°ÑÑÐ¸Ð½ÐºÐ¸ Ð¿Ð¾ Ð·Ð°Ð¿ÑÐ¾ÑÑ ÑÐ¸Ð¼ÐµÑÑÑÑ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900092"/>
            <a:ext cx="1680319" cy="181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251520" y="1196752"/>
            <a:ext cx="8208912" cy="4320480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0" dirty="0"/>
              <a:t> </a:t>
            </a:r>
            <a:r>
              <a:rPr lang="uk-UA" sz="2800" dirty="0">
                <a:latin typeface="Times New Roman"/>
                <a:ea typeface="Calibri"/>
              </a:rPr>
              <a:t>полягає в тому що, </a:t>
            </a:r>
            <a:r>
              <a:rPr lang="ru-RU" sz="2800" dirty="0" err="1">
                <a:latin typeface="Times New Roman"/>
                <a:ea typeface="Calibri"/>
              </a:rPr>
              <a:t>поняття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симетрії</a:t>
            </a:r>
            <a:r>
              <a:rPr lang="ru-RU" sz="2800" dirty="0">
                <a:latin typeface="Times New Roman"/>
                <a:ea typeface="Calibri"/>
              </a:rPr>
              <a:t> широко </a:t>
            </a:r>
            <a:r>
              <a:rPr lang="ru-RU" sz="2800" dirty="0" err="1">
                <a:latin typeface="Times New Roman"/>
                <a:ea typeface="Calibri"/>
              </a:rPr>
              <a:t>використовують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всі</a:t>
            </a:r>
            <a:r>
              <a:rPr lang="ru-RU" sz="2800" dirty="0">
                <a:latin typeface="Times New Roman"/>
                <a:ea typeface="Calibri"/>
              </a:rPr>
              <a:t>, без </a:t>
            </a:r>
            <a:r>
              <a:rPr lang="ru-RU" sz="2800" dirty="0" err="1">
                <a:latin typeface="Times New Roman"/>
                <a:ea typeface="Calibri"/>
              </a:rPr>
              <a:t>винятку</a:t>
            </a:r>
            <a:r>
              <a:rPr lang="ru-RU" sz="2800" dirty="0">
                <a:latin typeface="Times New Roman"/>
                <a:ea typeface="Calibri"/>
              </a:rPr>
              <a:t>, напрямки </a:t>
            </a:r>
            <a:r>
              <a:rPr lang="ru-RU" sz="2800" dirty="0" err="1">
                <a:latin typeface="Times New Roman"/>
                <a:ea typeface="Calibri"/>
              </a:rPr>
              <a:t>сучасної</a:t>
            </a:r>
            <a:r>
              <a:rPr lang="ru-RU" sz="2800" dirty="0">
                <a:latin typeface="Times New Roman"/>
                <a:ea typeface="Calibri"/>
              </a:rPr>
              <a:t> науки. </a:t>
            </a:r>
            <a:r>
              <a:rPr lang="ru-RU" sz="2800" dirty="0" err="1">
                <a:latin typeface="Times New Roman"/>
                <a:ea typeface="Calibri"/>
              </a:rPr>
              <a:t>Симетрія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прослідковується</a:t>
            </a:r>
            <a:r>
              <a:rPr lang="ru-RU" sz="2800" dirty="0">
                <a:latin typeface="Times New Roman"/>
                <a:ea typeface="Calibri"/>
              </a:rPr>
              <a:t> у </a:t>
            </a:r>
            <a:r>
              <a:rPr lang="ru-RU" sz="2800" dirty="0" err="1">
                <a:latin typeface="Times New Roman"/>
                <a:ea typeface="Calibri"/>
              </a:rPr>
              <a:t>всій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багатовіковій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історії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людської</a:t>
            </a:r>
            <a:r>
              <a:rPr lang="ru-RU" sz="2800" dirty="0">
                <a:latin typeface="Times New Roman"/>
                <a:ea typeface="Calibri"/>
              </a:rPr>
              <a:t> </a:t>
            </a:r>
            <a:r>
              <a:rPr lang="ru-RU" sz="2800" dirty="0" err="1">
                <a:latin typeface="Times New Roman"/>
                <a:ea typeface="Calibri"/>
              </a:rPr>
              <a:t>творчості</a:t>
            </a:r>
            <a:r>
              <a:rPr lang="ru-RU" sz="2800" dirty="0">
                <a:latin typeface="Times New Roman"/>
                <a:ea typeface="Calibri"/>
              </a:rPr>
              <a:t>. </a:t>
            </a:r>
            <a:r>
              <a:rPr lang="uk-UA" sz="2800" dirty="0">
                <a:latin typeface="Times New Roman"/>
                <a:ea typeface="Calibri"/>
              </a:rPr>
              <a:t>Принципи симетрії відіграють важливу роль у біології та хімії, фізиці та математиці, живописі і скульптурі, поезії та музиці. Тому вивчення симетрії в природі є дуже важливим і дає змогу краще зрозуміти природні процеси та явища.</a:t>
            </a:r>
            <a:endParaRPr lang="ru-RU" sz="2800" dirty="0"/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6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758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945" y="-78566"/>
            <a:ext cx="7620000" cy="83162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мета роботи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410" y="769581"/>
            <a:ext cx="7801496" cy="1472634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Мета нашої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роботи дослідити поняття симетрії в природі і геометрії та розглянути основні її види.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800" dirty="0" smtClean="0"/>
          </a:p>
          <a:p>
            <a:r>
              <a:rPr lang="uk-UA" sz="2800" dirty="0" smtClean="0"/>
              <a:t> </a:t>
            </a:r>
            <a:endParaRPr lang="ru-RU" sz="28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96" y="4070352"/>
            <a:ext cx="3036497" cy="2277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92063" y="1913474"/>
            <a:ext cx="7620000" cy="8316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Завдання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30286" y="3226771"/>
            <a:ext cx="8659837" cy="14726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uk-UA" sz="2800" b="0" dirty="0" smtClean="0"/>
          </a:p>
          <a:p>
            <a:endParaRPr lang="uk-UA" sz="2800" dirty="0" smtClean="0"/>
          </a:p>
          <a:p>
            <a:endParaRPr lang="uk-UA" sz="2800" dirty="0" smtClean="0"/>
          </a:p>
          <a:p>
            <a:endParaRPr lang="ru-RU" sz="2800" dirty="0"/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8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Прямокутник 3"/>
          <p:cNvSpPr/>
          <p:nvPr/>
        </p:nvSpPr>
        <p:spPr>
          <a:xfrm>
            <a:off x="629930" y="2525355"/>
            <a:ext cx="66783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Для досягнення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поставленої мети нами були визначені наступні завдання: 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Визначити загальне поняття симетрії для геометрії та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природи;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Дослідити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види симетрії в геометрії та природі; 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Охарактеризувати 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кожен з видів симетрії що існують в геометрії та природі;</a:t>
            </a:r>
          </a:p>
        </p:txBody>
      </p:sp>
    </p:spTree>
    <p:extLst>
      <p:ext uri="{BB962C8B-B14F-4D97-AF65-F5344CB8AC3E}">
        <p14:creationId xmlns:p14="http://schemas.microsoft.com/office/powerpoint/2010/main" val="2648525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941" y="1196752"/>
            <a:ext cx="7620000" cy="831622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Times New Roman"/>
                <a:ea typeface="Calibri"/>
              </a:rPr>
              <a:t>Об’єкт дослідження: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917" y="1913474"/>
            <a:ext cx="7768386" cy="643195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симетрія </a:t>
            </a:r>
            <a:r>
              <a:rPr lang="uk-UA" sz="2800" dirty="0">
                <a:latin typeface="Times New Roman" pitchFamily="18" charset="0"/>
                <a:ea typeface="Calibri"/>
                <a:cs typeface="Times New Roman" pitchFamily="18" charset="0"/>
              </a:rPr>
              <a:t>в геометрії та природі.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92063" y="1913474"/>
            <a:ext cx="7620000" cy="8316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18023" y="1913474"/>
            <a:ext cx="8659837" cy="14726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endParaRPr lang="uk-UA" sz="2800" b="0" dirty="0" smtClean="0"/>
          </a:p>
          <a:p>
            <a:endParaRPr lang="uk-UA" sz="2800" dirty="0" smtClean="0"/>
          </a:p>
          <a:p>
            <a:endParaRPr lang="uk-UA" sz="2800" dirty="0" smtClean="0"/>
          </a:p>
          <a:p>
            <a:endParaRPr lang="ru-RU" sz="2800" dirty="0"/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8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" name="Прямокутник 4"/>
          <p:cNvSpPr/>
          <p:nvPr/>
        </p:nvSpPr>
        <p:spPr>
          <a:xfrm>
            <a:off x="755576" y="2745096"/>
            <a:ext cx="58428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solidFill>
                  <a:schemeClr val="tx2"/>
                </a:solidFill>
                <a:latin typeface="Times New Roman"/>
                <a:ea typeface="Calibri"/>
              </a:rPr>
              <a:t>ПРЕДМЕТ ДОСЛІДЖЕННЯ: </a:t>
            </a:r>
            <a:endParaRPr lang="uk-UA" sz="3200" b="1" dirty="0">
              <a:solidFill>
                <a:schemeClr val="tx2"/>
              </a:soli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506159" y="3212976"/>
            <a:ext cx="65830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latin typeface="Times New Roman"/>
                <a:ea typeface="Calibri"/>
                <a:cs typeface="Times New Roman"/>
              </a:rPr>
              <a:t>види симетрії в геометрії та </a:t>
            </a:r>
            <a:r>
              <a:rPr lang="uk-UA" sz="2800" b="1" dirty="0" smtClean="0">
                <a:latin typeface="Times New Roman"/>
                <a:ea typeface="Calibri"/>
                <a:cs typeface="Times New Roman"/>
              </a:rPr>
              <a:t>природі</a:t>
            </a:r>
            <a:endParaRPr lang="uk-UA" sz="2000" b="1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0618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715200" cy="727484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Що таке симетрія?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4373563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latin typeface="Times New Roman"/>
                <a:ea typeface="Calibri"/>
              </a:rPr>
              <a:t>У геометрії поняття «симетрія» означає щось дуже конкретне і чітко визначене. все що не вкладається в це визначення, не є симетричним в строгому сенсі слова</a:t>
            </a:r>
            <a:endParaRPr lang="uk-UA" sz="2800" b="0" dirty="0"/>
          </a:p>
        </p:txBody>
      </p:sp>
      <p:pic>
        <p:nvPicPr>
          <p:cNvPr id="2052" name="Picture 4" descr="Картинки по запросу симетр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356" y="3429000"/>
            <a:ext cx="3905279" cy="3227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6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99275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067128" cy="61559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Види Симетрії в геометрії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0250" y="764704"/>
            <a:ext cx="7770440" cy="4373563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Центральна симетрія (симетрія відносно точки)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Осьова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симетр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ія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(симетрія відносно прямої)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Дзеркальна симетрія (симетрія відносно площини)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Симетрія обертання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симетрія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повороту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кут)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Times New Roman"/>
                <a:ea typeface="Calibri"/>
                <a:cs typeface="Times New Roman"/>
              </a:rPr>
              <a:t>Переносна симетрія</a:t>
            </a:r>
            <a:endParaRPr lang="uk-UA" dirty="0" smtClean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Times New Roman"/>
                <a:ea typeface="Calibri"/>
                <a:cs typeface="Times New Roman"/>
              </a:rPr>
              <a:t>Гвинтова симетрія</a:t>
            </a:r>
            <a:endParaRPr lang="uk-UA" dirty="0">
              <a:latin typeface="Calibri"/>
              <a:ea typeface="Calibri"/>
              <a:cs typeface="Times New Roman"/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dirty="0"/>
          </a:p>
        </p:txBody>
      </p:sp>
      <p:pic>
        <p:nvPicPr>
          <p:cNvPr id="2457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097" y="4690967"/>
            <a:ext cx="20955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0" name="Picture 4" descr="ÐÐ°ÑÑÐ¸Ð½ÐºÐ¸ Ð¿Ð¾ Ð·Ð°Ð¿ÑÐ¾ÑÑ ÐÐÐÐ ÐÐÐÐ¬ÐÐ Ð¡ÐÐÐÐ¢Ð ÐÐ¯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166" y="4633428"/>
            <a:ext cx="20955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82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78" y="4775999"/>
            <a:ext cx="2688233" cy="1819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8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5753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636" y="116632"/>
            <a:ext cx="7427168" cy="6876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Центральна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симетрія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2636" y="980728"/>
                <a:ext cx="8151812" cy="4373563"/>
              </a:xfrm>
            </p:spPr>
            <p:txBody>
              <a:bodyPr>
                <a:normAutofit lnSpcReduction="10000"/>
              </a:bodyPr>
              <a:lstStyle/>
              <a:p>
                <a:pPr algn="just"/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Кожній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точці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𝑿</m:t>
                    </m:r>
                  </m:oMath>
                </a14:m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фігури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поставимо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у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відповідність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симетричну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їй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відносно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точки </a:t>
                </a:r>
                <a14:m>
                  <m:oMath xmlns:m="http://schemas.openxmlformats.org/officeDocument/2006/math">
                    <m:r>
                      <a:rPr lang="ru-RU" sz="2800" b="1" i="1" dirty="0" smtClean="0">
                        <a:latin typeface="Cambria Math" panose="02040503050406030204" pitchFamily="18" charset="0"/>
                      </a:rPr>
                      <m:t>О</m:t>
                    </m:r>
                  </m:oMath>
                </a14:m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точку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𝑿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У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результаті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такого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перетворення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фігури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отримаємо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фігуру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uk-UA" sz="2800" dirty="0"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ru-RU" sz="2800" dirty="0" err="1" smtClean="0">
                    <a:latin typeface="Times New Roman" pitchFamily="18" charset="0"/>
                    <a:cs typeface="Times New Roman" pitchFamily="18" charset="0"/>
                  </a:rPr>
                  <a:t>аке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перетворення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фігури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називають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i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центральною </a:t>
                </a:r>
                <a:r>
                  <a:rPr lang="ru-RU" sz="2800" i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симетрією</a:t>
                </a:r>
                <a:r>
                  <a:rPr lang="ru-RU" sz="28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i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відносно</a:t>
                </a:r>
                <a:r>
                  <a:rPr lang="ru-RU" sz="28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точки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𝑶</m:t>
                    </m:r>
                  </m:oMath>
                </a14:m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Точку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𝑶</m:t>
                    </m:r>
                  </m:oMath>
                </a14:m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називають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центром </a:t>
                </a:r>
                <a:r>
                  <a:rPr lang="ru-RU" sz="2800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симетрії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. </a:t>
                </a:r>
                <a:endParaRPr lang="en-US" sz="2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ru-RU" sz="2800" dirty="0" err="1" smtClean="0">
                    <a:latin typeface="Times New Roman" pitchFamily="18" charset="0"/>
                    <a:cs typeface="Times New Roman" pitchFamily="18" charset="0"/>
                  </a:rPr>
                  <a:t>Фігури</a:t>
                </a:r>
                <a:r>
                  <a:rPr lang="ru-RU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і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симетричні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800" dirty="0" err="1">
                    <a:latin typeface="Times New Roman" pitchFamily="18" charset="0"/>
                    <a:cs typeface="Times New Roman" pitchFamily="18" charset="0"/>
                  </a:rPr>
                  <a:t>відносно</a:t>
                </a:r>
                <a:r>
                  <a:rPr lang="ru-RU" sz="2800" dirty="0">
                    <a:latin typeface="Times New Roman" pitchFamily="18" charset="0"/>
                    <a:cs typeface="Times New Roman" pitchFamily="18" charset="0"/>
                  </a:rPr>
                  <a:t> точки О</a:t>
                </a:r>
              </a:p>
              <a:p>
                <a:pPr marL="0" indent="0">
                  <a:buNone/>
                </a:pPr>
                <a:r>
                  <a:rPr lang="ru-RU" dirty="0" smtClean="0"/>
                  <a:t/>
                </a:r>
                <a:br>
                  <a:rPr lang="ru-RU" dirty="0" smtClean="0"/>
                </a:b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2636" y="980728"/>
                <a:ext cx="8151812" cy="4373563"/>
              </a:xfrm>
              <a:blipFill rotWithShape="1">
                <a:blip r:embed="rId3"/>
                <a:stretch>
                  <a:fillRect l="-1496" t="-2371" r="-157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402" y="3219493"/>
            <a:ext cx="3983834" cy="360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7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8984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643192" cy="70993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Дзеркальна симетрія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4373563"/>
          </a:xfrm>
        </p:spPr>
        <p:txBody>
          <a:bodyPr/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Дзеркальною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симетрія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відбиття 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площини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36944"/>
            <a:ext cx="6264696" cy="352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6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35386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7207" y="332656"/>
            <a:ext cx="7211144" cy="65152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Симетрія обертання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481" y="1052736"/>
            <a:ext cx="8311257" cy="4373563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Симетрією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симетрія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повороту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кут 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лінії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віссю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37520"/>
            <a:ext cx="432048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0" y="35900"/>
            <a:ext cx="9004300" cy="6705600"/>
            <a:chOff x="168" y="176"/>
            <a:chExt cx="5408" cy="3928"/>
          </a:xfrm>
        </p:grpSpPr>
        <p:sp>
          <p:nvSpPr>
            <p:cNvPr id="6" name="Freeform 17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>
                <a:gd name="T0" fmla="*/ 0 w 4864"/>
                <a:gd name="T1" fmla="*/ 0 h 1"/>
                <a:gd name="T2" fmla="*/ 4864 w 4864"/>
                <a:gd name="T3" fmla="*/ 0 h 1"/>
                <a:gd name="T4" fmla="*/ 0 60000 65536"/>
                <a:gd name="T5" fmla="*/ 0 60000 65536"/>
                <a:gd name="T6" fmla="*/ 0 w 4864"/>
                <a:gd name="T7" fmla="*/ 0 h 1"/>
                <a:gd name="T8" fmla="*/ 4864 w 4864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>
                <a:gd name="T0" fmla="*/ 0 w 4848"/>
                <a:gd name="T1" fmla="*/ 0 h 1"/>
                <a:gd name="T2" fmla="*/ 4848 w 4848"/>
                <a:gd name="T3" fmla="*/ 0 h 1"/>
                <a:gd name="T4" fmla="*/ 0 60000 65536"/>
                <a:gd name="T5" fmla="*/ 0 60000 65536"/>
                <a:gd name="T6" fmla="*/ 0 w 4848"/>
                <a:gd name="T7" fmla="*/ 0 h 1"/>
                <a:gd name="T8" fmla="*/ 4848 w 4848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>
                <a:gd name="T0" fmla="*/ 0 w 1"/>
                <a:gd name="T1" fmla="*/ 0 h 3376"/>
                <a:gd name="T2" fmla="*/ 0 w 1"/>
                <a:gd name="T3" fmla="*/ 3376 h 3376"/>
                <a:gd name="T4" fmla="*/ 0 60000 65536"/>
                <a:gd name="T5" fmla="*/ 0 60000 65536"/>
                <a:gd name="T6" fmla="*/ 0 w 1"/>
                <a:gd name="T7" fmla="*/ 0 h 3376"/>
                <a:gd name="T8" fmla="*/ 1 w 1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0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>
                <a:gd name="T0" fmla="*/ 0 w 16"/>
                <a:gd name="T1" fmla="*/ 0 h 3376"/>
                <a:gd name="T2" fmla="*/ 16 w 16"/>
                <a:gd name="T3" fmla="*/ 3376 h 3376"/>
                <a:gd name="T4" fmla="*/ 0 60000 65536"/>
                <a:gd name="T5" fmla="*/ 0 60000 65536"/>
                <a:gd name="T6" fmla="*/ 0 w 16"/>
                <a:gd name="T7" fmla="*/ 0 h 3376"/>
                <a:gd name="T8" fmla="*/ 16 w 16"/>
                <a:gd name="T9" fmla="*/ 3376 h 337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mpd="tri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>
                <a:gd name="T0" fmla="*/ 0 w 272"/>
                <a:gd name="T1" fmla="*/ 0 h 288"/>
                <a:gd name="T2" fmla="*/ 208 w 272"/>
                <a:gd name="T3" fmla="*/ 80 h 288"/>
                <a:gd name="T4" fmla="*/ 272 w 272"/>
                <a:gd name="T5" fmla="*/ 288 h 288"/>
                <a:gd name="T6" fmla="*/ 0 60000 65536"/>
                <a:gd name="T7" fmla="*/ 0 60000 65536"/>
                <a:gd name="T8" fmla="*/ 0 60000 65536"/>
                <a:gd name="T9" fmla="*/ 0 w 272"/>
                <a:gd name="T10" fmla="*/ 0 h 288"/>
                <a:gd name="T11" fmla="*/ 272 w 272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90970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Главная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Главная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1438</TotalTime>
  <Words>670</Words>
  <Application>Microsoft Office PowerPoint</Application>
  <PresentationFormat>Екран (4:3)</PresentationFormat>
  <Paragraphs>78</Paragraphs>
  <Slides>17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18" baseType="lpstr">
      <vt:lpstr>Главная</vt:lpstr>
      <vt:lpstr>Тема роботи: Симетрія в геометрії і навколишньому середовищі</vt:lpstr>
      <vt:lpstr>Актуальність роботи</vt:lpstr>
      <vt:lpstr>мета роботи</vt:lpstr>
      <vt:lpstr>Об’єкт дослідження: </vt:lpstr>
      <vt:lpstr>Що таке симетрія?</vt:lpstr>
      <vt:lpstr>Види Симетрії в геометрії</vt:lpstr>
      <vt:lpstr>Центральна симетрія</vt:lpstr>
      <vt:lpstr>Дзеркальна симетрія</vt:lpstr>
      <vt:lpstr>Симетрія обертання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Висновки</vt:lpstr>
      <vt:lpstr>Дякую за увагу!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роботи:Симетрія в геометрії</dc:title>
  <dc:creator>Admin</dc:creator>
  <cp:lastModifiedBy>Валентина</cp:lastModifiedBy>
  <cp:revision>48</cp:revision>
  <dcterms:created xsi:type="dcterms:W3CDTF">2018-04-21T11:28:56Z</dcterms:created>
  <dcterms:modified xsi:type="dcterms:W3CDTF">2019-12-16T18:31:57Z</dcterms:modified>
</cp:coreProperties>
</file>