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57" r:id="rId3"/>
    <p:sldId id="276" r:id="rId4"/>
    <p:sldId id="290" r:id="rId5"/>
    <p:sldId id="291" r:id="rId6"/>
    <p:sldId id="269" r:id="rId7"/>
    <p:sldId id="259" r:id="rId8"/>
    <p:sldId id="277" r:id="rId9"/>
    <p:sldId id="278" r:id="rId10"/>
    <p:sldId id="279" r:id="rId11"/>
    <p:sldId id="280" r:id="rId12"/>
    <p:sldId id="281" r:id="rId13"/>
    <p:sldId id="270" r:id="rId14"/>
    <p:sldId id="282" r:id="rId15"/>
    <p:sldId id="283" r:id="rId16"/>
    <p:sldId id="284" r:id="rId17"/>
    <p:sldId id="285" r:id="rId18"/>
    <p:sldId id="286" r:id="rId19"/>
    <p:sldId id="265" r:id="rId20"/>
    <p:sldId id="274" r:id="rId21"/>
    <p:sldId id="275" r:id="rId22"/>
    <p:sldId id="271" r:id="rId23"/>
    <p:sldId id="262" r:id="rId24"/>
    <p:sldId id="273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99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660"/>
  </p:normalViewPr>
  <p:slideViewPr>
    <p:cSldViewPr>
      <p:cViewPr varScale="1">
        <p:scale>
          <a:sx n="69" d="100"/>
          <a:sy n="69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українська мова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31</c:v>
                </c:pt>
                <c:pt idx="2">
                  <c:v>44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українська література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</c:v>
                </c:pt>
                <c:pt idx="1">
                  <c:v>19</c:v>
                </c:pt>
                <c:pt idx="2">
                  <c:v>50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296576"/>
        <c:axId val="38314752"/>
        <c:axId val="38302144"/>
      </c:bar3DChart>
      <c:catAx>
        <c:axId val="3829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38314752"/>
        <c:crosses val="autoZero"/>
        <c:auto val="1"/>
        <c:lblAlgn val="ctr"/>
        <c:lblOffset val="100"/>
        <c:noMultiLvlLbl val="0"/>
      </c:catAx>
      <c:valAx>
        <c:axId val="3831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296576"/>
        <c:crosses val="autoZero"/>
        <c:crossBetween val="between"/>
      </c:valAx>
      <c:serAx>
        <c:axId val="38302144"/>
        <c:scaling>
          <c:orientation val="minMax"/>
        </c:scaling>
        <c:delete val="1"/>
        <c:axPos val="b"/>
        <c:majorTickMark val="out"/>
        <c:minorTickMark val="none"/>
        <c:tickLblPos val="none"/>
        <c:crossAx val="3831475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українська мова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70</c:v>
                </c:pt>
                <c:pt idx="2">
                  <c:v>15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українська література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</c:v>
                </c:pt>
                <c:pt idx="1">
                  <c:v>46</c:v>
                </c:pt>
                <c:pt idx="2">
                  <c:v>23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початковий</c:v>
                </c:pt>
              </c:strCache>
            </c:strRef>
          </c:cat>
          <c:val>
            <c:numRef>
              <c:f>Лист1!$D$2:$D$5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333824"/>
        <c:axId val="38335616"/>
        <c:axId val="38304384"/>
      </c:bar3DChart>
      <c:catAx>
        <c:axId val="38333824"/>
        <c:scaling>
          <c:orientation val="minMax"/>
        </c:scaling>
        <c:delete val="0"/>
        <c:axPos val="b"/>
        <c:majorTickMark val="out"/>
        <c:minorTickMark val="none"/>
        <c:tickLblPos val="nextTo"/>
        <c:crossAx val="38335616"/>
        <c:crosses val="autoZero"/>
        <c:auto val="1"/>
        <c:lblAlgn val="ctr"/>
        <c:lblOffset val="100"/>
        <c:noMultiLvlLbl val="0"/>
      </c:catAx>
      <c:valAx>
        <c:axId val="3833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333824"/>
        <c:crosses val="autoZero"/>
        <c:crossBetween val="between"/>
      </c:valAx>
      <c:serAx>
        <c:axId val="38304384"/>
        <c:scaling>
          <c:orientation val="minMax"/>
        </c:scaling>
        <c:delete val="1"/>
        <c:axPos val="b"/>
        <c:majorTickMark val="out"/>
        <c:minorTickMark val="none"/>
        <c:tickLblPos val="none"/>
        <c:crossAx val="38335616"/>
        <c:crosses val="autoZero"/>
      </c:serAx>
    </c:plotArea>
    <c:legend>
      <c:legendPos val="r"/>
      <c:layout>
        <c:manualLayout>
          <c:xMode val="edge"/>
          <c:yMode val="edge"/>
          <c:x val="0.66216962627893272"/>
          <c:y val="0.31796289773949465"/>
          <c:w val="0.3115905597276018"/>
          <c:h val="0.371579280789132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77A57-923A-4531-8F41-ED1C218E876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CA2AE-0EFE-4A95-8412-B65FAE33A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CA2AE-0EFE-4A95-8412-B65FAE33A83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23526-7707-498A-B3A8-BC4EDAA2C55A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6DD2-57D0-469D-937F-DFC989B082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47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17D5-58F3-41C2-AC66-EA45CE70AAD9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61214-903A-49B2-AA03-B149595FA9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25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C3027-7D7B-4266-B4F0-14955DA5CBF9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B0DD-FD93-458D-B114-053D54E66E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161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7C35-29C8-44AA-BA3A-770B9DB3954A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16BC-645C-437A-A810-9E4EE835F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99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7E3C-0160-4D00-BE25-1F0FBE1A7EEF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A444-6E40-4908-8C0E-1E89F2FDD0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036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DDBA-3D1C-4536-B961-D01534A823B8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CE71-E52F-4837-9EF1-205597A638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81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ACE3-A500-409D-BC48-0D50624E5DF5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5DD3-49AB-4279-91B6-1EE0D2B8D6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19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4675-2559-451A-8C95-6DB81A129218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691A-DFB6-4FE8-B62E-B9B93E4C7A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608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64E2-C609-4221-9FD9-F8B4EFE28D86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3F2CB-381E-477E-8914-BBD9D144F2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90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DC59-CB52-48B7-B364-B53D25C09CEB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650D-F98D-4827-B0BB-A496F859F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911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BC72-95A2-49C3-9713-3515FA4BD1EA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E072-2C8E-4E01-9F08-E6C24D9CB7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802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физика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03F970-6FF1-4F4A-ABE3-4063CFD3FC1C}" type="datetimeFigureOut">
              <a:rPr lang="ru-RU" smtClean="0"/>
              <a:pPr>
                <a:defRPr/>
              </a:pPr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F6801C-7075-49E7-AD90-1DA9D9CFA2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03648" y="1"/>
            <a:ext cx="6705096" cy="1124744"/>
          </a:xfrm>
        </p:spPr>
        <p:txBody>
          <a:bodyPr/>
          <a:lstStyle/>
          <a:p>
            <a:pPr>
              <a:defRPr/>
            </a:pPr>
            <a: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З досвіду роботи</a:t>
            </a:r>
            <a:b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</a:br>
            <a:r>
              <a:rPr lang="uk-UA" sz="4000" i="1" dirty="0" smtClean="0"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вчителя української мови</a:t>
            </a:r>
            <a:endParaRPr lang="ru-RU" sz="4000" i="1" dirty="0"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7" y="1643045"/>
            <a:ext cx="3672409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Ніколенко</a:t>
            </a:r>
            <a:r>
              <a:rPr lang="uk-UA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Надії </a:t>
            </a:r>
            <a:r>
              <a:rPr lang="uk-UA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Степанівни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8766" y="2420888"/>
            <a:ext cx="2736770" cy="3671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406" y="1968313"/>
            <a:ext cx="881803" cy="828894"/>
          </a:xfrm>
          <a:prstGeom prst="rect">
            <a:avLst/>
          </a:prstGeom>
        </p:spPr>
      </p:pic>
      <p:pic>
        <p:nvPicPr>
          <p:cNvPr id="1026" name="Picture 2" descr="C:\Users\User\Documents\Bluetooth Folder\imag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412776"/>
            <a:ext cx="3466186" cy="49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6563072" cy="6009531"/>
          </a:xfrm>
        </p:spPr>
        <p:txBody>
          <a:bodyPr/>
          <a:lstStyle/>
          <a:p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Для того,щоб дитина могла творчо працювати, потрібно створити їй необхідні умови, 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і </a:t>
            </a:r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тоді дитяча душа 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потягнеться </a:t>
            </a:r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до 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прекрасного </a:t>
            </a:r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і </a:t>
            </a:r>
          </a:p>
          <a:p>
            <a:pPr marL="0" indent="0">
              <a:buNone/>
            </a:pPr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сама 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захоче </a:t>
            </a:r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щось </a:t>
            </a:r>
          </a:p>
          <a:p>
            <a:pPr marL="0" indent="0">
              <a:buNone/>
            </a:pPr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створити.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0_6c114_7063ee5d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996952"/>
            <a:ext cx="363589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335495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7488832" cy="5937523"/>
          </a:xfrm>
        </p:spPr>
        <p:txBody>
          <a:bodyPr/>
          <a:lstStyle/>
          <a:p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Одне із завдань учителя – навчити дитину творчо працювати. Творчість у поєднанні 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з працею дасть </a:t>
            </a:r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бажані 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результати</a:t>
            </a:r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rowallia New" pitchFamily="34" charset="-34"/>
              </a:rPr>
              <a:t>.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rowallia New" pitchFamily="34" charset="-34"/>
            </a:endParaRPr>
          </a:p>
          <a:p>
            <a:endParaRPr lang="ru-RU" dirty="0"/>
          </a:p>
        </p:txBody>
      </p:sp>
      <p:pic>
        <p:nvPicPr>
          <p:cNvPr id="4" name="Рисунок 3" descr="a4ed962aa9c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632447"/>
            <a:ext cx="5073352" cy="522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859938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431"/>
            <a:ext cx="4680520" cy="6009531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 учитель повинен допомогти учневі знайти себе в житті, пробудити чи розвинути в дитині те творче зернятко, яке є в кожному, бо закладене самою природою.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3" descr="1191268944_c4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0"/>
            <a:ext cx="32758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849414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836712"/>
            <a:ext cx="7455772" cy="2592288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 fontAlgn="auto">
              <a:spcAft>
                <a:spcPts val="0"/>
              </a:spcAft>
              <a:defRPr/>
            </a:pPr>
            <a:endParaRPr lang="ru-RU" sz="2800" b="1" i="1" dirty="0">
              <a:ln w="5080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 Cyr" pitchFamily="18" charset="-52"/>
              <a:ea typeface="+mj-ea"/>
              <a:cs typeface="+mj-cs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2840" y="27856"/>
            <a:ext cx="8229600" cy="2609056"/>
          </a:xfrm>
        </p:spPr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Рекомендації  для  ефективного  розвитку  творчих здібностей  учнів:</a:t>
            </a:r>
            <a:br>
              <a:rPr lang="uk-UA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b="1" i="1" dirty="0">
                <a:latin typeface="Monotype Corsiva" pitchFamily="66" charset="0"/>
                <a:cs typeface="Andalus" pitchFamily="18" charset="-78"/>
              </a:rPr>
              <a:t>не намагатися дати певну суму знань, а дбати про паростки творчості;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>
                <a:latin typeface="Monotype Corsiva" pitchFamily="66" charset="0"/>
                <a:cs typeface="Andalus" pitchFamily="18" charset="-78"/>
              </a:rPr>
              <a:t> вчасно помітити приховані творчі здібності учнів;</a:t>
            </a:r>
          </a:p>
          <a:p>
            <a:pPr>
              <a:buFont typeface="Wingdings" pitchFamily="2" charset="2"/>
              <a:buChar char="Ø"/>
            </a:pPr>
            <a:r>
              <a:rPr lang="uk-UA" b="1" i="1" dirty="0">
                <a:latin typeface="Monotype Corsiva" pitchFamily="66" charset="0"/>
                <a:cs typeface="Andalus" pitchFamily="18" charset="-78"/>
              </a:rPr>
              <a:t> зосередити увагу на відборі ефективних завдань, які б пробуджували дитячі душі до творчості;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64389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1200"/>
              </a:spcBef>
              <a:spcAft>
                <a:spcPts val="0"/>
              </a:spcAft>
              <a:buClr>
                <a:srgbClr val="838995"/>
              </a:buClr>
            </a:pPr>
            <a:endParaRPr lang="uk-UA" sz="3200" spc="3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i="1" dirty="0">
                <a:latin typeface="Monotype Corsiva" pitchFamily="66" charset="0"/>
              </a:rPr>
              <a:t>завдання для творчих робіт давати у кількох варіантах, щоб учень міг вибрати;</a:t>
            </a:r>
          </a:p>
          <a:p>
            <a:pPr>
              <a:buFont typeface="Wingdings" pitchFamily="2" charset="2"/>
              <a:buChar char="Ø"/>
            </a:pPr>
            <a:r>
              <a:rPr lang="uk-UA" i="1" dirty="0">
                <a:latin typeface="Monotype Corsiva" pitchFamily="66" charset="0"/>
              </a:rPr>
              <a:t> створювати проблемні ситуації, що вимагають пошуків альтернативи;</a:t>
            </a:r>
          </a:p>
          <a:p>
            <a:pPr>
              <a:buFont typeface="Wingdings" pitchFamily="2" charset="2"/>
              <a:buChar char="Ø"/>
            </a:pPr>
            <a:r>
              <a:rPr lang="uk-UA" i="1" dirty="0">
                <a:latin typeface="Monotype Corsiva" pitchFamily="66" charset="0"/>
              </a:rPr>
              <a:t> допомогти учням повірити в свої сили;</a:t>
            </a:r>
          </a:p>
          <a:p>
            <a:pPr>
              <a:buFont typeface="Wingdings" pitchFamily="2" charset="2"/>
              <a:buChar char="Ø"/>
            </a:pPr>
            <a:r>
              <a:rPr lang="uk-UA" i="1" dirty="0">
                <a:latin typeface="Monotype Corsiva" pitchFamily="66" charset="0"/>
              </a:rPr>
              <a:t> не обмежувати творчу уяву учнів, не ставити її у вузькі рамки;</a:t>
            </a:r>
            <a:endParaRPr lang="ru-RU" i="1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45386715_1245530981_per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797152"/>
            <a:ext cx="4211959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3050917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4400" i="1" dirty="0">
                <a:latin typeface="Monotype Corsiva" pitchFamily="66" charset="0"/>
              </a:rPr>
              <a:t>не повчати відкрито, не критикувати строго;</a:t>
            </a:r>
          </a:p>
          <a:p>
            <a:pPr>
              <a:buFont typeface="Wingdings" pitchFamily="2" charset="2"/>
              <a:buChar char="Ø"/>
            </a:pPr>
            <a:r>
              <a:rPr lang="uk-UA" sz="4400" i="1" dirty="0">
                <a:latin typeface="Monotype Corsiva" pitchFamily="66" charset="0"/>
              </a:rPr>
              <a:t>стимулювати і підтримувати ініціативу учня;</a:t>
            </a:r>
          </a:p>
          <a:p>
            <a:pPr>
              <a:buFont typeface="Wingdings" pitchFamily="2" charset="2"/>
              <a:buChar char="Ø"/>
            </a:pPr>
            <a:r>
              <a:rPr lang="uk-UA" sz="4400" i="1" dirty="0">
                <a:latin typeface="Monotype Corsiva" pitchFamily="66" charset="0"/>
              </a:rPr>
              <a:t> помічати навіть незначні досягнення;</a:t>
            </a:r>
            <a:endParaRPr lang="ru-RU" sz="4400" i="1" dirty="0">
              <a:latin typeface="Monotype Corsiva" pitchFamily="66" charset="0"/>
            </a:endParaRPr>
          </a:p>
        </p:txBody>
      </p:sp>
      <p:pic>
        <p:nvPicPr>
          <p:cNvPr id="4" name="Рисунок 3" descr="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1062" y="3068960"/>
            <a:ext cx="2503425" cy="392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90347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bg2">
                    <a:lumMod val="10000"/>
                  </a:schemeClr>
                </a:solidFill>
                <a:latin typeface="Palatino Linotype" pitchFamily="18" charset="0"/>
              </a:rPr>
              <a:t>Прийоми інтерактивного навчання</a:t>
            </a:r>
            <a:endParaRPr lang="ru-RU" i="1" dirty="0">
              <a:solidFill>
                <a:schemeClr val="bg2">
                  <a:lumMod val="10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Від найпростіших : “ Робота в парах ”, “ Карусель ”, “ Мікрофон “ – до складних : </a:t>
            </a:r>
          </a:p>
          <a:p>
            <a:pPr marL="0" indent="0" algn="ctr">
              <a:buNone/>
            </a:pPr>
            <a:r>
              <a:rPr lang="uk-U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“ Мозковий штурм “, “ Мозаїка “ , “ Аналіз ситуації “. А також дискусії, дебати, імітаційні ігри.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43539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16632"/>
            <a:ext cx="6228184" cy="6009531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Використання інтерактивних технологій не самоціль, а засіб створення атмосфери доброзичливості й порозуміння, зняття з душі дитини почуття страху, спосіб зробити її розкутою, навіяти впевненість у своїх силах.</a:t>
            </a: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0618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C000"/>
                </a:solidFill>
                <a:latin typeface="Segoe Print" pitchFamily="2" charset="0"/>
              </a:rPr>
              <a:t>Складові  ефективності  й  успішності  уроку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600201"/>
            <a:ext cx="2448272" cy="146875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uk-UA" sz="3200" dirty="0" smtClean="0">
                <a:solidFill>
                  <a:srgbClr val="FF9933"/>
                </a:solidFill>
              </a:rPr>
              <a:t>Глибокі теоретичні знання</a:t>
            </a:r>
            <a:endParaRPr lang="ru-RU" sz="3200" dirty="0">
              <a:solidFill>
                <a:srgbClr val="FF9933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27260" y="1627967"/>
            <a:ext cx="2268876" cy="14401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rgbClr val="FF9933"/>
                </a:solidFill>
              </a:rPr>
              <a:t>Ретельна підготовка уроку</a:t>
            </a:r>
            <a:endParaRPr lang="ru-RU" sz="3200" dirty="0">
              <a:solidFill>
                <a:srgbClr val="FF993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04248" y="1628800"/>
            <a:ext cx="2232248" cy="144016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dirty="0" smtClean="0">
                <a:solidFill>
                  <a:srgbClr val="FF9933"/>
                </a:solidFill>
              </a:rPr>
              <a:t>Творчий підхід учителя</a:t>
            </a:r>
            <a:endParaRPr lang="ru-RU" sz="3200" dirty="0">
              <a:solidFill>
                <a:srgbClr val="FF9933"/>
              </a:solidFill>
            </a:endParaRPr>
          </a:p>
        </p:txBody>
      </p:sp>
      <p:sp>
        <p:nvSpPr>
          <p:cNvPr id="7" name="Плюс 6"/>
          <p:cNvSpPr/>
          <p:nvPr/>
        </p:nvSpPr>
        <p:spPr>
          <a:xfrm>
            <a:off x="2699792" y="1952836"/>
            <a:ext cx="827468" cy="900100"/>
          </a:xfrm>
          <a:prstGeom prst="mathPlus">
            <a:avLst>
              <a:gd name="adj1" fmla="val 2002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5940152" y="1988840"/>
            <a:ext cx="720080" cy="864096"/>
          </a:xfrm>
          <a:prstGeom prst="mathPlu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Равно 8"/>
          <p:cNvSpPr/>
          <p:nvPr/>
        </p:nvSpPr>
        <p:spPr>
          <a:xfrm>
            <a:off x="3779912" y="3501008"/>
            <a:ext cx="2016224" cy="792088"/>
          </a:xfrm>
          <a:prstGeom prst="mathEqua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9752" y="4797152"/>
            <a:ext cx="4896544" cy="155679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dirty="0" smtClean="0">
                <a:solidFill>
                  <a:srgbClr val="FF9933"/>
                </a:solidFill>
              </a:rPr>
              <a:t>Ефективний урок</a:t>
            </a:r>
            <a:endParaRPr lang="ru-RU" sz="40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17643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7158" y="-346"/>
            <a:ext cx="8229600" cy="85725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методична робота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33700" y="860969"/>
            <a:ext cx="7354724" cy="4080199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Участь у роботі районної та шкільної комісіях</a:t>
            </a:r>
          </a:p>
          <a:p>
            <a:pPr fontAlgn="auto">
              <a:spcAft>
                <a:spcPts val="0"/>
              </a:spcAft>
              <a:defRPr/>
            </a:pPr>
            <a:endParaRPr lang="uk-UA" sz="28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Участь у шкільних і районних олімпіадах</a:t>
            </a:r>
          </a:p>
          <a:p>
            <a:pPr fontAlgn="auto">
              <a:spcAft>
                <a:spcPts val="0"/>
              </a:spcAft>
              <a:defRPr/>
            </a:pPr>
            <a:endParaRPr lang="uk-UA" sz="28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Участь у конкурсах  «Патріот», «Соняшник»</a:t>
            </a:r>
          </a:p>
          <a:p>
            <a:pPr fontAlgn="auto">
              <a:spcAft>
                <a:spcPts val="0"/>
              </a:spcAft>
              <a:defRPr/>
            </a:pPr>
            <a:endParaRPr lang="uk-UA" sz="28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Участь у предметних тижнях</a:t>
            </a:r>
          </a:p>
          <a:p>
            <a:pPr fontAlgn="auto">
              <a:spcAft>
                <a:spcPts val="0"/>
              </a:spcAft>
              <a:defRPr/>
            </a:pPr>
            <a:endParaRPr lang="uk-UA" sz="28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Проведення відкритих уроків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дія Степанівна\2-1018x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44000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08238" y="0"/>
            <a:ext cx="7658128" cy="90872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909878"/>
            <a:ext cx="7522758" cy="323920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Освіта – вища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ВНЗ – Кам’янець-Подільський педінститут ім. В.П.</a:t>
            </a:r>
            <a:r>
              <a:rPr lang="uk-UA" sz="3200" i="1" dirty="0" err="1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Затонського</a:t>
            </a:r>
            <a:endParaRPr lang="uk-UA" sz="3200" i="1" dirty="0" smtClean="0">
              <a:ln w="50800"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3200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Факультет – філологічний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Спеціальність – українська мова та література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3200" i="1" dirty="0" smtClean="0">
                <a:ln w="50800"/>
                <a:latin typeface="Times New Roman" pitchFamily="18" charset="0"/>
                <a:ea typeface="+mj-ea"/>
                <a:cs typeface="Times New Roman" pitchFamily="18" charset="0"/>
              </a:rPr>
              <a:t>Кваліфікація – вчитель української мови та літератури</a:t>
            </a:r>
            <a:endParaRPr lang="ru-RU" sz="3200" i="1" dirty="0">
              <a:ln w="50800"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8976" y="188640"/>
            <a:ext cx="8229600" cy="108012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учня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921214"/>
            <a:ext cx="3497906" cy="2528927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uk-UA" sz="2800" dirty="0" smtClean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29692" y="4157456"/>
            <a:ext cx="4414742" cy="1783100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uk-UA" sz="2800" dirty="0" smtClean="0">
              <a:latin typeface="+mn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58" y="3450142"/>
            <a:ext cx="858632" cy="8799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0" y="1176131"/>
            <a:ext cx="36512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44" y="1311646"/>
            <a:ext cx="306705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592">
            <a:off x="5998165" y="947530"/>
            <a:ext cx="25241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9806"/>
            <a:ext cx="30178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29" y="4364037"/>
            <a:ext cx="39624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42048"/>
            <a:ext cx="2908300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867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8976" y="0"/>
            <a:ext cx="8229600" cy="857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–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вчитель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921214"/>
            <a:ext cx="3497906" cy="2528927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>
                <a:ln w="50800"/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</a:rPr>
              <a:t>Текст…</a:t>
            </a:r>
            <a:endParaRPr lang="ru-RU" sz="2800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uk-UA" sz="2800" dirty="0" smtClean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29692" y="4157456"/>
            <a:ext cx="4414742" cy="1783100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>
                <a:ln w="50800"/>
                <a:solidFill>
                  <a:srgbClr val="33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 Cyr" pitchFamily="18" charset="-52"/>
              </a:rPr>
              <a:t>Текст…</a:t>
            </a:r>
            <a:endParaRPr lang="ru-RU" sz="2800" dirty="0">
              <a:ln w="50800"/>
            </a:endParaRPr>
          </a:p>
          <a:p>
            <a:pPr fontAlgn="auto">
              <a:spcAft>
                <a:spcPts val="0"/>
              </a:spcAft>
              <a:defRPr/>
            </a:pPr>
            <a:endParaRPr lang="uk-UA" sz="2800" dirty="0" smtClean="0">
              <a:latin typeface="+mn-lt"/>
            </a:endParaRPr>
          </a:p>
        </p:txBody>
      </p:sp>
      <p:pic>
        <p:nvPicPr>
          <p:cNvPr id="1026" name="Picture 2" descr="D:\Надія Степанівна\Фото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8651" y="405729"/>
            <a:ext cx="2912461" cy="38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адія Степанівна\111NIKON\DSCN4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27" y="876578"/>
            <a:ext cx="4396848" cy="291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Надія Степанівна\Фото2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3854162" cy="260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85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211379" y="-66699"/>
            <a:ext cx="7416824" cy="857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позакласна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робота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9632" y="796237"/>
            <a:ext cx="6912768" cy="4288947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>
              <a:ln w="50800"/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D:\Надія Степанівна\Фото2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1614" y="199219"/>
            <a:ext cx="2248014" cy="32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Надія Степанівна\111NIKON\DSCN4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92695"/>
            <a:ext cx="3600401" cy="224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Надія Степанівна\111NIKON\DSCN4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0" y="3501008"/>
            <a:ext cx="3292168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Надія Степанівна\106NIKON\DSCN24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29794"/>
            <a:ext cx="3600401" cy="244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3" y="2951264"/>
            <a:ext cx="3466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Конкурс «Соняшник»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951264"/>
            <a:ext cx="433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«Сорочинський ярмарок» - захід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490" y="6093296"/>
            <a:ext cx="7380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Тиждень української мови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4428"/>
            <a:ext cx="8229600" cy="85725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Мої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нагороди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628" y="1428736"/>
            <a:ext cx="3714776" cy="485778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uk-UA" sz="2800" dirty="0" smtClean="0">
                <a:ln w="50800"/>
                <a:latin typeface="+mn-lt"/>
              </a:rPr>
              <a:t>.</a:t>
            </a:r>
            <a:endParaRPr lang="ru-RU" sz="2800" dirty="0" smtClean="0">
              <a:ln w="50800"/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dirty="0">
              <a:ln w="50800"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Надія Степанівна\Фото1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83" y="2181347"/>
            <a:ext cx="2984609" cy="42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Надія Степанівна\Фото19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7568"/>
            <a:ext cx="3121271" cy="41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Надія Степанівна\Фото2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27568"/>
            <a:ext cx="3131841" cy="41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7300" y="0"/>
            <a:ext cx="8306699" cy="97785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Мій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рельєф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майстерності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05273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Порівняльна якість знань учнів</a:t>
            </a:r>
            <a:endParaRPr lang="ru-RU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078027"/>
              </p:ext>
            </p:extLst>
          </p:nvPr>
        </p:nvGraphicFramePr>
        <p:xfrm>
          <a:off x="107503" y="1514401"/>
          <a:ext cx="4345041" cy="328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205189"/>
              </p:ext>
            </p:extLst>
          </p:nvPr>
        </p:nvGraphicFramePr>
        <p:xfrm>
          <a:off x="4583765" y="1734732"/>
          <a:ext cx="446449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508518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Успіхи учнів у 2015-2016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3" y="5454516"/>
            <a:ext cx="3600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Успіхи учнів у 2016-2017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І семестр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Рецепт </a:t>
            </a:r>
            <a:r>
              <a:rPr lang="ru-RU" b="1" i="1" dirty="0" err="1" smtClean="0">
                <a:latin typeface="Courier New" pitchFamily="49" charset="0"/>
                <a:cs typeface="Courier New" pitchFamily="49" charset="0"/>
              </a:rPr>
              <a:t>вчительського</a:t>
            </a:r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i="1" dirty="0" err="1" smtClean="0">
                <a:latin typeface="Courier New" pitchFamily="49" charset="0"/>
                <a:cs typeface="Courier New" pitchFamily="49" charset="0"/>
              </a:rPr>
              <a:t>щастя</a:t>
            </a:r>
            <a:endParaRPr lang="ru-RU" b="1" i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 descr="D:\Надія Степанівна\IMG_8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4918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718" y="2420888"/>
            <a:ext cx="51845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Візьміть чашу терпіння, налийте туди повне серце любові, вкиньте дві пригорщі щедрості, хлюпніть туди ж гумору, посипте добром, додайте якомога більше віри, і все це добре перемішайте. Потім намажте на шматок відпущеного вам життя і пропонуйте всім, кого зустрінете на своєму шляху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63703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Рецепт </a:t>
            </a:r>
            <a:r>
              <a:rPr lang="ru-RU" b="1" i="1" dirty="0" err="1" smtClean="0">
                <a:latin typeface="Courier New" pitchFamily="49" charset="0"/>
                <a:cs typeface="Courier New" pitchFamily="49" charset="0"/>
              </a:rPr>
              <a:t>вчительсько</a:t>
            </a:r>
            <a:r>
              <a:rPr lang="uk-UA" b="1" i="1" dirty="0" smtClean="0">
                <a:latin typeface="Courier New" pitchFamily="49" charset="0"/>
                <a:cs typeface="Courier New" pitchFamily="49" charset="0"/>
              </a:rPr>
              <a:t>ї молодості</a:t>
            </a:r>
            <a:endParaRPr lang="ru-RU" b="1" i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 descr="D:\Надія Степанівна\IMG_8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" y="2332037"/>
            <a:ext cx="31318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2108960"/>
            <a:ext cx="46805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latin typeface="Monotype Corsiva" pitchFamily="66" charset="0"/>
              </a:rPr>
              <a:t>Систематично вживати: бальзам мудрості, коктейль творчості, каву бадьорості, відвар пунктуальності, настій терпимості, екстракт людяності. Виконуйте все це ретельно і будеш вічно молодий, вчителю</a:t>
            </a:r>
            <a:endParaRPr lang="ru-RU" sz="2800" b="1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96052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Щоб любові вогонь не згас,</a:t>
            </a:r>
          </a:p>
          <a:p>
            <a:pPr marL="0" indent="0" algn="ct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Щоб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віддать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дітям серце і душу,</a:t>
            </a:r>
          </a:p>
          <a:p>
            <a:pPr marL="0" indent="0" algn="ct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Я щоранку заходжу у клас</a:t>
            </a:r>
          </a:p>
          <a:p>
            <a:pPr marL="0" indent="0" algn="ctr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Я – учитель, я вчити мушу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1291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Місце роботи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Дерев’янська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ЗОШ І-ІІІ ступенів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 даній школі працюю з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1978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року на посаді вчителя української мови та літератури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 2016 році пройшла курсову перепідготовку, як вчитель української мови та літератури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 2011 році пройшла атестацію, на якій підтвердила себе як «спеціаліста вищої категорії»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Вивчаю сучасні методи і форми викладання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 своїй практиці запроваджую інноваційні методи і форми роботи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6634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люблю, коли сонячно 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тепло, я люблю коли радісно й світло, коли з усіх проблем таки знаходиться вихід. Я люблю, коли поруч є той, з ким можна поділитися частинкою своєї сутності. Я люблю, коли ще можна щось змінити і чомусь зарадити, коли є продовження і немає кінця. Люблю рідних і справжніх друзів, свій дім, свою сім’ю, читати книги і слухати музику.</a:t>
            </a:r>
          </a:p>
          <a:p>
            <a:pPr marL="0" indent="0">
              <a:buNone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Я не люблю осіннє небо, коли сумно ллються запізнілі зливи. Я не люблю коли нищиться людська сутність. Я не люблю коли життя сіре. Не люблю, коли складають руки і йдуть за вітром, коли когось приручають щоб потім зрадити.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5009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Мої захоплення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Надія Степанівна\IMG_20170213_162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20" y="1196751"/>
            <a:ext cx="3542184" cy="26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38517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Книги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Надія Степанівна\112NIKON\DSCN4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16" y="1196752"/>
            <a:ext cx="3569513" cy="26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2354" y="3851756"/>
            <a:ext cx="327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Кімнатні рослини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Надія Степанівна\Фото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04819" y="3713337"/>
            <a:ext cx="2499960" cy="33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8224" y="4869160"/>
            <a:ext cx="142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Моя робота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5919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14348" y="19418"/>
            <a:ext cx="8229600" cy="196942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педагогічне</a:t>
            </a: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кредо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336393"/>
            <a:ext cx="81369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1200"/>
              </a:spcBef>
              <a:spcAft>
                <a:spcPts val="0"/>
              </a:spcAft>
              <a:buClr>
                <a:srgbClr val="838995"/>
              </a:buClr>
            </a:pPr>
            <a:r>
              <a:rPr lang="uk-UA" sz="28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«Моя влада над дитиною – це здатність дитини  реагувати на моє слово, яке може бути теплим і ніжним, ласкавим і тривожним, суворим, вимогливим – і завжди повинно бути правдивим і доброзичливим»</a:t>
            </a:r>
          </a:p>
          <a:p>
            <a:pPr lvl="0" fontAlgn="auto">
              <a:spcBef>
                <a:spcPts val="1200"/>
              </a:spcBef>
              <a:spcAft>
                <a:spcPts val="0"/>
              </a:spcAft>
              <a:buClr>
                <a:srgbClr val="838995"/>
              </a:buClr>
            </a:pPr>
            <a:r>
              <a:rPr lang="uk-UA" sz="2800" spc="3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(В.Сухомлинський)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4348" y="0"/>
            <a:ext cx="8229600" cy="85725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Моя методична </a:t>
            </a:r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проблема: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48" y="1772816"/>
            <a:ext cx="7950773" cy="302433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«</a:t>
            </a:r>
            <a:r>
              <a:rPr lang="ru-RU" sz="4400" b="1" dirty="0" err="1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Розвиток</a:t>
            </a:r>
            <a:r>
              <a:rPr lang="ru-RU" sz="4400" b="1" dirty="0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400" b="1" dirty="0" err="1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творчих</a:t>
            </a:r>
            <a:r>
              <a:rPr lang="ru-RU" sz="4400" b="1" dirty="0">
                <a:ln w="50800"/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400" b="1" dirty="0" err="1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здібностей</a:t>
            </a:r>
            <a:r>
              <a:rPr lang="ru-RU" sz="4400" b="1" dirty="0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400" b="1" dirty="0" err="1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учнів</a:t>
            </a:r>
            <a:r>
              <a:rPr lang="ru-RU" sz="4400" b="1" dirty="0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на уроках </a:t>
            </a:r>
            <a:r>
              <a:rPr lang="ru-RU" sz="4400" b="1" dirty="0" err="1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української</a:t>
            </a:r>
            <a:r>
              <a:rPr lang="ru-RU" sz="4400" b="1" dirty="0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4400" b="1" dirty="0" err="1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мови</a:t>
            </a:r>
            <a:r>
              <a:rPr lang="ru-RU" sz="4400" b="1" dirty="0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 і </a:t>
            </a:r>
            <a:r>
              <a:rPr lang="ru-RU" sz="4400" b="1" dirty="0" err="1" smtClean="0">
                <a:ln w="50800"/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літератури</a:t>
            </a:r>
            <a:endParaRPr lang="ru-RU" sz="4400" b="1" dirty="0">
              <a:ln w="50800"/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uk-UA" b="1" i="1" dirty="0">
                <a:solidFill>
                  <a:srgbClr val="FFC000"/>
                </a:solidFill>
              </a:rPr>
              <a:t>Модель творчої особистості учня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987824" y="2852936"/>
            <a:ext cx="374441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uk-UA" sz="2800" dirty="0" smtClean="0">
                <a:solidFill>
                  <a:srgbClr val="FFC000"/>
                </a:solidFill>
              </a:rPr>
              <a:t>Творча особистість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528" y="1952836"/>
            <a:ext cx="2448272" cy="97210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rgbClr val="FFC000"/>
                </a:solidFill>
                <a:latin typeface="Segoe Script" pitchFamily="34" charset="0"/>
              </a:rPr>
              <a:t>Творче спілкування</a:t>
            </a:r>
            <a:endParaRPr lang="ru-RU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527884" y="1052736"/>
            <a:ext cx="2088232" cy="7920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rgbClr val="FFC000"/>
                </a:solidFill>
                <a:latin typeface="Segoe Script" pitchFamily="34" charset="0"/>
              </a:rPr>
              <a:t>Творчий пошук</a:t>
            </a:r>
            <a:endParaRPr lang="ru-RU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7092280" y="1952836"/>
            <a:ext cx="1944216" cy="97210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rgbClr val="FFC000"/>
                </a:solidFill>
                <a:latin typeface="Segoe Script" pitchFamily="34" charset="0"/>
              </a:rPr>
              <a:t>Творче мислення</a:t>
            </a:r>
            <a:endParaRPr lang="ru-RU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7092280" y="4509120"/>
            <a:ext cx="1944216" cy="100811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rgbClr val="FFC000"/>
                </a:solidFill>
                <a:latin typeface="Segoe Script" pitchFamily="34" charset="0"/>
              </a:rPr>
              <a:t>Творча активність</a:t>
            </a:r>
            <a:endParaRPr lang="ru-RU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323528" y="4509120"/>
            <a:ext cx="2448272" cy="100811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solidFill>
                  <a:srgbClr val="FFC000"/>
                </a:solidFill>
                <a:latin typeface="Segoe Script" pitchFamily="34" charset="0"/>
              </a:rPr>
              <a:t>Творча діяльність</a:t>
            </a:r>
            <a:endParaRPr lang="ru-RU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cxnSp>
        <p:nvCxnSpPr>
          <p:cNvPr id="10" name="Прямая со стрелкой 9"/>
          <p:cNvCxnSpPr>
            <a:endCxn id="4" idx="1"/>
          </p:cNvCxnSpPr>
          <p:nvPr/>
        </p:nvCxnSpPr>
        <p:spPr>
          <a:xfrm>
            <a:off x="2555776" y="2780928"/>
            <a:ext cx="980405" cy="34618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4" idx="0"/>
          </p:cNvCxnSpPr>
          <p:nvPr/>
        </p:nvCxnSpPr>
        <p:spPr>
          <a:xfrm>
            <a:off x="4572000" y="1844824"/>
            <a:ext cx="288032" cy="100811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4" idx="7"/>
          </p:cNvCxnSpPr>
          <p:nvPr/>
        </p:nvCxnSpPr>
        <p:spPr>
          <a:xfrm flipH="1">
            <a:off x="6183883" y="2438890"/>
            <a:ext cx="1052413" cy="68822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1"/>
            <a:endCxn id="4" idx="5"/>
          </p:cNvCxnSpPr>
          <p:nvPr/>
        </p:nvCxnSpPr>
        <p:spPr>
          <a:xfrm flipH="1" flipV="1">
            <a:off x="6183883" y="4450965"/>
            <a:ext cx="908397" cy="56221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3"/>
            <a:endCxn id="4" idx="3"/>
          </p:cNvCxnSpPr>
          <p:nvPr/>
        </p:nvCxnSpPr>
        <p:spPr>
          <a:xfrm flipV="1">
            <a:off x="2771800" y="4450965"/>
            <a:ext cx="764381" cy="56221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371946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</a:rPr>
              <a:t>Для того ,щоб щось створити, потрібно мати певну кількість            знань.</a:t>
            </a:r>
            <a:r>
              <a:rPr lang="uk-UA" sz="6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6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708920"/>
            <a:ext cx="4139952" cy="3417243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solidFill>
                  <a:srgbClr val="C00000"/>
                </a:solidFill>
                <a:latin typeface="Segoe Script" pitchFamily="34" charset="0"/>
              </a:rPr>
              <a:t>Знання</a:t>
            </a:r>
            <a:r>
              <a:rPr lang="uk-UA" i="1" dirty="0">
                <a:solidFill>
                  <a:srgbClr val="C00000"/>
                </a:solidFill>
              </a:rPr>
              <a:t>   - фундамент творчості,а </a:t>
            </a:r>
          </a:p>
          <a:p>
            <a:pPr marL="0" indent="0">
              <a:buNone/>
            </a:pPr>
            <a:r>
              <a:rPr lang="uk-UA" i="1" dirty="0">
                <a:solidFill>
                  <a:srgbClr val="C00000"/>
                </a:solidFill>
              </a:rPr>
              <a:t>творча діяльність не може вийти за межі набутих знань.</a:t>
            </a:r>
            <a:endParaRPr lang="ru-RU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p17_25232105_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079560"/>
            <a:ext cx="4392488" cy="35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820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физи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физика 1</Template>
  <TotalTime>1406</TotalTime>
  <Words>805</Words>
  <Application>Microsoft Office PowerPoint</Application>
  <PresentationFormat>Экран (4:3)</PresentationFormat>
  <Paragraphs>96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физика 1</vt:lpstr>
      <vt:lpstr>З досвіду роботи вчителя української мови</vt:lpstr>
      <vt:lpstr>Презентация PowerPoint</vt:lpstr>
      <vt:lpstr>Місце роботи</vt:lpstr>
      <vt:lpstr>Презентация PowerPoint</vt:lpstr>
      <vt:lpstr>Мої захоплення</vt:lpstr>
      <vt:lpstr>Презентация PowerPoint</vt:lpstr>
      <vt:lpstr>Презентация PowerPoint</vt:lpstr>
      <vt:lpstr>Модель творчої особистості учня</vt:lpstr>
      <vt:lpstr>Для того ,щоб щось створити, потрібно мати певну кількість            знань. </vt:lpstr>
      <vt:lpstr>Презентация PowerPoint</vt:lpstr>
      <vt:lpstr>Презентация PowerPoint</vt:lpstr>
      <vt:lpstr>Презентация PowerPoint</vt:lpstr>
      <vt:lpstr>Рекомендації  для  ефективного  розвитку  творчих здібностей  учнів: </vt:lpstr>
      <vt:lpstr>Презентация PowerPoint</vt:lpstr>
      <vt:lpstr>Презентация PowerPoint</vt:lpstr>
      <vt:lpstr>Прийоми інтерактивного навчання</vt:lpstr>
      <vt:lpstr>Презентация PowerPoint</vt:lpstr>
      <vt:lpstr>Складові  ефективності  й  успішності  уроку</vt:lpstr>
      <vt:lpstr>Моя методична робота</vt:lpstr>
      <vt:lpstr>Від творчого вчителя до творчого учня</vt:lpstr>
      <vt:lpstr>Я – вчитель</vt:lpstr>
      <vt:lpstr>Моя позакласна робота</vt:lpstr>
      <vt:lpstr>Презентация PowerPoint</vt:lpstr>
      <vt:lpstr>Мій рельєф педагогічної майстерності</vt:lpstr>
      <vt:lpstr>Рецепт вчительського щастя</vt:lpstr>
      <vt:lpstr>Рецепт вчительської молодості</vt:lpstr>
      <vt:lpstr>Дякую за увагу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User</cp:lastModifiedBy>
  <cp:revision>135</cp:revision>
  <dcterms:created xsi:type="dcterms:W3CDTF">2011-07-29T16:53:57Z</dcterms:created>
  <dcterms:modified xsi:type="dcterms:W3CDTF">2017-03-13T09:59:38Z</dcterms:modified>
</cp:coreProperties>
</file>